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4"/>
  </p:sldMasterIdLst>
  <p:sldIdLst>
    <p:sldId id="256" r:id="rId5"/>
    <p:sldId id="257" r:id="rId6"/>
    <p:sldId id="263" r:id="rId7"/>
    <p:sldId id="267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13989-31DC-4B77-AE41-DC0C0218C637}" v="268" dt="2023-10-30T13:25:38.834"/>
    <p1510:client id="{2F2B2D47-C0AA-E829-993D-4B31B8A96FD7}" v="896" dt="2023-10-30T11:34:16.266"/>
    <p1510:client id="{5E57F2AA-632B-DD24-8F3E-510571ACB047}" v="2" dt="2023-10-30T13:45:13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9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6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228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3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8603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008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7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73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8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0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3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58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8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4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617D-D4BC-4DC4-B48B-6A0CB7B2696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9323CC-13E0-489A-96DF-5262A7E73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83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welch@livingsport.co.uk" TargetMode="External"/><Relationship Id="rId2" Type="http://schemas.openxmlformats.org/officeDocument/2006/relationships/hyperlink" Target="mailto:sally.gibson@livingsport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ieran.spitzer@livingsport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E51C88-2C74-3206-12A7-F0AFD9ACD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83" y="2169292"/>
            <a:ext cx="7336198" cy="2209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44EB8F-D7DD-B500-6D2D-5066DCCB9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620" y="4635403"/>
            <a:ext cx="3508056" cy="733655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latin typeface="Arial Nova Cond"/>
                <a:cs typeface="Calibri Light"/>
              </a:rPr>
              <a:t>Sally Gibson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6C9EA-47D4-54AB-DF07-4C4F27B59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47765" y="5369058"/>
            <a:ext cx="5810747" cy="4526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>
                <a:latin typeface="Arial Nova Cond"/>
                <a:cs typeface="Calibri"/>
              </a:rPr>
              <a:t>Head of Programmes, Living 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7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2DD044-ACB8-7B20-F0E9-DA7BDE1BA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9" y="6005640"/>
            <a:ext cx="1879420" cy="566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FAA011-CC17-A443-EBA4-8797F965B59B}"/>
              </a:ext>
            </a:extLst>
          </p:cNvPr>
          <p:cNvSpPr txBox="1"/>
          <p:nvPr/>
        </p:nvSpPr>
        <p:spPr>
          <a:xfrm>
            <a:off x="1819064" y="2441991"/>
            <a:ext cx="4372133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400" b="0" i="1" dirty="0">
              <a:effectLst/>
              <a:latin typeface="Arial Nova Cond" panose="020B0506020202020204" pitchFamily="34" charset="0"/>
            </a:endParaRPr>
          </a:p>
          <a:p>
            <a:endParaRPr lang="en-US" sz="1400" i="1" dirty="0">
              <a:latin typeface="Arial Nova Cond" panose="020B0506020202020204" pitchFamily="34" charset="0"/>
            </a:endParaRPr>
          </a:p>
          <a:p>
            <a:endParaRPr lang="en-US" i="1" dirty="0">
              <a:latin typeface="Arial Nova Cond" panose="020B0506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8C395-A556-56E1-256B-4415B6508DBA}"/>
              </a:ext>
            </a:extLst>
          </p:cNvPr>
          <p:cNvSpPr txBox="1"/>
          <p:nvPr/>
        </p:nvSpPr>
        <p:spPr>
          <a:xfrm>
            <a:off x="800492" y="1090357"/>
            <a:ext cx="5295507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>
                <a:latin typeface="Arial Nova Cond"/>
              </a:rPr>
              <a:t>We are a locally based independent charity focused on improving the </a:t>
            </a:r>
            <a:r>
              <a:rPr lang="en-US" b="1" dirty="0">
                <a:latin typeface="Arial Nova Cond"/>
              </a:rPr>
              <a:t>health, happiness and wellbeing</a:t>
            </a:r>
            <a:r>
              <a:rPr lang="en-US" dirty="0">
                <a:latin typeface="Arial Nova Cond"/>
              </a:rPr>
              <a:t> of the people of Cambridgeshire &amp; Peterborough.</a:t>
            </a:r>
          </a:p>
          <a:p>
            <a:pPr marL="285750" indent="-285750">
              <a:buFont typeface="Calibri"/>
              <a:buChar char="-"/>
            </a:pPr>
            <a:endParaRPr lang="en-US" dirty="0">
              <a:latin typeface="Arial Nova Cond" panose="020B0506020202020204" pitchFamily="34" charset="0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Arial Nova Cond"/>
              </a:rPr>
              <a:t>One of 43 Active Partnerships in England, supported by Sport England to </a:t>
            </a:r>
            <a:r>
              <a:rPr lang="en-US" b="1" dirty="0">
                <a:latin typeface="Arial Nova Cond"/>
              </a:rPr>
              <a:t>embed physical activity focused outcomes.</a:t>
            </a:r>
          </a:p>
          <a:p>
            <a:pPr marL="285750" indent="-285750">
              <a:buFont typeface="Calibri"/>
              <a:buChar char="-"/>
            </a:pPr>
            <a:endParaRPr lang="en-US" b="1" dirty="0">
              <a:latin typeface="Arial Nova Cond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Arial Nova Cond"/>
              </a:rPr>
              <a:t>We support communities to thrive by </a:t>
            </a:r>
            <a:r>
              <a:rPr lang="en-US" b="1" dirty="0">
                <a:latin typeface="Arial Nova Cond"/>
              </a:rPr>
              <a:t>becoming more resilient</a:t>
            </a:r>
            <a:r>
              <a:rPr lang="en-US" dirty="0">
                <a:latin typeface="Arial Nova Cond"/>
              </a:rPr>
              <a:t>. We work to embed </a:t>
            </a:r>
            <a:r>
              <a:rPr lang="en-US" b="1" dirty="0">
                <a:latin typeface="Arial Nova Cond"/>
              </a:rPr>
              <a:t>community voice, motivations and empowerment</a:t>
            </a:r>
            <a:r>
              <a:rPr lang="en-US" dirty="0">
                <a:latin typeface="Arial Nova Cond"/>
              </a:rPr>
              <a:t> within our work. We aim to </a:t>
            </a:r>
            <a:r>
              <a:rPr lang="en-US" b="1" dirty="0">
                <a:latin typeface="Arial Nova Cond"/>
              </a:rPr>
              <a:t>break down any barriers</a:t>
            </a:r>
            <a:r>
              <a:rPr lang="en-US" dirty="0">
                <a:latin typeface="Arial Nova Cond"/>
              </a:rPr>
              <a:t> which the community may face to sport and physical activity.</a:t>
            </a:r>
          </a:p>
          <a:p>
            <a:pPr marL="285750" indent="-285750">
              <a:buFont typeface="Calibri"/>
              <a:buChar char="-"/>
            </a:pPr>
            <a:endParaRPr lang="en-US" dirty="0">
              <a:latin typeface="Arial Nova Cond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latin typeface="Arial Nova Cond"/>
              </a:rPr>
              <a:t>Our strategic focuses are around </a:t>
            </a:r>
            <a:r>
              <a:rPr lang="en-US" b="1" dirty="0">
                <a:latin typeface="Arial Nova Cond"/>
              </a:rPr>
              <a:t>communities</a:t>
            </a:r>
            <a:r>
              <a:rPr lang="en-US" dirty="0">
                <a:latin typeface="Arial Nova Cond"/>
              </a:rPr>
              <a:t>, </a:t>
            </a:r>
            <a:r>
              <a:rPr lang="en-US" b="1" dirty="0">
                <a:latin typeface="Arial Nova Cond"/>
              </a:rPr>
              <a:t>children &amp; young people</a:t>
            </a:r>
            <a:r>
              <a:rPr lang="en-US" dirty="0">
                <a:latin typeface="Arial Nova Cond"/>
              </a:rPr>
              <a:t> and </a:t>
            </a:r>
            <a:r>
              <a:rPr lang="en-US" b="1" dirty="0">
                <a:latin typeface="Arial Nova Cond"/>
              </a:rPr>
              <a:t>health, wellbeing &amp; social care</a:t>
            </a:r>
            <a:r>
              <a:rPr lang="en-US" dirty="0">
                <a:latin typeface="Arial Nova Cond"/>
              </a:rPr>
              <a:t>.</a:t>
            </a:r>
          </a:p>
          <a:p>
            <a:endParaRPr lang="en-US" dirty="0">
              <a:latin typeface="Arial Nova Cond"/>
            </a:endParaRPr>
          </a:p>
          <a:p>
            <a:endParaRPr lang="en-US" dirty="0">
              <a:latin typeface="Arial Nova Cond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E70769-ED4E-A975-610F-9FB405BB37E2}"/>
              </a:ext>
            </a:extLst>
          </p:cNvPr>
          <p:cNvSpPr txBox="1">
            <a:spLocks/>
          </p:cNvSpPr>
          <p:nvPr/>
        </p:nvSpPr>
        <p:spPr>
          <a:xfrm>
            <a:off x="957108" y="-1120"/>
            <a:ext cx="5491402" cy="877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2400" b="1" dirty="0">
                <a:latin typeface="Arial Nova Cond"/>
                <a:cs typeface="Calibri Light"/>
              </a:rPr>
              <a:t>About Living Sport</a:t>
            </a:r>
            <a:endParaRPr lang="en-GB" sz="2400" b="1" dirty="0">
              <a:latin typeface="Arial Nova Cond" panose="020B0506020202020204" pitchFamily="34" charset="0"/>
            </a:endParaRPr>
          </a:p>
        </p:txBody>
      </p:sp>
      <p:pic>
        <p:nvPicPr>
          <p:cNvPr id="10" name="Picture 9" descr="A group of people walking on a path&#10;&#10;Description automatically generated">
            <a:extLst>
              <a:ext uri="{FF2B5EF4-FFF2-40B4-BE49-F238E27FC236}">
                <a16:creationId xmlns:a16="http://schemas.microsoft.com/office/drawing/2014/main" id="{11739030-293D-9B82-CC83-4D662947B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756">
            <a:off x="6377943" y="437622"/>
            <a:ext cx="3882051" cy="3882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A person in a wheelchair with a person in a wheelchair&#10;&#10;Description automatically generated">
            <a:extLst>
              <a:ext uri="{FF2B5EF4-FFF2-40B4-BE49-F238E27FC236}">
                <a16:creationId xmlns:a16="http://schemas.microsoft.com/office/drawing/2014/main" id="{66E3DA69-64ED-9171-E46A-190A225C43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2"/>
          <a:stretch/>
        </p:blipFill>
        <p:spPr>
          <a:xfrm rot="231632">
            <a:off x="7603686" y="3327880"/>
            <a:ext cx="3639557" cy="3092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262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next to a flag in a grassy field&#10;&#10;Description automatically generated with low confidence">
            <a:extLst>
              <a:ext uri="{FF2B5EF4-FFF2-40B4-BE49-F238E27FC236}">
                <a16:creationId xmlns:a16="http://schemas.microsoft.com/office/drawing/2014/main" id="{DFA3F12E-93A1-FFD9-8078-939B564E1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r="22103"/>
          <a:stretch/>
        </p:blipFill>
        <p:spPr>
          <a:xfrm>
            <a:off x="0" y="-1"/>
            <a:ext cx="3799125" cy="6866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22DD044-ACB8-7B20-F0E9-DA7BDE1BA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9" y="6005640"/>
            <a:ext cx="1879420" cy="56610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12BD15-87CB-56D5-DA88-A946E11443BA}"/>
              </a:ext>
            </a:extLst>
          </p:cNvPr>
          <p:cNvSpPr txBox="1">
            <a:spLocks/>
          </p:cNvSpPr>
          <p:nvPr/>
        </p:nvSpPr>
        <p:spPr>
          <a:xfrm>
            <a:off x="3361235" y="592948"/>
            <a:ext cx="5885799" cy="1044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b="1" dirty="0">
                <a:latin typeface="Arial Nova Cond"/>
                <a:cs typeface="Calibri Light"/>
              </a:rPr>
              <a:t>Living Sport's Work with Urban &amp; Civic </a:t>
            </a:r>
            <a:endParaRPr lang="en-US"/>
          </a:p>
          <a:p>
            <a:r>
              <a:rPr lang="en-GB" sz="2000" b="1" dirty="0">
                <a:latin typeface="Arial Nova Cond"/>
                <a:cs typeface="Calibri Light"/>
              </a:rPr>
              <a:t>and South Cambridgeshire District Council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6F5F5-9736-16F3-199A-8B8992D30B83}"/>
              </a:ext>
            </a:extLst>
          </p:cNvPr>
          <p:cNvSpPr txBox="1"/>
          <p:nvPr/>
        </p:nvSpPr>
        <p:spPr>
          <a:xfrm>
            <a:off x="4092458" y="2019731"/>
            <a:ext cx="5339414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2000" dirty="0">
                <a:latin typeface="Arial Nova Cond"/>
              </a:rPr>
              <a:t>Sport &amp; Physical Activity Development Planning for </a:t>
            </a:r>
            <a:r>
              <a:rPr lang="en-US" sz="2000" dirty="0" err="1">
                <a:latin typeface="Arial Nova Cond"/>
              </a:rPr>
              <a:t>Waterbeach</a:t>
            </a:r>
            <a:r>
              <a:rPr lang="en-US" sz="2000" dirty="0">
                <a:latin typeface="Arial Nova Cond"/>
              </a:rPr>
              <a:t> in consultation with you as residents as the community continues to grow and thrive.</a:t>
            </a:r>
          </a:p>
          <a:p>
            <a:pPr marL="285750" indent="-285750">
              <a:buFont typeface="Calibri"/>
              <a:buChar char="-"/>
            </a:pPr>
            <a:endParaRPr lang="en-US" sz="2000" dirty="0">
              <a:latin typeface="Arial Nova Cond" panose="020B0506020202020204" pitchFamily="34" charset="0"/>
            </a:endParaRPr>
          </a:p>
          <a:p>
            <a:pPr marL="285750" indent="-285750">
              <a:buFont typeface="Calibri"/>
              <a:buChar char="-"/>
            </a:pPr>
            <a:r>
              <a:rPr lang="en-US" sz="2000" dirty="0">
                <a:latin typeface="Arial Nova Cond"/>
              </a:rPr>
              <a:t>Support with Community Activation and Engagement activities – new events, enhance existing events and opportunities.</a:t>
            </a:r>
            <a:endParaRPr lang="en-US" sz="2000" dirty="0">
              <a:latin typeface="Arial Nova Cond" panose="020B0506020202020204" pitchFamily="34" charset="0"/>
            </a:endParaRPr>
          </a:p>
          <a:p>
            <a:pPr marL="285750" indent="-285750">
              <a:buFont typeface="Calibri"/>
              <a:buChar char="-"/>
            </a:pPr>
            <a:endParaRPr lang="en-US" sz="2000" dirty="0">
              <a:latin typeface="Arial Nova Cond" panose="020B0506020202020204" pitchFamily="34" charset="0"/>
            </a:endParaRPr>
          </a:p>
          <a:p>
            <a:pPr marL="285750" indent="-285750">
              <a:buFont typeface="Calibri"/>
              <a:buChar char="-"/>
            </a:pPr>
            <a:r>
              <a:rPr lang="en-US" sz="2000" dirty="0">
                <a:latin typeface="Arial Nova Cond"/>
              </a:rPr>
              <a:t>Information and resource building for existing provision, signposting in the local community.</a:t>
            </a:r>
            <a:endParaRPr lang="en-US" sz="2000" dirty="0">
              <a:latin typeface="Arial Nova Cond" panose="020B0506020202020204" pitchFamily="34" charset="0"/>
            </a:endParaRPr>
          </a:p>
          <a:p>
            <a:pPr marL="285750" indent="-285750">
              <a:buFont typeface="Calibri"/>
              <a:buChar char="-"/>
            </a:pPr>
            <a:endParaRPr lang="en-US" sz="2000" dirty="0">
              <a:latin typeface="Arial Nova Cond" panose="020B0506020202020204" pitchFamily="34" charset="0"/>
            </a:endParaRPr>
          </a:p>
          <a:p>
            <a:pPr marL="285750" indent="-285750">
              <a:buFont typeface="Calibri"/>
              <a:buChar char="-"/>
            </a:pPr>
            <a:r>
              <a:rPr lang="en-US" sz="2000" dirty="0">
                <a:latin typeface="Arial Nova Cond"/>
              </a:rPr>
              <a:t>Support with developing a healthy and active community in </a:t>
            </a:r>
            <a:r>
              <a:rPr lang="en-US" sz="2000" dirty="0" err="1">
                <a:latin typeface="Arial Nova Cond"/>
              </a:rPr>
              <a:t>Waterbeach</a:t>
            </a:r>
            <a:r>
              <a:rPr lang="en-US" sz="2000" dirty="0">
                <a:latin typeface="Arial Nova Cond"/>
              </a:rPr>
              <a:t>.</a:t>
            </a:r>
            <a:endParaRPr lang="en-US" sz="2000" dirty="0">
              <a:latin typeface="Arial Nova Cond" panose="020B0506020202020204" pitchFamily="34" charset="0"/>
            </a:endParaRPr>
          </a:p>
          <a:p>
            <a:endParaRPr lang="en-US" sz="2000" b="1" dirty="0">
              <a:latin typeface="Arial Nova Cond"/>
            </a:endParaRPr>
          </a:p>
          <a:p>
            <a:endParaRPr lang="en-GB" sz="20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6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B313-A067-32E3-1DC4-6BC500AA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Priorities in short term....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714C4-8709-0E73-6B1C-BFDD33509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Understand community landscape through surveys and community voice to ensure local people can share their thoughts and ideas.</a:t>
            </a:r>
          </a:p>
          <a:p>
            <a:endParaRPr lang="en-US" dirty="0"/>
          </a:p>
          <a:p>
            <a:r>
              <a:rPr lang="en-US" dirty="0"/>
              <a:t>Engage in pop up pilot activities in community spaces, shaped by you.</a:t>
            </a:r>
          </a:p>
          <a:p>
            <a:endParaRPr lang="en-US" dirty="0"/>
          </a:p>
          <a:p>
            <a:r>
              <a:rPr lang="en-US" dirty="0"/>
              <a:t>Support at your community events and enhance your offer through sport, physical activity and movement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323726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2DD044-ACB8-7B20-F0E9-DA7BDE1BA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9" y="6005640"/>
            <a:ext cx="1879420" cy="566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FAA011-CC17-A443-EBA4-8797F965B59B}"/>
              </a:ext>
            </a:extLst>
          </p:cNvPr>
          <p:cNvSpPr txBox="1"/>
          <p:nvPr/>
        </p:nvSpPr>
        <p:spPr>
          <a:xfrm>
            <a:off x="1819064" y="2441991"/>
            <a:ext cx="4372133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400" b="0" i="1" dirty="0">
              <a:effectLst/>
              <a:latin typeface="Arial Nova Cond" panose="020B0506020202020204" pitchFamily="34" charset="0"/>
            </a:endParaRPr>
          </a:p>
          <a:p>
            <a:endParaRPr lang="en-US" sz="1400" i="1" dirty="0">
              <a:latin typeface="Arial Nova Cond" panose="020B0506020202020204" pitchFamily="34" charset="0"/>
            </a:endParaRPr>
          </a:p>
          <a:p>
            <a:endParaRPr lang="en-US" i="1" dirty="0">
              <a:latin typeface="Arial Nova Cond" panose="020B0506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8C395-A556-56E1-256B-4415B6508DBA}"/>
              </a:ext>
            </a:extLst>
          </p:cNvPr>
          <p:cNvSpPr txBox="1"/>
          <p:nvPr/>
        </p:nvSpPr>
        <p:spPr>
          <a:xfrm>
            <a:off x="800492" y="1090357"/>
            <a:ext cx="529550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alibri"/>
              <a:buChar char="-"/>
            </a:pPr>
            <a:endParaRPr lang="en-US" sz="1400" dirty="0">
              <a:latin typeface="Arial Nova Cond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E70769-ED4E-A975-610F-9FB405BB37E2}"/>
              </a:ext>
            </a:extLst>
          </p:cNvPr>
          <p:cNvSpPr txBox="1">
            <a:spLocks/>
          </p:cNvSpPr>
          <p:nvPr/>
        </p:nvSpPr>
        <p:spPr>
          <a:xfrm>
            <a:off x="1036277" y="157218"/>
            <a:ext cx="5491402" cy="877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2400" b="1" dirty="0">
                <a:latin typeface="Arial Nova Cond"/>
                <a:cs typeface="Calibri Light"/>
              </a:rPr>
              <a:t>Active </a:t>
            </a:r>
            <a:r>
              <a:rPr lang="en-GB" sz="2400" b="1" dirty="0" err="1">
                <a:latin typeface="Arial Nova Cond"/>
                <a:cs typeface="Calibri Light"/>
              </a:rPr>
              <a:t>Waterbeach</a:t>
            </a:r>
            <a:r>
              <a:rPr lang="en-GB" sz="2400" b="1" dirty="0">
                <a:latin typeface="Arial Nova Cond"/>
                <a:cs typeface="Calibri Light"/>
              </a:rPr>
              <a:t> </a:t>
            </a:r>
            <a:endParaRPr lang="en-US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01163-1DAA-1B93-9541-06C431959123}"/>
              </a:ext>
            </a:extLst>
          </p:cNvPr>
          <p:cNvSpPr txBox="1"/>
          <p:nvPr/>
        </p:nvSpPr>
        <p:spPr>
          <a:xfrm>
            <a:off x="1034142" y="1034142"/>
            <a:ext cx="525730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Follows successful trial in </a:t>
            </a:r>
            <a:r>
              <a:rPr lang="en-US" dirty="0" err="1"/>
              <a:t>Northstowe</a:t>
            </a:r>
            <a:r>
              <a:rPr lang="en-US" dirty="0"/>
              <a:t> and Alconbury Weald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Signposting into existing provision and working in partnership with sports clubs and groups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Develop resident led delivery of activities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Keen to explore Park Run, Park Play, Ping table tennis, Daily Mile </a:t>
            </a:r>
            <a:r>
              <a:rPr lang="en-US" dirty="0" err="1"/>
              <a:t>etc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/>
              <a:t>Inclusive and accessible sports, walking sports 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/>
              <a:t>Development of active travel initiatives such as walking, running and cycling 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9" name="Picture 8" descr="A person and children running on a field&#10;&#10;Description automatically generated">
            <a:extLst>
              <a:ext uri="{FF2B5EF4-FFF2-40B4-BE49-F238E27FC236}">
                <a16:creationId xmlns:a16="http://schemas.microsoft.com/office/drawing/2014/main" id="{49F932AC-590D-CE16-0673-4211CCE84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833">
            <a:off x="6419866" y="439024"/>
            <a:ext cx="3638550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A group of kids playing with a ball&#10;&#10;Description automatically generated">
            <a:extLst>
              <a:ext uri="{FF2B5EF4-FFF2-40B4-BE49-F238E27FC236}">
                <a16:creationId xmlns:a16="http://schemas.microsoft.com/office/drawing/2014/main" id="{2D6A6B56-B510-7CA1-800D-24B22B669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41">
            <a:off x="8131135" y="2517026"/>
            <a:ext cx="3589041" cy="2357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A child on a bicycle next to a child on a tricycle&#10;&#10;Description automatically generated">
            <a:extLst>
              <a:ext uri="{FF2B5EF4-FFF2-40B4-BE49-F238E27FC236}">
                <a16:creationId xmlns:a16="http://schemas.microsoft.com/office/drawing/2014/main" id="{CC7126A5-E7E2-C60D-2415-DC23DC7BB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14" y="4125608"/>
            <a:ext cx="2441127" cy="2441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102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2DD044-ACB8-7B20-F0E9-DA7BDE1BA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9" y="6005640"/>
            <a:ext cx="1879420" cy="566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FAA011-CC17-A443-EBA4-8797F965B59B}"/>
              </a:ext>
            </a:extLst>
          </p:cNvPr>
          <p:cNvSpPr txBox="1"/>
          <p:nvPr/>
        </p:nvSpPr>
        <p:spPr>
          <a:xfrm>
            <a:off x="1819064" y="2441991"/>
            <a:ext cx="4372133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400" b="0" i="1" dirty="0">
              <a:effectLst/>
              <a:latin typeface="Arial Nova Cond" panose="020B0506020202020204" pitchFamily="34" charset="0"/>
            </a:endParaRPr>
          </a:p>
          <a:p>
            <a:endParaRPr lang="en-US" sz="1400" i="1" dirty="0">
              <a:latin typeface="Arial Nova Cond" panose="020B0506020202020204" pitchFamily="34" charset="0"/>
            </a:endParaRPr>
          </a:p>
          <a:p>
            <a:endParaRPr lang="en-US" i="1" dirty="0">
              <a:latin typeface="Arial Nova Cond" panose="020B0506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8C395-A556-56E1-256B-4415B6508DBA}"/>
              </a:ext>
            </a:extLst>
          </p:cNvPr>
          <p:cNvSpPr txBox="1"/>
          <p:nvPr/>
        </p:nvSpPr>
        <p:spPr>
          <a:xfrm>
            <a:off x="800492" y="1090357"/>
            <a:ext cx="529550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alibri"/>
              <a:buChar char="-"/>
            </a:pPr>
            <a:endParaRPr lang="en-US" sz="1400" dirty="0">
              <a:latin typeface="Arial Nova Cond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E70769-ED4E-A975-610F-9FB405BB37E2}"/>
              </a:ext>
            </a:extLst>
          </p:cNvPr>
          <p:cNvSpPr txBox="1">
            <a:spLocks/>
          </p:cNvSpPr>
          <p:nvPr/>
        </p:nvSpPr>
        <p:spPr>
          <a:xfrm>
            <a:off x="986796" y="295763"/>
            <a:ext cx="5491402" cy="8774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2400" b="1" dirty="0">
                <a:latin typeface="Arial Nova Cond"/>
                <a:cs typeface="Calibri Light"/>
              </a:rPr>
              <a:t>Active </a:t>
            </a:r>
            <a:r>
              <a:rPr lang="en-GB" sz="2400" b="1" dirty="0" err="1">
                <a:latin typeface="Arial Nova Cond"/>
                <a:cs typeface="Calibri Light"/>
              </a:rPr>
              <a:t>Waterbeach</a:t>
            </a:r>
            <a:endParaRPr lang="en-US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01163-1DAA-1B93-9541-06C431959123}"/>
              </a:ext>
            </a:extLst>
          </p:cNvPr>
          <p:cNvSpPr txBox="1"/>
          <p:nvPr/>
        </p:nvSpPr>
        <p:spPr>
          <a:xfrm>
            <a:off x="925285" y="1439882"/>
            <a:ext cx="525730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New extra curricular provision for 11-16 </a:t>
            </a:r>
            <a:r>
              <a:rPr lang="en-US" dirty="0" err="1"/>
              <a:t>yrs</a:t>
            </a:r>
            <a:r>
              <a:rPr lang="en-US" dirty="0"/>
              <a:t> through Opening School Facilities - CVC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Development of Sport and Wellbeing Group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Support facilitation around community use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Co-ordinate NGB </a:t>
            </a:r>
            <a:r>
              <a:rPr lang="en-US" dirty="0" err="1"/>
              <a:t>programmes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New sports clubs for new and existing residents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Link with partner agencies to support residents</a:t>
            </a:r>
          </a:p>
        </p:txBody>
      </p:sp>
      <p:pic>
        <p:nvPicPr>
          <p:cNvPr id="17" name="Picture 16" descr="A group of kids holding a bow and arrow&#10;&#10;Description automatically generated">
            <a:extLst>
              <a:ext uri="{FF2B5EF4-FFF2-40B4-BE49-F238E27FC236}">
                <a16:creationId xmlns:a16="http://schemas.microsoft.com/office/drawing/2014/main" id="{795188C3-1DA7-BB8D-0253-EB32199FB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518">
            <a:off x="6988661" y="456038"/>
            <a:ext cx="4709072" cy="3533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A child in a wheelchair with a football ball&#10;&#10;Description automatically generated">
            <a:extLst>
              <a:ext uri="{FF2B5EF4-FFF2-40B4-BE49-F238E27FC236}">
                <a16:creationId xmlns:a16="http://schemas.microsoft.com/office/drawing/2014/main" id="{2C8232B5-391B-AAB5-B1C7-B93B1191D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424">
            <a:off x="6198819" y="3242211"/>
            <a:ext cx="3823156" cy="2901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418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73A9F-0124-FC3D-2DA8-5BC068B5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25FB1-7AB3-B6BE-3F00-99353A86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65447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dirty="0"/>
              <a:t>Sally Gibson: Head of </a:t>
            </a:r>
            <a:r>
              <a:rPr lang="en-US" dirty="0" err="1"/>
              <a:t>Programmes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sally.gibson@livingsport.co.uk</a:t>
            </a:r>
            <a:endParaRPr lang="en-US" dirty="0"/>
          </a:p>
          <a:p>
            <a:r>
              <a:rPr lang="en-US" dirty="0"/>
              <a:t>David Welch: Children and Young People Manager: </a:t>
            </a:r>
            <a:r>
              <a:rPr lang="en-US" dirty="0">
                <a:hlinkClick r:id="rId3"/>
              </a:rPr>
              <a:t>david.welch@livingsport.co.uk</a:t>
            </a:r>
            <a:endParaRPr lang="en-US" dirty="0"/>
          </a:p>
          <a:p>
            <a:r>
              <a:rPr lang="en-US" dirty="0"/>
              <a:t>Kieran Spitzer: </a:t>
            </a:r>
            <a:r>
              <a:rPr lang="en-US" dirty="0" err="1"/>
              <a:t>Programme</a:t>
            </a:r>
            <a:r>
              <a:rPr lang="en-US" dirty="0"/>
              <a:t> Delivery Officer: </a:t>
            </a:r>
            <a:r>
              <a:rPr lang="en-US" dirty="0">
                <a:hlinkClick r:id="rId4"/>
              </a:rPr>
              <a:t>kieran.spitzer@livingsport.co.uk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Place and Communities Manager: in post mid November 2023 to lead Active </a:t>
            </a:r>
            <a:r>
              <a:rPr lang="en-US" dirty="0" err="1"/>
              <a:t>Waterbeach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227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A4E713C40A6442B05ACE88E3F8C01D" ma:contentTypeVersion="11" ma:contentTypeDescription="Create a new document." ma:contentTypeScope="" ma:versionID="60cae9e354fcd1e7e2ef25810700197d">
  <xsd:schema xmlns:xsd="http://www.w3.org/2001/XMLSchema" xmlns:xs="http://www.w3.org/2001/XMLSchema" xmlns:p="http://schemas.microsoft.com/office/2006/metadata/properties" xmlns:ns2="1d03f480-3f88-459c-b49a-9b43c245f62b" xmlns:ns3="beb81e68-8582-4e5b-a4f6-edcf914ba655" targetNamespace="http://schemas.microsoft.com/office/2006/metadata/properties" ma:root="true" ma:fieldsID="d439a2eae4083e247260f16cd5ea9bab" ns2:_="" ns3:_="">
    <xsd:import namespace="1d03f480-3f88-459c-b49a-9b43c245f62b"/>
    <xsd:import namespace="beb81e68-8582-4e5b-a4f6-edcf914ba65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3f480-3f88-459c-b49a-9b43c245f62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b97ddb5-ea2d-41f4-9e8e-bc0c5aea4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81e68-8582-4e5b-a4f6-edcf914ba65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c8b7d4e-f310-4336-ad78-3dee9ad8acc5}" ma:internalName="TaxCatchAll" ma:showField="CatchAllData" ma:web="beb81e68-8582-4e5b-a4f6-edcf914ba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03f480-3f88-459c-b49a-9b43c245f62b">
      <Terms xmlns="http://schemas.microsoft.com/office/infopath/2007/PartnerControls"/>
    </lcf76f155ced4ddcb4097134ff3c332f>
    <TaxCatchAll xmlns="beb81e68-8582-4e5b-a4f6-edcf914ba65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A17D42-9993-4267-8F0E-91E2292ED3BD}"/>
</file>

<file path=customXml/itemProps2.xml><?xml version="1.0" encoding="utf-8"?>
<ds:datastoreItem xmlns:ds="http://schemas.openxmlformats.org/officeDocument/2006/customXml" ds:itemID="{F45C6B3E-33A1-4A71-A618-F383CD9DCEB4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7daefb34-7028-47ba-acd2-626187fa5eb0"/>
    <ds:schemaRef ds:uri="http://www.w3.org/XML/1998/namespace"/>
    <ds:schemaRef ds:uri="f1348c99-9289-4141-83c9-eef573bc842b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C15515F-3C69-49B2-B2DD-025206118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7638</TotalTime>
  <Words>425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Nova Cond</vt:lpstr>
      <vt:lpstr>Calibri</vt:lpstr>
      <vt:lpstr>Trebuchet MS</vt:lpstr>
      <vt:lpstr>Wingdings 3</vt:lpstr>
      <vt:lpstr>Facet</vt:lpstr>
      <vt:lpstr>Sally Gibson</vt:lpstr>
      <vt:lpstr>PowerPoint Presentation</vt:lpstr>
      <vt:lpstr>PowerPoint Presentation</vt:lpstr>
      <vt:lpstr>Key Priorities in short term....</vt:lpstr>
      <vt:lpstr>PowerPoint Presentation</vt:lpstr>
      <vt:lpstr>PowerPoint Presentation</vt:lpstr>
      <vt:lpstr>Contact us: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izzy cxh</dc:creator>
  <cp:lastModifiedBy>Sally Gibson</cp:lastModifiedBy>
  <cp:revision>350</cp:revision>
  <dcterms:created xsi:type="dcterms:W3CDTF">2022-12-02T10:12:29Z</dcterms:created>
  <dcterms:modified xsi:type="dcterms:W3CDTF">2023-10-30T13:50:47Z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0x010100D2A4E713C40A6442B05ACE88E3F8C01D</vt:lpwstr>
  </property>
  <property fmtid="{D5CDD505-2E9C-101B-9397-08002B2CF9AE}" pid="3" name="MediaServiceImageTags">
    <vt:lpwstr/>
  </property>
  <property fmtid="{D5CDD505-2E9C-101B-9397-08002B2CF9AE}" pid="4" name="Order">
    <vt:r8>100</vt:r8>
  </property>
</Properties>
</file>