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ustomXml" Target="../customXml/item2.xml"/><Relationship Id="rId3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ustomXml" Target="../customXml/item1.xml"/><Relationship Id="rId2" Type="http://schemas.openxmlformats.org/officeDocument/2006/relationships/theme" Target="theme/theme1.xml"/><Relationship Id="rId16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tableStyles" Target="tableStyles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F3438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F3476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F3438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CF3476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F3438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1F3438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2875"/>
            <a:ext cx="9144000" cy="671512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4028325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155321"/>
            <a:ext cx="7342505" cy="14241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1F3438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7270" y="1407083"/>
            <a:ext cx="4846320" cy="3656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CF3476"/>
                </a:solidFill>
                <a:latin typeface="Century Gothic"/>
                <a:cs typeface="Century Gothic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hyperlink" Target="http://www.cambournesixthform.org/" TargetMode="External"/><Relationship Id="rId7" Type="http://schemas.openxmlformats.org/officeDocument/2006/relationships/hyperlink" Target="mailto:info@cambournesixthform.org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8216" y="136525"/>
              <a:ext cx="1115555" cy="145256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0813" y="6356350"/>
              <a:ext cx="678083" cy="378294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7787891" y="6474448"/>
            <a:ext cx="1180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767070"/>
                </a:solidFill>
                <a:latin typeface="Century Gothic"/>
                <a:cs typeface="Century Gothic"/>
              </a:rPr>
              <a:t>@SFCambourne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69339" y="1970023"/>
            <a:ext cx="4695825" cy="1415415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dirty="0" sz="4800"/>
              <a:t>CamVC</a:t>
            </a:r>
            <a:r>
              <a:rPr dirty="0" sz="4800" spc="-10"/>
              <a:t> </a:t>
            </a:r>
            <a:r>
              <a:rPr dirty="0" sz="4800" spc="-25"/>
              <a:t>and </a:t>
            </a:r>
            <a:r>
              <a:rPr dirty="0" sz="4800"/>
              <a:t>CamSF</a:t>
            </a:r>
            <a:r>
              <a:rPr dirty="0" sz="4800" spc="-165"/>
              <a:t> </a:t>
            </a:r>
            <a:r>
              <a:rPr dirty="0" sz="4800" spc="-10"/>
              <a:t>Updates</a:t>
            </a:r>
            <a:endParaRPr sz="4800"/>
          </a:p>
        </p:txBody>
      </p:sp>
      <p:sp>
        <p:nvSpPr>
          <p:cNvPr id="8" name="object 8" descr=""/>
          <p:cNvSpPr txBox="1"/>
          <p:nvPr/>
        </p:nvSpPr>
        <p:spPr>
          <a:xfrm>
            <a:off x="1069339" y="3534591"/>
            <a:ext cx="4176395" cy="1269365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2400" b="1">
                <a:solidFill>
                  <a:srgbClr val="1F3438"/>
                </a:solidFill>
                <a:latin typeface="Century Gothic"/>
                <a:cs typeface="Century Gothic"/>
              </a:rPr>
              <a:t>Frankie</a:t>
            </a:r>
            <a:r>
              <a:rPr dirty="0" sz="2400" spc="-45" b="1">
                <a:solidFill>
                  <a:srgbClr val="1F3438"/>
                </a:solidFill>
                <a:latin typeface="Century Gothic"/>
                <a:cs typeface="Century Gothic"/>
              </a:rPr>
              <a:t> </a:t>
            </a:r>
            <a:r>
              <a:rPr dirty="0" sz="2400" spc="-20" b="1">
                <a:solidFill>
                  <a:srgbClr val="1F3438"/>
                </a:solidFill>
                <a:latin typeface="Century Gothic"/>
                <a:cs typeface="Century Gothic"/>
              </a:rPr>
              <a:t>Rose,</a:t>
            </a:r>
            <a:endParaRPr sz="2400">
              <a:latin typeface="Century Gothic"/>
              <a:cs typeface="Century Gothic"/>
            </a:endParaRPr>
          </a:p>
          <a:p>
            <a:pPr marL="12700" marR="5080">
              <a:lnSpc>
                <a:spcPts val="2590"/>
              </a:lnSpc>
              <a:spcBef>
                <a:spcPts val="1045"/>
              </a:spcBef>
            </a:pPr>
            <a:r>
              <a:rPr dirty="0" sz="2400" b="1">
                <a:solidFill>
                  <a:srgbClr val="1F3438"/>
                </a:solidFill>
                <a:latin typeface="Century Gothic"/>
                <a:cs typeface="Century Gothic"/>
              </a:rPr>
              <a:t>AAP:</a:t>
            </a:r>
            <a:r>
              <a:rPr dirty="0" sz="2400" spc="-50" b="1">
                <a:solidFill>
                  <a:srgbClr val="1F3438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1F3438"/>
                </a:solidFill>
                <a:latin typeface="Century Gothic"/>
                <a:cs typeface="Century Gothic"/>
              </a:rPr>
              <a:t>Head</a:t>
            </a:r>
            <a:r>
              <a:rPr dirty="0" sz="2400" spc="-45" b="1">
                <a:solidFill>
                  <a:srgbClr val="1F3438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1F3438"/>
                </a:solidFill>
                <a:latin typeface="Century Gothic"/>
                <a:cs typeface="Century Gothic"/>
              </a:rPr>
              <a:t>of</a:t>
            </a:r>
            <a:r>
              <a:rPr dirty="0" sz="2400" spc="-50" b="1">
                <a:solidFill>
                  <a:srgbClr val="1F3438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1F3438"/>
                </a:solidFill>
                <a:latin typeface="Century Gothic"/>
                <a:cs typeface="Century Gothic"/>
              </a:rPr>
              <a:t>Sixth</a:t>
            </a:r>
            <a:r>
              <a:rPr dirty="0" sz="2400" spc="-45" b="1">
                <a:solidFill>
                  <a:srgbClr val="1F3438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1F3438"/>
                </a:solidFill>
                <a:latin typeface="Century Gothic"/>
                <a:cs typeface="Century Gothic"/>
              </a:rPr>
              <a:t>Form, </a:t>
            </a:r>
            <a:r>
              <a:rPr dirty="0" sz="2400" b="1">
                <a:solidFill>
                  <a:srgbClr val="1F3438"/>
                </a:solidFill>
                <a:latin typeface="Century Gothic"/>
                <a:cs typeface="Century Gothic"/>
              </a:rPr>
              <a:t>Cambourne</a:t>
            </a:r>
            <a:r>
              <a:rPr dirty="0" sz="2400" spc="-35" b="1">
                <a:solidFill>
                  <a:srgbClr val="1F3438"/>
                </a:solidFill>
                <a:latin typeface="Century Gothic"/>
                <a:cs typeface="Century Gothic"/>
              </a:rPr>
              <a:t> </a:t>
            </a:r>
            <a:r>
              <a:rPr dirty="0" sz="2400" b="1">
                <a:solidFill>
                  <a:srgbClr val="1F3438"/>
                </a:solidFill>
                <a:latin typeface="Century Gothic"/>
                <a:cs typeface="Century Gothic"/>
              </a:rPr>
              <a:t>Village</a:t>
            </a:r>
            <a:r>
              <a:rPr dirty="0" sz="2400" spc="-35" b="1">
                <a:solidFill>
                  <a:srgbClr val="1F3438"/>
                </a:solidFill>
                <a:latin typeface="Century Gothic"/>
                <a:cs typeface="Century Gothic"/>
              </a:rPr>
              <a:t> </a:t>
            </a:r>
            <a:r>
              <a:rPr dirty="0" sz="2400" spc="-10" b="1">
                <a:solidFill>
                  <a:srgbClr val="1F3438"/>
                </a:solidFill>
                <a:latin typeface="Century Gothic"/>
                <a:cs typeface="Century Gothic"/>
              </a:rPr>
              <a:t>College</a:t>
            </a:r>
            <a:endParaRPr sz="2400">
              <a:latin typeface="Century Gothic"/>
              <a:cs typeface="Century Gothic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390894" y="0"/>
            <a:ext cx="2753105" cy="15808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22422" rIns="0" bIns="0" rtlCol="0" vert="horz">
            <a:spAutoFit/>
          </a:bodyPr>
          <a:lstStyle/>
          <a:p>
            <a:pPr marL="229235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Entry</a:t>
            </a:r>
            <a:r>
              <a:rPr dirty="0" spc="-165"/>
              <a:t> </a:t>
            </a:r>
            <a:r>
              <a:rPr dirty="0"/>
              <a:t>requirements</a:t>
            </a:r>
            <a:r>
              <a:rPr dirty="0" spc="-160"/>
              <a:t> </a:t>
            </a:r>
            <a:r>
              <a:rPr dirty="0" spc="-25"/>
              <a:t>and </a:t>
            </a:r>
            <a:r>
              <a:rPr dirty="0" spc="-10"/>
              <a:t>admissions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70315" y="4580554"/>
            <a:ext cx="8374380" cy="1372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Aiming</a:t>
            </a:r>
            <a:r>
              <a:rPr dirty="0" sz="2000" spc="-5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to</a:t>
            </a:r>
            <a:r>
              <a:rPr dirty="0" sz="2000" spc="-3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admit</a:t>
            </a:r>
            <a:r>
              <a:rPr dirty="0" sz="2000" spc="-3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an</a:t>
            </a:r>
            <a:r>
              <a:rPr dirty="0" sz="2000" spc="-1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increased</a:t>
            </a:r>
            <a:r>
              <a:rPr dirty="0" sz="2000" spc="-4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roll</a:t>
            </a:r>
            <a:r>
              <a:rPr dirty="0" sz="2000" spc="-4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of</a:t>
            </a:r>
            <a:r>
              <a:rPr dirty="0" sz="2000" spc="-3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spc="-10" b="1">
                <a:solidFill>
                  <a:srgbClr val="767070"/>
                </a:solidFill>
                <a:latin typeface="Century Gothic"/>
                <a:cs typeface="Century Gothic"/>
              </a:rPr>
              <a:t>100-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120</a:t>
            </a:r>
            <a:r>
              <a:rPr dirty="0" sz="2000" spc="-3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students</a:t>
            </a:r>
            <a:r>
              <a:rPr dirty="0" sz="2000" spc="-2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for</a:t>
            </a:r>
            <a:r>
              <a:rPr dirty="0" sz="2000" spc="-4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2025</a:t>
            </a:r>
            <a:r>
              <a:rPr dirty="0" sz="2000" spc="-2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spc="-10" b="1">
                <a:solidFill>
                  <a:srgbClr val="767070"/>
                </a:solidFill>
                <a:latin typeface="Century Gothic"/>
                <a:cs typeface="Century Gothic"/>
              </a:rPr>
              <a:t>entry,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but</a:t>
            </a:r>
            <a:r>
              <a:rPr dirty="0" sz="2000" spc="-1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this</a:t>
            </a:r>
            <a:r>
              <a:rPr dirty="0" sz="2000" spc="-1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is</a:t>
            </a:r>
            <a:r>
              <a:rPr dirty="0" sz="2000" spc="-2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not</a:t>
            </a:r>
            <a:r>
              <a:rPr dirty="0" sz="2000" spc="-1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spc="-10" b="1">
                <a:solidFill>
                  <a:srgbClr val="767070"/>
                </a:solidFill>
                <a:latin typeface="Century Gothic"/>
                <a:cs typeface="Century Gothic"/>
              </a:rPr>
              <a:t>capped.</a:t>
            </a:r>
            <a:endParaRPr sz="2000">
              <a:latin typeface="Century Gothic"/>
              <a:cs typeface="Century Gothic"/>
            </a:endParaRPr>
          </a:p>
          <a:p>
            <a:pPr marL="38100" marR="73025">
              <a:lnSpc>
                <a:spcPct val="100000"/>
              </a:lnSpc>
              <a:spcBef>
                <a:spcPts val="1000"/>
              </a:spcBef>
            </a:pP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Significant</a:t>
            </a:r>
            <a:r>
              <a:rPr dirty="0" sz="2000" spc="-5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interest</a:t>
            </a:r>
            <a:r>
              <a:rPr dirty="0" sz="2000" spc="-4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from</a:t>
            </a:r>
            <a:r>
              <a:rPr dirty="0" sz="2000" spc="-4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CamVC,</a:t>
            </a:r>
            <a:r>
              <a:rPr dirty="0" sz="2000" spc="-1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St.</a:t>
            </a:r>
            <a:r>
              <a:rPr dirty="0" sz="2000" spc="-3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Neots</a:t>
            </a:r>
            <a:r>
              <a:rPr dirty="0" sz="2000" spc="-6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based</a:t>
            </a:r>
            <a:r>
              <a:rPr dirty="0" sz="2000" spc="-1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schools</a:t>
            </a:r>
            <a:r>
              <a:rPr dirty="0" sz="2000" spc="-6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and</a:t>
            </a:r>
            <a:r>
              <a:rPr dirty="0" sz="2000" spc="-2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out</a:t>
            </a:r>
            <a:r>
              <a:rPr dirty="0" sz="2000" spc="-2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spc="-25" b="1">
                <a:solidFill>
                  <a:srgbClr val="767070"/>
                </a:solidFill>
                <a:latin typeface="Century Gothic"/>
                <a:cs typeface="Century Gothic"/>
              </a:rPr>
              <a:t>of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area;</a:t>
            </a:r>
            <a:r>
              <a:rPr dirty="0" sz="2000" spc="-3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application</a:t>
            </a:r>
            <a:r>
              <a:rPr dirty="0" sz="2000" spc="-4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deadline</a:t>
            </a:r>
            <a:r>
              <a:rPr dirty="0" sz="2000" spc="-4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b="1">
                <a:solidFill>
                  <a:srgbClr val="767070"/>
                </a:solidFill>
                <a:latin typeface="Century Gothic"/>
                <a:cs typeface="Century Gothic"/>
              </a:rPr>
              <a:t>14</a:t>
            </a:r>
            <a:r>
              <a:rPr dirty="0" baseline="25641" sz="1950" b="1">
                <a:solidFill>
                  <a:srgbClr val="767070"/>
                </a:solidFill>
                <a:latin typeface="Century Gothic"/>
                <a:cs typeface="Century Gothic"/>
              </a:rPr>
              <a:t>th</a:t>
            </a:r>
            <a:r>
              <a:rPr dirty="0" baseline="25641" sz="1950" spc="22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000" spc="-20" b="1">
                <a:solidFill>
                  <a:srgbClr val="767070"/>
                </a:solidFill>
                <a:latin typeface="Century Gothic"/>
                <a:cs typeface="Century Gothic"/>
              </a:rPr>
              <a:t>Jan.</a:t>
            </a:r>
            <a:endParaRPr sz="2000">
              <a:latin typeface="Century Gothic"/>
              <a:cs typeface="Century Gothic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10625" y="1684338"/>
          <a:ext cx="8799195" cy="2498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80405"/>
                <a:gridCol w="2929254"/>
              </a:tblGrid>
              <a:tr h="36576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dirty="0" sz="1800" spc="-15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Levels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3476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Applied</a:t>
                      </a:r>
                      <a:r>
                        <a:rPr dirty="0" sz="1800" spc="-9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courses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F3476"/>
                    </a:solidFill>
                  </a:tcPr>
                </a:tc>
              </a:tr>
              <a:tr h="2132330">
                <a:tc>
                  <a:txBody>
                    <a:bodyPr/>
                    <a:lstStyle/>
                    <a:p>
                      <a:pPr marL="90805" marR="478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To</a:t>
                      </a:r>
                      <a:r>
                        <a:rPr dirty="0" sz="1800" spc="-3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study</a:t>
                      </a:r>
                      <a:r>
                        <a:rPr dirty="0" sz="1800" spc="-1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dirty="0" sz="1800" spc="-3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Levels,</a:t>
                      </a:r>
                      <a:r>
                        <a:rPr dirty="0" sz="1800" spc="-2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we</a:t>
                      </a:r>
                      <a:r>
                        <a:rPr dirty="0" sz="1800" spc="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require</a:t>
                      </a:r>
                      <a:r>
                        <a:rPr dirty="0" sz="1800" spc="-3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dirty="0" sz="1800" spc="-3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800" spc="-6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800" spc="-4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five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Grade</a:t>
                      </a:r>
                      <a:r>
                        <a:rPr dirty="0" sz="1800" spc="-3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5s</a:t>
                      </a:r>
                      <a:r>
                        <a:rPr dirty="0" sz="1800" spc="-1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800" spc="-2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GCSE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dirty="0" sz="1800" spc="-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with</a:t>
                      </a:r>
                      <a:r>
                        <a:rPr dirty="0" sz="1800" spc="1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Grade</a:t>
                      </a:r>
                      <a:r>
                        <a:rPr dirty="0" sz="1800" spc="-1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4</a:t>
                      </a:r>
                      <a:r>
                        <a:rPr dirty="0" sz="1800" spc="-1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dirty="0" sz="1800" spc="-2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higher</a:t>
                      </a:r>
                      <a:r>
                        <a:rPr dirty="0" sz="1800" spc="-3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in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English</a:t>
                      </a:r>
                      <a:r>
                        <a:rPr dirty="0" sz="1800" spc="-3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and</a:t>
                      </a:r>
                      <a:r>
                        <a:rPr dirty="0" sz="1800" spc="-2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Maths</a:t>
                      </a:r>
                      <a:r>
                        <a:rPr dirty="0" sz="1800" spc="-1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0805" marR="6699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Many</a:t>
                      </a:r>
                      <a:r>
                        <a:rPr dirty="0" sz="1800" spc="-4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subjects</a:t>
                      </a:r>
                      <a:r>
                        <a:rPr dirty="0" sz="1800" spc="-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also</a:t>
                      </a:r>
                      <a:r>
                        <a:rPr dirty="0" sz="1800" spc="-3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have</a:t>
                      </a:r>
                      <a:r>
                        <a:rPr dirty="0" sz="1800" spc="-2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an</a:t>
                      </a:r>
                      <a:r>
                        <a:rPr dirty="0" sz="1800" spc="-2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additional</a:t>
                      </a:r>
                      <a:r>
                        <a:rPr dirty="0" sz="1800" spc="-4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spc="-1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entry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requirement, such</a:t>
                      </a:r>
                      <a:r>
                        <a:rPr dirty="0" sz="1800" spc="-1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as</a:t>
                      </a:r>
                      <a:r>
                        <a:rPr dirty="0" sz="1800" spc="-3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dirty="0" sz="1800" spc="-3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Grade</a:t>
                      </a:r>
                      <a:r>
                        <a:rPr dirty="0" sz="1800" spc="-4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6</a:t>
                      </a:r>
                      <a:r>
                        <a:rPr dirty="0" sz="1800" spc="-3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or</a:t>
                      </a:r>
                      <a:r>
                        <a:rPr dirty="0" sz="1800" spc="-2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higher</a:t>
                      </a:r>
                      <a:r>
                        <a:rPr dirty="0" sz="1800" spc="-4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in</a:t>
                      </a:r>
                      <a:r>
                        <a:rPr dirty="0" sz="1800" spc="-3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spc="-5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related</a:t>
                      </a:r>
                      <a:r>
                        <a:rPr dirty="0" sz="1800" spc="-3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GCSE</a:t>
                      </a:r>
                      <a:r>
                        <a:rPr dirty="0" sz="1800" spc="-1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subject</a:t>
                      </a:r>
                      <a:r>
                        <a:rPr dirty="0" sz="1800" spc="-1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3476">
                        <a:alpha val="1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152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Applied</a:t>
                      </a:r>
                      <a:r>
                        <a:rPr dirty="0" sz="1800" spc="-6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courses</a:t>
                      </a:r>
                      <a:r>
                        <a:rPr dirty="0" sz="1800" spc="-4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spc="-1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require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</a:t>
                      </a:r>
                      <a:r>
                        <a:rPr dirty="0" sz="1800" spc="-1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minimum</a:t>
                      </a:r>
                      <a:r>
                        <a:rPr dirty="0" sz="1800" spc="-4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of</a:t>
                      </a:r>
                      <a:r>
                        <a:rPr dirty="0" sz="1800" spc="-15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spc="-2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five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Grade</a:t>
                      </a:r>
                      <a:r>
                        <a:rPr dirty="0" sz="1800" spc="-2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4s</a:t>
                      </a:r>
                      <a:r>
                        <a:rPr dirty="0" sz="1800" spc="-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at</a:t>
                      </a:r>
                      <a:r>
                        <a:rPr dirty="0" sz="1800" spc="-2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spc="-1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GCSE,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including</a:t>
                      </a:r>
                      <a:r>
                        <a:rPr dirty="0" sz="1800" spc="-4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English</a:t>
                      </a:r>
                      <a:r>
                        <a:rPr dirty="0" sz="1800" spc="-4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and </a:t>
                      </a:r>
                      <a:r>
                        <a:rPr dirty="0" sz="1800" spc="-10" b="1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Maths</a:t>
                      </a:r>
                      <a:r>
                        <a:rPr dirty="0" sz="1800" spc="-10">
                          <a:solidFill>
                            <a:srgbClr val="767070"/>
                          </a:solidFill>
                          <a:latin typeface="Century Gothic"/>
                          <a:cs typeface="Century Gothic"/>
                        </a:rPr>
                        <a:t>.</a:t>
                      </a:r>
                      <a:endParaRPr sz="1800">
                        <a:latin typeface="Century Gothic"/>
                        <a:cs typeface="Century Gothic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3476">
                        <a:alpha val="1999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4622" y="879106"/>
            <a:ext cx="4939377" cy="59788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346" y="675064"/>
            <a:ext cx="556895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How</a:t>
            </a:r>
            <a:r>
              <a:rPr dirty="0" sz="3600" spc="-20"/>
              <a:t> </a:t>
            </a:r>
            <a:r>
              <a:rPr dirty="0" sz="3600"/>
              <a:t>can</a:t>
            </a:r>
            <a:r>
              <a:rPr dirty="0" sz="3600" spc="-20"/>
              <a:t> </a:t>
            </a:r>
            <a:r>
              <a:rPr dirty="0" sz="3600"/>
              <a:t>I</a:t>
            </a:r>
            <a:r>
              <a:rPr dirty="0" sz="3600" spc="-10"/>
              <a:t> </a:t>
            </a:r>
            <a:r>
              <a:rPr dirty="0" sz="3600"/>
              <a:t>find</a:t>
            </a:r>
            <a:r>
              <a:rPr dirty="0" sz="3600" spc="-20"/>
              <a:t> </a:t>
            </a:r>
            <a:r>
              <a:rPr dirty="0" sz="3600"/>
              <a:t>out</a:t>
            </a:r>
            <a:r>
              <a:rPr dirty="0" sz="3600" spc="-20"/>
              <a:t> </a:t>
            </a:r>
            <a:r>
              <a:rPr dirty="0" sz="3600" spc="-10"/>
              <a:t>more?</a:t>
            </a:r>
            <a:endParaRPr sz="3600"/>
          </a:p>
        </p:txBody>
      </p:sp>
      <p:grpSp>
        <p:nvGrpSpPr>
          <p:cNvPr id="4" name="object 4" descr=""/>
          <p:cNvGrpSpPr/>
          <p:nvPr/>
        </p:nvGrpSpPr>
        <p:grpSpPr>
          <a:xfrm>
            <a:off x="208788" y="1336548"/>
            <a:ext cx="5180330" cy="1577340"/>
            <a:chOff x="208788" y="1336548"/>
            <a:chExt cx="5180330" cy="157734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8788" y="1336548"/>
              <a:ext cx="560831" cy="57759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3211" y="1341120"/>
              <a:ext cx="4835651" cy="56997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211" y="1645920"/>
              <a:ext cx="1915667" cy="56997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70046" y="2893491"/>
              <a:ext cx="3335020" cy="20320"/>
            </a:xfrm>
            <a:custGeom>
              <a:avLst/>
              <a:gdLst/>
              <a:ahLst/>
              <a:cxnLst/>
              <a:rect l="l" t="t" r="r" b="b"/>
              <a:pathLst>
                <a:path w="3335020" h="20319">
                  <a:moveTo>
                    <a:pt x="3334512" y="0"/>
                  </a:moveTo>
                  <a:lnTo>
                    <a:pt x="0" y="0"/>
                  </a:lnTo>
                  <a:lnTo>
                    <a:pt x="0" y="19812"/>
                  </a:lnTo>
                  <a:lnTo>
                    <a:pt x="3334512" y="19812"/>
                  </a:lnTo>
                  <a:lnTo>
                    <a:pt x="3334512" y="0"/>
                  </a:lnTo>
                  <a:close/>
                </a:path>
              </a:pathLst>
            </a:custGeom>
            <a:solidFill>
              <a:srgbClr val="0562C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355600" marR="56515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dirty="0"/>
              <a:t>Students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/>
              <a:t>current</a:t>
            </a:r>
            <a:r>
              <a:rPr dirty="0" spc="-30"/>
              <a:t> </a:t>
            </a:r>
            <a:r>
              <a:rPr dirty="0"/>
              <a:t>Y11</a:t>
            </a:r>
            <a:r>
              <a:rPr dirty="0" spc="-20"/>
              <a:t> </a:t>
            </a:r>
            <a:r>
              <a:rPr dirty="0"/>
              <a:t>may</a:t>
            </a:r>
            <a:r>
              <a:rPr dirty="0" spc="-30"/>
              <a:t> </a:t>
            </a:r>
            <a:r>
              <a:rPr dirty="0" spc="-10"/>
              <a:t>contact </a:t>
            </a:r>
            <a:r>
              <a:rPr dirty="0"/>
              <a:t>us</a:t>
            </a:r>
            <a:r>
              <a:rPr dirty="0" spc="-15"/>
              <a:t> </a:t>
            </a:r>
            <a:r>
              <a:rPr dirty="0"/>
              <a:t>for</a:t>
            </a:r>
            <a:r>
              <a:rPr dirty="0" spc="-25"/>
              <a:t> </a:t>
            </a:r>
            <a:r>
              <a:rPr dirty="0"/>
              <a:t>a</a:t>
            </a:r>
            <a:r>
              <a:rPr dirty="0" spc="-5"/>
              <a:t> </a:t>
            </a:r>
            <a:r>
              <a:rPr dirty="0" spc="-20"/>
              <a:t>tour.</a:t>
            </a:r>
          </a:p>
          <a:p>
            <a:pPr marL="12700" marR="5080" indent="255270">
              <a:lnSpc>
                <a:spcPct val="111100"/>
              </a:lnSpc>
              <a:spcBef>
                <a:spcPts val="2190"/>
              </a:spcBef>
              <a:buAutoNum type="arabicPeriod"/>
              <a:tabLst>
                <a:tab pos="267970" algn="l"/>
              </a:tabLst>
            </a:pPr>
            <a:r>
              <a:rPr dirty="0" sz="1800"/>
              <a:t>Visit</a:t>
            </a:r>
            <a:r>
              <a:rPr dirty="0" sz="1800" spc="-20"/>
              <a:t> </a:t>
            </a:r>
            <a:r>
              <a:rPr dirty="0" sz="1800"/>
              <a:t>our</a:t>
            </a:r>
            <a:r>
              <a:rPr dirty="0" sz="1800" spc="-30"/>
              <a:t> </a:t>
            </a:r>
            <a:r>
              <a:rPr dirty="0" sz="1800" spc="-10"/>
              <a:t>website </a:t>
            </a:r>
            <a:r>
              <a:rPr dirty="0" sz="1800">
                <a:solidFill>
                  <a:srgbClr val="0562C1"/>
                </a:solidFill>
                <a:hlinkClick r:id="rId6"/>
              </a:rPr>
              <a:t>www.cambournesixthform.org</a:t>
            </a:r>
            <a:r>
              <a:rPr dirty="0" sz="1800">
                <a:solidFill>
                  <a:srgbClr val="7E7E7E"/>
                </a:solidFill>
              </a:rPr>
              <a:t>,</a:t>
            </a:r>
            <a:r>
              <a:rPr dirty="0" sz="1800" spc="-70">
                <a:solidFill>
                  <a:srgbClr val="7E7E7E"/>
                </a:solidFill>
              </a:rPr>
              <a:t> </a:t>
            </a:r>
            <a:r>
              <a:rPr dirty="0" sz="1800">
                <a:solidFill>
                  <a:srgbClr val="7E7E7E"/>
                </a:solidFill>
              </a:rPr>
              <a:t>where</a:t>
            </a:r>
            <a:r>
              <a:rPr dirty="0" sz="1800" spc="-55">
                <a:solidFill>
                  <a:srgbClr val="7E7E7E"/>
                </a:solidFill>
              </a:rPr>
              <a:t> </a:t>
            </a:r>
            <a:r>
              <a:rPr dirty="0" sz="1800" spc="-25">
                <a:solidFill>
                  <a:srgbClr val="7E7E7E"/>
                </a:solidFill>
              </a:rPr>
              <a:t>you </a:t>
            </a:r>
            <a:r>
              <a:rPr dirty="0" sz="1800">
                <a:solidFill>
                  <a:srgbClr val="7E7E7E"/>
                </a:solidFill>
              </a:rPr>
              <a:t>can</a:t>
            </a:r>
            <a:r>
              <a:rPr dirty="0" sz="1800" spc="-25">
                <a:solidFill>
                  <a:srgbClr val="7E7E7E"/>
                </a:solidFill>
              </a:rPr>
              <a:t> </a:t>
            </a:r>
            <a:r>
              <a:rPr dirty="0" sz="1800">
                <a:solidFill>
                  <a:srgbClr val="7E7E7E"/>
                </a:solidFill>
              </a:rPr>
              <a:t>see</a:t>
            </a:r>
            <a:r>
              <a:rPr dirty="0" sz="1800" spc="-25">
                <a:solidFill>
                  <a:srgbClr val="7E7E7E"/>
                </a:solidFill>
              </a:rPr>
              <a:t> </a:t>
            </a:r>
            <a:r>
              <a:rPr dirty="0" sz="1800">
                <a:solidFill>
                  <a:srgbClr val="7E7E7E"/>
                </a:solidFill>
              </a:rPr>
              <a:t>our</a:t>
            </a:r>
            <a:r>
              <a:rPr dirty="0" sz="1800" spc="-25">
                <a:solidFill>
                  <a:srgbClr val="7E7E7E"/>
                </a:solidFill>
              </a:rPr>
              <a:t> </a:t>
            </a:r>
            <a:r>
              <a:rPr dirty="0" sz="1800">
                <a:solidFill>
                  <a:srgbClr val="7E7E7E"/>
                </a:solidFill>
              </a:rPr>
              <a:t>whole</a:t>
            </a:r>
            <a:r>
              <a:rPr dirty="0" sz="1800" spc="-25">
                <a:solidFill>
                  <a:srgbClr val="7E7E7E"/>
                </a:solidFill>
              </a:rPr>
              <a:t> </a:t>
            </a:r>
            <a:r>
              <a:rPr dirty="0" sz="1800">
                <a:solidFill>
                  <a:srgbClr val="7E7E7E"/>
                </a:solidFill>
              </a:rPr>
              <a:t>prospectus</a:t>
            </a:r>
            <a:r>
              <a:rPr dirty="0" sz="1800" spc="-35">
                <a:solidFill>
                  <a:srgbClr val="7E7E7E"/>
                </a:solidFill>
              </a:rPr>
              <a:t> </a:t>
            </a:r>
            <a:r>
              <a:rPr dirty="0" sz="1800">
                <a:solidFill>
                  <a:srgbClr val="7E7E7E"/>
                </a:solidFill>
              </a:rPr>
              <a:t>and</a:t>
            </a:r>
            <a:r>
              <a:rPr dirty="0" sz="1800" spc="-25">
                <a:solidFill>
                  <a:srgbClr val="7E7E7E"/>
                </a:solidFill>
              </a:rPr>
              <a:t> </a:t>
            </a:r>
            <a:r>
              <a:rPr dirty="0" sz="1800">
                <a:solidFill>
                  <a:srgbClr val="7E7E7E"/>
                </a:solidFill>
              </a:rPr>
              <a:t>read</a:t>
            </a:r>
            <a:r>
              <a:rPr dirty="0" sz="1800" spc="-20">
                <a:solidFill>
                  <a:srgbClr val="7E7E7E"/>
                </a:solidFill>
              </a:rPr>
              <a:t> </a:t>
            </a:r>
            <a:r>
              <a:rPr dirty="0" sz="1800" spc="-25">
                <a:solidFill>
                  <a:srgbClr val="7E7E7E"/>
                </a:solidFill>
              </a:rPr>
              <a:t>the </a:t>
            </a:r>
            <a:r>
              <a:rPr dirty="0" sz="1800">
                <a:solidFill>
                  <a:srgbClr val="7E7E7E"/>
                </a:solidFill>
              </a:rPr>
              <a:t>specification</a:t>
            </a:r>
            <a:r>
              <a:rPr dirty="0" sz="1800" spc="-40">
                <a:solidFill>
                  <a:srgbClr val="7E7E7E"/>
                </a:solidFill>
              </a:rPr>
              <a:t> </a:t>
            </a:r>
            <a:r>
              <a:rPr dirty="0" sz="1800">
                <a:solidFill>
                  <a:srgbClr val="7E7E7E"/>
                </a:solidFill>
              </a:rPr>
              <a:t>for</a:t>
            </a:r>
            <a:r>
              <a:rPr dirty="0" sz="1800" spc="-40">
                <a:solidFill>
                  <a:srgbClr val="7E7E7E"/>
                </a:solidFill>
              </a:rPr>
              <a:t> </a:t>
            </a:r>
            <a:r>
              <a:rPr dirty="0" sz="1800">
                <a:solidFill>
                  <a:srgbClr val="7E7E7E"/>
                </a:solidFill>
              </a:rPr>
              <a:t>each</a:t>
            </a:r>
            <a:r>
              <a:rPr dirty="0" sz="1800" spc="-40">
                <a:solidFill>
                  <a:srgbClr val="7E7E7E"/>
                </a:solidFill>
              </a:rPr>
              <a:t> </a:t>
            </a:r>
            <a:r>
              <a:rPr dirty="0" sz="1800" spc="-10">
                <a:solidFill>
                  <a:srgbClr val="7E7E7E"/>
                </a:solidFill>
              </a:rPr>
              <a:t>qualification.</a:t>
            </a:r>
            <a:endParaRPr sz="1800"/>
          </a:p>
          <a:p>
            <a:pPr>
              <a:lnSpc>
                <a:spcPct val="100000"/>
              </a:lnSpc>
              <a:spcBef>
                <a:spcPts val="430"/>
              </a:spcBef>
              <a:buAutoNum type="arabicPeriod"/>
            </a:pPr>
            <a:endParaRPr sz="1800"/>
          </a:p>
          <a:p>
            <a:pPr marL="267970" indent="-25527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267970" algn="l"/>
              </a:tabLst>
            </a:pPr>
            <a:r>
              <a:rPr dirty="0" sz="1800"/>
              <a:t>Follow</a:t>
            </a:r>
            <a:r>
              <a:rPr dirty="0" sz="1800" spc="-25"/>
              <a:t> </a:t>
            </a:r>
            <a:r>
              <a:rPr dirty="0" sz="1800"/>
              <a:t>us</a:t>
            </a:r>
            <a:r>
              <a:rPr dirty="0" sz="1800" spc="-40"/>
              <a:t> </a:t>
            </a:r>
            <a:r>
              <a:rPr dirty="0" sz="1800"/>
              <a:t>on</a:t>
            </a:r>
            <a:r>
              <a:rPr dirty="0" sz="1800" spc="-20"/>
              <a:t> </a:t>
            </a:r>
            <a:r>
              <a:rPr dirty="0" sz="1800" spc="-10"/>
              <a:t>socials:</a:t>
            </a:r>
            <a:endParaRPr sz="1800"/>
          </a:p>
          <a:p>
            <a:pPr marL="12700" marR="808990">
              <a:lnSpc>
                <a:spcPct val="111100"/>
              </a:lnSpc>
            </a:pPr>
            <a:r>
              <a:rPr dirty="0" sz="1800">
                <a:solidFill>
                  <a:srgbClr val="7E7E7E"/>
                </a:solidFill>
              </a:rPr>
              <a:t>X</a:t>
            </a:r>
            <a:r>
              <a:rPr dirty="0" sz="1800" spc="-10">
                <a:solidFill>
                  <a:srgbClr val="7E7E7E"/>
                </a:solidFill>
              </a:rPr>
              <a:t> </a:t>
            </a:r>
            <a:r>
              <a:rPr dirty="0" sz="1800">
                <a:solidFill>
                  <a:srgbClr val="7E7E7E"/>
                </a:solidFill>
              </a:rPr>
              <a:t>(Twitter):</a:t>
            </a:r>
            <a:r>
              <a:rPr dirty="0" sz="1800" spc="-20">
                <a:solidFill>
                  <a:srgbClr val="7E7E7E"/>
                </a:solidFill>
              </a:rPr>
              <a:t> </a:t>
            </a:r>
            <a:r>
              <a:rPr dirty="0" sz="1800" spc="-10">
                <a:solidFill>
                  <a:srgbClr val="7E7E7E"/>
                </a:solidFill>
              </a:rPr>
              <a:t>@SFCambourne </a:t>
            </a:r>
            <a:r>
              <a:rPr dirty="0" sz="1800">
                <a:solidFill>
                  <a:srgbClr val="7E7E7E"/>
                </a:solidFill>
              </a:rPr>
              <a:t>Facebook:</a:t>
            </a:r>
            <a:r>
              <a:rPr dirty="0" sz="1800" spc="-20">
                <a:solidFill>
                  <a:srgbClr val="7E7E7E"/>
                </a:solidFill>
              </a:rPr>
              <a:t> </a:t>
            </a:r>
            <a:r>
              <a:rPr dirty="0" sz="1800" spc="-10">
                <a:solidFill>
                  <a:srgbClr val="7E7E7E"/>
                </a:solidFill>
              </a:rPr>
              <a:t>CambourneSixthForm </a:t>
            </a:r>
            <a:r>
              <a:rPr dirty="0" sz="1800">
                <a:solidFill>
                  <a:srgbClr val="7E7E7E"/>
                </a:solidFill>
              </a:rPr>
              <a:t>Email:</a:t>
            </a:r>
            <a:r>
              <a:rPr dirty="0" sz="1800" spc="-55">
                <a:solidFill>
                  <a:srgbClr val="7E7E7E"/>
                </a:solidFill>
              </a:rPr>
              <a:t> </a:t>
            </a:r>
            <a:r>
              <a:rPr dirty="0" sz="1800" spc="-10">
                <a:solidFill>
                  <a:srgbClr val="7E7E7E"/>
                </a:solidFill>
                <a:hlinkClick r:id="rId7"/>
              </a:rPr>
              <a:t>info@cambournesixthform.org</a:t>
            </a:r>
            <a:endParaRPr sz="1800"/>
          </a:p>
        </p:txBody>
      </p:sp>
      <p:grpSp>
        <p:nvGrpSpPr>
          <p:cNvPr id="10" name="object 10" descr=""/>
          <p:cNvGrpSpPr/>
          <p:nvPr/>
        </p:nvGrpSpPr>
        <p:grpSpPr>
          <a:xfrm>
            <a:off x="3133989" y="1885289"/>
            <a:ext cx="2691765" cy="1286510"/>
            <a:chOff x="3133989" y="1885289"/>
            <a:chExt cx="2691765" cy="1286510"/>
          </a:xfrm>
        </p:grpSpPr>
        <p:sp>
          <p:nvSpPr>
            <p:cNvPr id="11" name="object 11" descr=""/>
            <p:cNvSpPr/>
            <p:nvPr/>
          </p:nvSpPr>
          <p:spPr>
            <a:xfrm>
              <a:off x="4504611" y="1929766"/>
              <a:ext cx="1314450" cy="1235710"/>
            </a:xfrm>
            <a:custGeom>
              <a:avLst/>
              <a:gdLst/>
              <a:ahLst/>
              <a:cxnLst/>
              <a:rect l="l" t="t" r="r" b="b"/>
              <a:pathLst>
                <a:path w="1314450" h="1235710">
                  <a:moveTo>
                    <a:pt x="0" y="0"/>
                  </a:moveTo>
                  <a:lnTo>
                    <a:pt x="51923" y="13285"/>
                  </a:lnTo>
                  <a:lnTo>
                    <a:pt x="102919" y="28374"/>
                  </a:lnTo>
                  <a:lnTo>
                    <a:pt x="152935" y="45219"/>
                  </a:lnTo>
                  <a:lnTo>
                    <a:pt x="201918" y="63767"/>
                  </a:lnTo>
                  <a:lnTo>
                    <a:pt x="249817" y="83971"/>
                  </a:lnTo>
                  <a:lnTo>
                    <a:pt x="296578" y="105778"/>
                  </a:lnTo>
                  <a:lnTo>
                    <a:pt x="342150" y="129140"/>
                  </a:lnTo>
                  <a:lnTo>
                    <a:pt x="386479" y="154006"/>
                  </a:lnTo>
                  <a:lnTo>
                    <a:pt x="429515" y="180326"/>
                  </a:lnTo>
                  <a:lnTo>
                    <a:pt x="471203" y="208050"/>
                  </a:lnTo>
                  <a:lnTo>
                    <a:pt x="511492" y="237128"/>
                  </a:lnTo>
                  <a:lnTo>
                    <a:pt x="550330" y="267510"/>
                  </a:lnTo>
                  <a:lnTo>
                    <a:pt x="587664" y="299146"/>
                  </a:lnTo>
                  <a:lnTo>
                    <a:pt x="623441" y="331985"/>
                  </a:lnTo>
                  <a:lnTo>
                    <a:pt x="657609" y="365979"/>
                  </a:lnTo>
                  <a:lnTo>
                    <a:pt x="690117" y="401076"/>
                  </a:lnTo>
                  <a:lnTo>
                    <a:pt x="720910" y="437227"/>
                  </a:lnTo>
                  <a:lnTo>
                    <a:pt x="749938" y="474381"/>
                  </a:lnTo>
                  <a:lnTo>
                    <a:pt x="777147" y="512489"/>
                  </a:lnTo>
                  <a:lnTo>
                    <a:pt x="802486" y="551500"/>
                  </a:lnTo>
                  <a:lnTo>
                    <a:pt x="825901" y="591364"/>
                  </a:lnTo>
                  <a:lnTo>
                    <a:pt x="847341" y="632032"/>
                  </a:lnTo>
                  <a:lnTo>
                    <a:pt x="866752" y="673453"/>
                  </a:lnTo>
                  <a:lnTo>
                    <a:pt x="884084" y="715577"/>
                  </a:lnTo>
                  <a:lnTo>
                    <a:pt x="899282" y="758355"/>
                  </a:lnTo>
                  <a:lnTo>
                    <a:pt x="912296" y="801735"/>
                  </a:lnTo>
                  <a:lnTo>
                    <a:pt x="923071" y="845668"/>
                  </a:lnTo>
                  <a:lnTo>
                    <a:pt x="931557" y="890104"/>
                  </a:lnTo>
                  <a:lnTo>
                    <a:pt x="783285" y="855091"/>
                  </a:lnTo>
                  <a:lnTo>
                    <a:pt x="1038567" y="1235468"/>
                  </a:lnTo>
                  <a:lnTo>
                    <a:pt x="1314310" y="980490"/>
                  </a:lnTo>
                  <a:lnTo>
                    <a:pt x="1166050" y="945476"/>
                  </a:lnTo>
                  <a:lnTo>
                    <a:pt x="1157563" y="901040"/>
                  </a:lnTo>
                  <a:lnTo>
                    <a:pt x="1146786" y="857107"/>
                  </a:lnTo>
                  <a:lnTo>
                    <a:pt x="1133771" y="813727"/>
                  </a:lnTo>
                  <a:lnTo>
                    <a:pt x="1118572" y="770949"/>
                  </a:lnTo>
                  <a:lnTo>
                    <a:pt x="1101239" y="728825"/>
                  </a:lnTo>
                  <a:lnTo>
                    <a:pt x="1081827" y="687404"/>
                  </a:lnTo>
                  <a:lnTo>
                    <a:pt x="1060386" y="646736"/>
                  </a:lnTo>
                  <a:lnTo>
                    <a:pt x="1036970" y="606872"/>
                  </a:lnTo>
                  <a:lnTo>
                    <a:pt x="1011631" y="567861"/>
                  </a:lnTo>
                  <a:lnTo>
                    <a:pt x="984421" y="529753"/>
                  </a:lnTo>
                  <a:lnTo>
                    <a:pt x="955393" y="492599"/>
                  </a:lnTo>
                  <a:lnTo>
                    <a:pt x="924599" y="456448"/>
                  </a:lnTo>
                  <a:lnTo>
                    <a:pt x="892091" y="421351"/>
                  </a:lnTo>
                  <a:lnTo>
                    <a:pt x="857923" y="387357"/>
                  </a:lnTo>
                  <a:lnTo>
                    <a:pt x="822145" y="354518"/>
                  </a:lnTo>
                  <a:lnTo>
                    <a:pt x="784811" y="322882"/>
                  </a:lnTo>
                  <a:lnTo>
                    <a:pt x="745973" y="292500"/>
                  </a:lnTo>
                  <a:lnTo>
                    <a:pt x="705684" y="263422"/>
                  </a:lnTo>
                  <a:lnTo>
                    <a:pt x="663995" y="235698"/>
                  </a:lnTo>
                  <a:lnTo>
                    <a:pt x="620960" y="209378"/>
                  </a:lnTo>
                  <a:lnTo>
                    <a:pt x="576630" y="184512"/>
                  </a:lnTo>
                  <a:lnTo>
                    <a:pt x="531058" y="161150"/>
                  </a:lnTo>
                  <a:lnTo>
                    <a:pt x="484297" y="139343"/>
                  </a:lnTo>
                  <a:lnTo>
                    <a:pt x="436398" y="119139"/>
                  </a:lnTo>
                  <a:lnTo>
                    <a:pt x="387415" y="100591"/>
                  </a:lnTo>
                  <a:lnTo>
                    <a:pt x="337399" y="83746"/>
                  </a:lnTo>
                  <a:lnTo>
                    <a:pt x="286403" y="68657"/>
                  </a:lnTo>
                  <a:lnTo>
                    <a:pt x="234480" y="553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34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3140342" y="1891483"/>
              <a:ext cx="1480820" cy="762000"/>
            </a:xfrm>
            <a:custGeom>
              <a:avLst/>
              <a:gdLst/>
              <a:ahLst/>
              <a:cxnLst/>
              <a:rect l="l" t="t" r="r" b="b"/>
              <a:pathLst>
                <a:path w="1480820" h="762000">
                  <a:moveTo>
                    <a:pt x="1032382" y="0"/>
                  </a:moveTo>
                  <a:lnTo>
                    <a:pt x="983718" y="1141"/>
                  </a:lnTo>
                  <a:lnTo>
                    <a:pt x="935493" y="4007"/>
                  </a:lnTo>
                  <a:lnTo>
                    <a:pt x="887765" y="8575"/>
                  </a:lnTo>
                  <a:lnTo>
                    <a:pt x="840594" y="14822"/>
                  </a:lnTo>
                  <a:lnTo>
                    <a:pt x="794037" y="22727"/>
                  </a:lnTo>
                  <a:lnTo>
                    <a:pt x="748155" y="32268"/>
                  </a:lnTo>
                  <a:lnTo>
                    <a:pt x="703006" y="43423"/>
                  </a:lnTo>
                  <a:lnTo>
                    <a:pt x="658650" y="56170"/>
                  </a:lnTo>
                  <a:lnTo>
                    <a:pt x="615144" y="70487"/>
                  </a:lnTo>
                  <a:lnTo>
                    <a:pt x="572549" y="86352"/>
                  </a:lnTo>
                  <a:lnTo>
                    <a:pt x="530923" y="103743"/>
                  </a:lnTo>
                  <a:lnTo>
                    <a:pt x="490326" y="122638"/>
                  </a:lnTo>
                  <a:lnTo>
                    <a:pt x="450815" y="143015"/>
                  </a:lnTo>
                  <a:lnTo>
                    <a:pt x="412451" y="164852"/>
                  </a:lnTo>
                  <a:lnTo>
                    <a:pt x="375292" y="188127"/>
                  </a:lnTo>
                  <a:lnTo>
                    <a:pt x="339398" y="212818"/>
                  </a:lnTo>
                  <a:lnTo>
                    <a:pt x="304826" y="238904"/>
                  </a:lnTo>
                  <a:lnTo>
                    <a:pt x="271637" y="266361"/>
                  </a:lnTo>
                  <a:lnTo>
                    <a:pt x="239890" y="295169"/>
                  </a:lnTo>
                  <a:lnTo>
                    <a:pt x="209642" y="325305"/>
                  </a:lnTo>
                  <a:lnTo>
                    <a:pt x="180954" y="356747"/>
                  </a:lnTo>
                  <a:lnTo>
                    <a:pt x="153884" y="389474"/>
                  </a:lnTo>
                  <a:lnTo>
                    <a:pt x="128491" y="423463"/>
                  </a:lnTo>
                  <a:lnTo>
                    <a:pt x="104835" y="458692"/>
                  </a:lnTo>
                  <a:lnTo>
                    <a:pt x="82974" y="495139"/>
                  </a:lnTo>
                  <a:lnTo>
                    <a:pt x="62967" y="532783"/>
                  </a:lnTo>
                  <a:lnTo>
                    <a:pt x="44874" y="571601"/>
                  </a:lnTo>
                  <a:lnTo>
                    <a:pt x="28752" y="611572"/>
                  </a:lnTo>
                  <a:lnTo>
                    <a:pt x="12880" y="658549"/>
                  </a:lnTo>
                  <a:lnTo>
                    <a:pt x="0" y="706365"/>
                  </a:lnTo>
                  <a:lnTo>
                    <a:pt x="234480" y="761737"/>
                  </a:lnTo>
                  <a:lnTo>
                    <a:pt x="245589" y="719796"/>
                  </a:lnTo>
                  <a:lnTo>
                    <a:pt x="258845" y="678834"/>
                  </a:lnTo>
                  <a:lnTo>
                    <a:pt x="274192" y="638881"/>
                  </a:lnTo>
                  <a:lnTo>
                    <a:pt x="291574" y="599968"/>
                  </a:lnTo>
                  <a:lnTo>
                    <a:pt x="310934" y="562127"/>
                  </a:lnTo>
                  <a:lnTo>
                    <a:pt x="332217" y="525388"/>
                  </a:lnTo>
                  <a:lnTo>
                    <a:pt x="355365" y="489783"/>
                  </a:lnTo>
                  <a:lnTo>
                    <a:pt x="380323" y="455343"/>
                  </a:lnTo>
                  <a:lnTo>
                    <a:pt x="407035" y="422099"/>
                  </a:lnTo>
                  <a:lnTo>
                    <a:pt x="435444" y="390083"/>
                  </a:lnTo>
                  <a:lnTo>
                    <a:pt x="465495" y="359324"/>
                  </a:lnTo>
                  <a:lnTo>
                    <a:pt x="497130" y="329856"/>
                  </a:lnTo>
                  <a:lnTo>
                    <a:pt x="530294" y="301708"/>
                  </a:lnTo>
                  <a:lnTo>
                    <a:pt x="564931" y="274913"/>
                  </a:lnTo>
                  <a:lnTo>
                    <a:pt x="600984" y="249500"/>
                  </a:lnTo>
                  <a:lnTo>
                    <a:pt x="638397" y="225502"/>
                  </a:lnTo>
                  <a:lnTo>
                    <a:pt x="677114" y="202949"/>
                  </a:lnTo>
                  <a:lnTo>
                    <a:pt x="717079" y="181873"/>
                  </a:lnTo>
                  <a:lnTo>
                    <a:pt x="758235" y="162305"/>
                  </a:lnTo>
                  <a:lnTo>
                    <a:pt x="800527" y="144276"/>
                  </a:lnTo>
                  <a:lnTo>
                    <a:pt x="843898" y="127817"/>
                  </a:lnTo>
                  <a:lnTo>
                    <a:pt x="888291" y="112959"/>
                  </a:lnTo>
                  <a:lnTo>
                    <a:pt x="933651" y="99734"/>
                  </a:lnTo>
                  <a:lnTo>
                    <a:pt x="979922" y="88173"/>
                  </a:lnTo>
                  <a:lnTo>
                    <a:pt x="1027047" y="78306"/>
                  </a:lnTo>
                  <a:lnTo>
                    <a:pt x="1074970" y="70166"/>
                  </a:lnTo>
                  <a:lnTo>
                    <a:pt x="1123634" y="63783"/>
                  </a:lnTo>
                  <a:lnTo>
                    <a:pt x="1172985" y="59188"/>
                  </a:lnTo>
                  <a:lnTo>
                    <a:pt x="1222964" y="56412"/>
                  </a:lnTo>
                  <a:lnTo>
                    <a:pt x="1273517" y="55488"/>
                  </a:lnTo>
                  <a:lnTo>
                    <a:pt x="1324587" y="56445"/>
                  </a:lnTo>
                  <a:lnTo>
                    <a:pt x="1376118" y="59316"/>
                  </a:lnTo>
                  <a:lnTo>
                    <a:pt x="1428053" y="64130"/>
                  </a:lnTo>
                  <a:lnTo>
                    <a:pt x="1480337" y="70920"/>
                  </a:lnTo>
                  <a:lnTo>
                    <a:pt x="1430385" y="55559"/>
                  </a:lnTo>
                  <a:lnTo>
                    <a:pt x="1380339" y="42119"/>
                  </a:lnTo>
                  <a:lnTo>
                    <a:pt x="1330261" y="30579"/>
                  </a:lnTo>
                  <a:lnTo>
                    <a:pt x="1280207" y="20916"/>
                  </a:lnTo>
                  <a:lnTo>
                    <a:pt x="1230237" y="13110"/>
                  </a:lnTo>
                  <a:lnTo>
                    <a:pt x="1180411" y="7137"/>
                  </a:lnTo>
                  <a:lnTo>
                    <a:pt x="1130787" y="2975"/>
                  </a:lnTo>
                  <a:lnTo>
                    <a:pt x="1081424" y="603"/>
                  </a:lnTo>
                  <a:lnTo>
                    <a:pt x="1032382" y="0"/>
                  </a:lnTo>
                  <a:close/>
                </a:path>
              </a:pathLst>
            </a:custGeom>
            <a:solidFill>
              <a:srgbClr val="A62A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140339" y="1891639"/>
              <a:ext cx="2679065" cy="1273810"/>
            </a:xfrm>
            <a:custGeom>
              <a:avLst/>
              <a:gdLst/>
              <a:ahLst/>
              <a:cxnLst/>
              <a:rect l="l" t="t" r="r" b="b"/>
              <a:pathLst>
                <a:path w="2679065" h="1273810">
                  <a:moveTo>
                    <a:pt x="1364272" y="38126"/>
                  </a:moveTo>
                  <a:lnTo>
                    <a:pt x="1416195" y="51411"/>
                  </a:lnTo>
                  <a:lnTo>
                    <a:pt x="1467191" y="66501"/>
                  </a:lnTo>
                  <a:lnTo>
                    <a:pt x="1517207" y="83345"/>
                  </a:lnTo>
                  <a:lnTo>
                    <a:pt x="1566190" y="101894"/>
                  </a:lnTo>
                  <a:lnTo>
                    <a:pt x="1614089" y="122097"/>
                  </a:lnTo>
                  <a:lnTo>
                    <a:pt x="1660850" y="143905"/>
                  </a:lnTo>
                  <a:lnTo>
                    <a:pt x="1706422" y="167266"/>
                  </a:lnTo>
                  <a:lnTo>
                    <a:pt x="1750751" y="192132"/>
                  </a:lnTo>
                  <a:lnTo>
                    <a:pt x="1793787" y="218452"/>
                  </a:lnTo>
                  <a:lnTo>
                    <a:pt x="1835475" y="246177"/>
                  </a:lnTo>
                  <a:lnTo>
                    <a:pt x="1875764" y="275255"/>
                  </a:lnTo>
                  <a:lnTo>
                    <a:pt x="1914602" y="305637"/>
                  </a:lnTo>
                  <a:lnTo>
                    <a:pt x="1951936" y="337273"/>
                  </a:lnTo>
                  <a:lnTo>
                    <a:pt x="1987713" y="370112"/>
                  </a:lnTo>
                  <a:lnTo>
                    <a:pt x="2021881" y="404106"/>
                  </a:lnTo>
                  <a:lnTo>
                    <a:pt x="2054389" y="439203"/>
                  </a:lnTo>
                  <a:lnTo>
                    <a:pt x="2085182" y="475354"/>
                  </a:lnTo>
                  <a:lnTo>
                    <a:pt x="2114210" y="512508"/>
                  </a:lnTo>
                  <a:lnTo>
                    <a:pt x="2141419" y="550616"/>
                  </a:lnTo>
                  <a:lnTo>
                    <a:pt x="2166758" y="589627"/>
                  </a:lnTo>
                  <a:lnTo>
                    <a:pt x="2190173" y="629491"/>
                  </a:lnTo>
                  <a:lnTo>
                    <a:pt x="2211613" y="670159"/>
                  </a:lnTo>
                  <a:lnTo>
                    <a:pt x="2231024" y="711580"/>
                  </a:lnTo>
                  <a:lnTo>
                    <a:pt x="2248356" y="753704"/>
                  </a:lnTo>
                  <a:lnTo>
                    <a:pt x="2263554" y="796482"/>
                  </a:lnTo>
                  <a:lnTo>
                    <a:pt x="2276568" y="839862"/>
                  </a:lnTo>
                  <a:lnTo>
                    <a:pt x="2287343" y="883795"/>
                  </a:lnTo>
                  <a:lnTo>
                    <a:pt x="2295829" y="928231"/>
                  </a:lnTo>
                  <a:lnTo>
                    <a:pt x="2147557" y="893217"/>
                  </a:lnTo>
                  <a:lnTo>
                    <a:pt x="2402840" y="1273595"/>
                  </a:lnTo>
                  <a:lnTo>
                    <a:pt x="2678582" y="1018617"/>
                  </a:lnTo>
                  <a:lnTo>
                    <a:pt x="2530322" y="983603"/>
                  </a:lnTo>
                  <a:lnTo>
                    <a:pt x="2521835" y="939167"/>
                  </a:lnTo>
                  <a:lnTo>
                    <a:pt x="2511058" y="895234"/>
                  </a:lnTo>
                  <a:lnTo>
                    <a:pt x="2498043" y="851854"/>
                  </a:lnTo>
                  <a:lnTo>
                    <a:pt x="2482844" y="809076"/>
                  </a:lnTo>
                  <a:lnTo>
                    <a:pt x="2465512" y="766952"/>
                  </a:lnTo>
                  <a:lnTo>
                    <a:pt x="2446099" y="725531"/>
                  </a:lnTo>
                  <a:lnTo>
                    <a:pt x="2424658" y="684863"/>
                  </a:lnTo>
                  <a:lnTo>
                    <a:pt x="2401242" y="644999"/>
                  </a:lnTo>
                  <a:lnTo>
                    <a:pt x="2375903" y="605988"/>
                  </a:lnTo>
                  <a:lnTo>
                    <a:pt x="2348693" y="567880"/>
                  </a:lnTo>
                  <a:lnTo>
                    <a:pt x="2319665" y="530726"/>
                  </a:lnTo>
                  <a:lnTo>
                    <a:pt x="2288871" y="494575"/>
                  </a:lnTo>
                  <a:lnTo>
                    <a:pt x="2256364" y="459478"/>
                  </a:lnTo>
                  <a:lnTo>
                    <a:pt x="2222195" y="425484"/>
                  </a:lnTo>
                  <a:lnTo>
                    <a:pt x="2186417" y="392645"/>
                  </a:lnTo>
                  <a:lnTo>
                    <a:pt x="2149083" y="361009"/>
                  </a:lnTo>
                  <a:lnTo>
                    <a:pt x="2110245" y="330627"/>
                  </a:lnTo>
                  <a:lnTo>
                    <a:pt x="2069956" y="301549"/>
                  </a:lnTo>
                  <a:lnTo>
                    <a:pt x="2028267" y="273824"/>
                  </a:lnTo>
                  <a:lnTo>
                    <a:pt x="1985232" y="247504"/>
                  </a:lnTo>
                  <a:lnTo>
                    <a:pt x="1940902" y="222638"/>
                  </a:lnTo>
                  <a:lnTo>
                    <a:pt x="1895330" y="199277"/>
                  </a:lnTo>
                  <a:lnTo>
                    <a:pt x="1848569" y="177469"/>
                  </a:lnTo>
                  <a:lnTo>
                    <a:pt x="1800670" y="157266"/>
                  </a:lnTo>
                  <a:lnTo>
                    <a:pt x="1751687" y="138717"/>
                  </a:lnTo>
                  <a:lnTo>
                    <a:pt x="1701671" y="121873"/>
                  </a:lnTo>
                  <a:lnTo>
                    <a:pt x="1650675" y="106783"/>
                  </a:lnTo>
                  <a:lnTo>
                    <a:pt x="1598752" y="93498"/>
                  </a:lnTo>
                  <a:lnTo>
                    <a:pt x="1364272" y="38126"/>
                  </a:lnTo>
                  <a:lnTo>
                    <a:pt x="1313151" y="27020"/>
                  </a:lnTo>
                  <a:lnTo>
                    <a:pt x="1262175" y="17851"/>
                  </a:lnTo>
                  <a:lnTo>
                    <a:pt x="1211399" y="10591"/>
                  </a:lnTo>
                  <a:lnTo>
                    <a:pt x="1160879" y="5214"/>
                  </a:lnTo>
                  <a:lnTo>
                    <a:pt x="1110669" y="1693"/>
                  </a:lnTo>
                  <a:lnTo>
                    <a:pt x="1060826" y="0"/>
                  </a:lnTo>
                  <a:lnTo>
                    <a:pt x="1011405" y="108"/>
                  </a:lnTo>
                  <a:lnTo>
                    <a:pt x="962461" y="1990"/>
                  </a:lnTo>
                  <a:lnTo>
                    <a:pt x="914050" y="5619"/>
                  </a:lnTo>
                  <a:lnTo>
                    <a:pt x="866228" y="10967"/>
                  </a:lnTo>
                  <a:lnTo>
                    <a:pt x="819048" y="18009"/>
                  </a:lnTo>
                  <a:lnTo>
                    <a:pt x="772569" y="26715"/>
                  </a:lnTo>
                  <a:lnTo>
                    <a:pt x="726843" y="37060"/>
                  </a:lnTo>
                  <a:lnTo>
                    <a:pt x="681928" y="49016"/>
                  </a:lnTo>
                  <a:lnTo>
                    <a:pt x="637879" y="62556"/>
                  </a:lnTo>
                  <a:lnTo>
                    <a:pt x="594750" y="77653"/>
                  </a:lnTo>
                  <a:lnTo>
                    <a:pt x="552598" y="94279"/>
                  </a:lnTo>
                  <a:lnTo>
                    <a:pt x="511477" y="112408"/>
                  </a:lnTo>
                  <a:lnTo>
                    <a:pt x="471444" y="132012"/>
                  </a:lnTo>
                  <a:lnTo>
                    <a:pt x="432554" y="153064"/>
                  </a:lnTo>
                  <a:lnTo>
                    <a:pt x="394862" y="175538"/>
                  </a:lnTo>
                  <a:lnTo>
                    <a:pt x="358423" y="199405"/>
                  </a:lnTo>
                  <a:lnTo>
                    <a:pt x="323294" y="224639"/>
                  </a:lnTo>
                  <a:lnTo>
                    <a:pt x="289530" y="251212"/>
                  </a:lnTo>
                  <a:lnTo>
                    <a:pt x="257185" y="279098"/>
                  </a:lnTo>
                  <a:lnTo>
                    <a:pt x="226316" y="308269"/>
                  </a:lnTo>
                  <a:lnTo>
                    <a:pt x="196978" y="338698"/>
                  </a:lnTo>
                  <a:lnTo>
                    <a:pt x="169226" y="370358"/>
                  </a:lnTo>
                  <a:lnTo>
                    <a:pt x="143116" y="403222"/>
                  </a:lnTo>
                  <a:lnTo>
                    <a:pt x="118704" y="437263"/>
                  </a:lnTo>
                  <a:lnTo>
                    <a:pt x="96044" y="472452"/>
                  </a:lnTo>
                  <a:lnTo>
                    <a:pt x="75193" y="508765"/>
                  </a:lnTo>
                  <a:lnTo>
                    <a:pt x="56205" y="546172"/>
                  </a:lnTo>
                  <a:lnTo>
                    <a:pt x="39136" y="584647"/>
                  </a:lnTo>
                  <a:lnTo>
                    <a:pt x="24042" y="624164"/>
                  </a:lnTo>
                  <a:lnTo>
                    <a:pt x="10978" y="664693"/>
                  </a:lnTo>
                  <a:lnTo>
                    <a:pt x="0" y="706210"/>
                  </a:lnTo>
                  <a:lnTo>
                    <a:pt x="234480" y="761582"/>
                  </a:lnTo>
                  <a:lnTo>
                    <a:pt x="245589" y="719642"/>
                  </a:lnTo>
                  <a:lnTo>
                    <a:pt x="258845" y="678679"/>
                  </a:lnTo>
                  <a:lnTo>
                    <a:pt x="274192" y="638726"/>
                  </a:lnTo>
                  <a:lnTo>
                    <a:pt x="291574" y="599813"/>
                  </a:lnTo>
                  <a:lnTo>
                    <a:pt x="310935" y="561972"/>
                  </a:lnTo>
                  <a:lnTo>
                    <a:pt x="332218" y="525233"/>
                  </a:lnTo>
                  <a:lnTo>
                    <a:pt x="355366" y="489628"/>
                  </a:lnTo>
                  <a:lnTo>
                    <a:pt x="380325" y="455188"/>
                  </a:lnTo>
                  <a:lnTo>
                    <a:pt x="407037" y="421944"/>
                  </a:lnTo>
                  <a:lnTo>
                    <a:pt x="435447" y="389928"/>
                  </a:lnTo>
                  <a:lnTo>
                    <a:pt x="465498" y="359170"/>
                  </a:lnTo>
                  <a:lnTo>
                    <a:pt x="497134" y="329701"/>
                  </a:lnTo>
                  <a:lnTo>
                    <a:pt x="530298" y="301554"/>
                  </a:lnTo>
                  <a:lnTo>
                    <a:pt x="564936" y="274758"/>
                  </a:lnTo>
                  <a:lnTo>
                    <a:pt x="600989" y="249345"/>
                  </a:lnTo>
                  <a:lnTo>
                    <a:pt x="638403" y="225347"/>
                  </a:lnTo>
                  <a:lnTo>
                    <a:pt x="677121" y="202795"/>
                  </a:lnTo>
                  <a:lnTo>
                    <a:pt x="717086" y="181719"/>
                  </a:lnTo>
                  <a:lnTo>
                    <a:pt x="758243" y="162150"/>
                  </a:lnTo>
                  <a:lnTo>
                    <a:pt x="800535" y="144121"/>
                  </a:lnTo>
                  <a:lnTo>
                    <a:pt x="843906" y="127662"/>
                  </a:lnTo>
                  <a:lnTo>
                    <a:pt x="888300" y="112805"/>
                  </a:lnTo>
                  <a:lnTo>
                    <a:pt x="933661" y="99580"/>
                  </a:lnTo>
                  <a:lnTo>
                    <a:pt x="979932" y="88018"/>
                  </a:lnTo>
                  <a:lnTo>
                    <a:pt x="1027057" y="78152"/>
                  </a:lnTo>
                  <a:lnTo>
                    <a:pt x="1074981" y="70011"/>
                  </a:lnTo>
                  <a:lnTo>
                    <a:pt x="1123646" y="63628"/>
                  </a:lnTo>
                  <a:lnTo>
                    <a:pt x="1172996" y="59033"/>
                  </a:lnTo>
                  <a:lnTo>
                    <a:pt x="1222976" y="56258"/>
                  </a:lnTo>
                  <a:lnTo>
                    <a:pt x="1273530" y="55333"/>
                  </a:lnTo>
                  <a:lnTo>
                    <a:pt x="1324600" y="56290"/>
                  </a:lnTo>
                  <a:lnTo>
                    <a:pt x="1376131" y="59161"/>
                  </a:lnTo>
                  <a:lnTo>
                    <a:pt x="1428066" y="63975"/>
                  </a:lnTo>
                  <a:lnTo>
                    <a:pt x="1480350" y="70765"/>
                  </a:lnTo>
                </a:path>
              </a:pathLst>
            </a:custGeom>
            <a:ln w="12700">
              <a:solidFill>
                <a:srgbClr val="CF347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426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Current</a:t>
            </a:r>
            <a:r>
              <a:rPr dirty="0" spc="-114"/>
              <a:t> </a:t>
            </a:r>
            <a:r>
              <a:rPr dirty="0"/>
              <a:t>picture</a:t>
            </a:r>
            <a:r>
              <a:rPr dirty="0" spc="-105"/>
              <a:t> </a:t>
            </a:r>
            <a:r>
              <a:rPr dirty="0"/>
              <a:t>of</a:t>
            </a:r>
            <a:r>
              <a:rPr dirty="0" spc="-95"/>
              <a:t> </a:t>
            </a:r>
            <a:r>
              <a:rPr dirty="0" spc="-10"/>
              <a:t>growth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02311" y="1976587"/>
          <a:ext cx="8815705" cy="2411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3530"/>
                <a:gridCol w="931544"/>
                <a:gridCol w="855979"/>
                <a:gridCol w="854075"/>
                <a:gridCol w="892175"/>
                <a:gridCol w="1159510"/>
                <a:gridCol w="1605280"/>
                <a:gridCol w="867409"/>
              </a:tblGrid>
              <a:tr h="739140">
                <a:tc gridSpan="4">
                  <a:txBody>
                    <a:bodyPr/>
                    <a:lstStyle/>
                    <a:p>
                      <a:pPr marL="2497455">
                        <a:lnSpc>
                          <a:spcPts val="2330"/>
                        </a:lnSpc>
                      </a:pPr>
                      <a:r>
                        <a:rPr dirty="0" sz="2000" spc="-25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dirty="0" sz="2000" spc="-75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7-</a:t>
                      </a:r>
                      <a:r>
                        <a:rPr dirty="0" sz="2000" spc="-25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83210">
                        <a:lnSpc>
                          <a:spcPts val="2330"/>
                        </a:lnSpc>
                      </a:pPr>
                      <a:r>
                        <a:rPr dirty="0" sz="200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Sixth</a:t>
                      </a:r>
                      <a:r>
                        <a:rPr dirty="0" sz="2000" spc="-35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2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Form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3185" marR="77470" indent="2540">
                        <a:lnSpc>
                          <a:spcPct val="107000"/>
                        </a:lnSpc>
                      </a:pPr>
                      <a:r>
                        <a:rPr dirty="0" sz="20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Whole School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000" spc="-2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Tutor</a:t>
                      </a:r>
                      <a:r>
                        <a:rPr dirty="0" sz="2000" spc="-65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Groups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826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000" spc="-5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000" spc="-5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8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000" spc="-5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000" spc="-2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6987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000" spc="-2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8384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000" spc="-2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7988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5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Year</a:t>
                      </a:r>
                      <a:r>
                        <a:rPr dirty="0" sz="2000" spc="-85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Totals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6055"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4889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292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60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2603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291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60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R="165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276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605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L="114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280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6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R="271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250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605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algn="ctr" marR="2844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2000" spc="-25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74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86055">
                    <a:lnR w="2857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43688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00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Grand</a:t>
                      </a:r>
                      <a:r>
                        <a:rPr dirty="0" sz="2000" spc="-75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Totals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841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000" spc="-2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1389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dirty="0" sz="2000" spc="-20">
                          <a:solidFill>
                            <a:srgbClr val="585858"/>
                          </a:solidFill>
                          <a:latin typeface="Calibri"/>
                          <a:cs typeface="Calibri"/>
                        </a:rPr>
                        <a:t>1463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116205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90894" y="0"/>
            <a:ext cx="2753105" cy="158082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281044" y="4746873"/>
            <a:ext cx="697230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602354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Calibri"/>
                <a:cs typeface="Calibri"/>
              </a:rPr>
              <a:t>Applications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2025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entry </a:t>
            </a:r>
            <a:r>
              <a:rPr dirty="0" sz="2400">
                <a:latin typeface="Calibri"/>
                <a:cs typeface="Calibri"/>
              </a:rPr>
              <a:t>First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choice: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307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2400" spc="-35">
                <a:latin typeface="Calibri"/>
                <a:cs typeface="Calibri"/>
              </a:rPr>
              <a:t>Total: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489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(for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300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spaces)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33%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growth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4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years </a:t>
            </a:r>
            <a:r>
              <a:rPr dirty="0" sz="2400">
                <a:latin typeface="Calibri"/>
                <a:cs typeface="Calibri"/>
              </a:rPr>
              <a:t>Planned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move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from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10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11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entry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with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40">
                <a:latin typeface="Calibri"/>
                <a:cs typeface="Calibri"/>
              </a:rPr>
              <a:t>PAN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of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300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585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95"/>
              </a:spcBef>
            </a:pPr>
            <a:r>
              <a:rPr dirty="0"/>
              <a:t>Growth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our</a:t>
            </a:r>
            <a:r>
              <a:rPr dirty="0" spc="-65"/>
              <a:t> </a:t>
            </a:r>
            <a:r>
              <a:rPr dirty="0" spc="-20"/>
              <a:t>site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224" y="1146874"/>
            <a:ext cx="8760069" cy="552603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6914274" y="3119793"/>
            <a:ext cx="1505585" cy="646430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wrap="square" lIns="0" tIns="42545" rIns="0" bIns="0" rtlCol="0" vert="horz">
            <a:spAutoFit/>
          </a:bodyPr>
          <a:lstStyle/>
          <a:p>
            <a:pPr algn="ctr" marL="210820" marR="206375" indent="1270">
              <a:lnSpc>
                <a:spcPct val="100000"/>
              </a:lnSpc>
              <a:spcBef>
                <a:spcPts val="335"/>
              </a:spcBef>
            </a:pPr>
            <a:r>
              <a:rPr dirty="0" sz="1200">
                <a:solidFill>
                  <a:srgbClr val="1F3438"/>
                </a:solidFill>
                <a:latin typeface="Century Gothic"/>
                <a:cs typeface="Century Gothic"/>
              </a:rPr>
              <a:t>Hardwick</a:t>
            </a:r>
            <a:r>
              <a:rPr dirty="0" sz="1200" spc="-45">
                <a:solidFill>
                  <a:srgbClr val="1F3438"/>
                </a:solidFill>
                <a:latin typeface="Century Gothic"/>
                <a:cs typeface="Century Gothic"/>
              </a:rPr>
              <a:t> </a:t>
            </a:r>
            <a:r>
              <a:rPr dirty="0" sz="1200" spc="-25">
                <a:solidFill>
                  <a:srgbClr val="1F3438"/>
                </a:solidFill>
                <a:latin typeface="Century Gothic"/>
                <a:cs typeface="Century Gothic"/>
              </a:rPr>
              <a:t>and </a:t>
            </a:r>
            <a:r>
              <a:rPr dirty="0" sz="1200" spc="-10">
                <a:solidFill>
                  <a:srgbClr val="1F3438"/>
                </a:solidFill>
                <a:latin typeface="Century Gothic"/>
                <a:cs typeface="Century Gothic"/>
              </a:rPr>
              <a:t>Cambourne </a:t>
            </a:r>
            <a:r>
              <a:rPr dirty="0" sz="1200">
                <a:solidFill>
                  <a:srgbClr val="1F3438"/>
                </a:solidFill>
                <a:latin typeface="Century Gothic"/>
                <a:cs typeface="Century Gothic"/>
              </a:rPr>
              <a:t>Primary</a:t>
            </a:r>
            <a:r>
              <a:rPr dirty="0" sz="1200" spc="-45">
                <a:solidFill>
                  <a:srgbClr val="1F3438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1F3438"/>
                </a:solidFill>
                <a:latin typeface="Century Gothic"/>
                <a:cs typeface="Century Gothic"/>
              </a:rPr>
              <a:t>School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24484" y="3263556"/>
            <a:ext cx="1153795" cy="462280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wrap="square" lIns="0" tIns="42545" rIns="0" bIns="0" rtlCol="0" vert="horz">
            <a:spAutoFit/>
          </a:bodyPr>
          <a:lstStyle/>
          <a:p>
            <a:pPr marL="210185" marR="116839" indent="-86995">
              <a:lnSpc>
                <a:spcPct val="100000"/>
              </a:lnSpc>
              <a:spcBef>
                <a:spcPts val="335"/>
              </a:spcBef>
            </a:pPr>
            <a:r>
              <a:rPr dirty="0" sz="1200" spc="-10">
                <a:solidFill>
                  <a:srgbClr val="1F3438"/>
                </a:solidFill>
                <a:latin typeface="Century Gothic"/>
                <a:cs typeface="Century Gothic"/>
              </a:rPr>
              <a:t>Cambourne </a:t>
            </a:r>
            <a:r>
              <a:rPr dirty="0" sz="1200">
                <a:solidFill>
                  <a:srgbClr val="1F3438"/>
                </a:solidFill>
                <a:latin typeface="Century Gothic"/>
                <a:cs typeface="Century Gothic"/>
              </a:rPr>
              <a:t>Sixth</a:t>
            </a:r>
            <a:r>
              <a:rPr dirty="0" sz="1200" spc="-20">
                <a:solidFill>
                  <a:srgbClr val="1F3438"/>
                </a:solidFill>
                <a:latin typeface="Century Gothic"/>
                <a:cs typeface="Century Gothic"/>
              </a:rPr>
              <a:t> Form</a:t>
            </a:r>
            <a:endParaRPr sz="12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65221" y="2728239"/>
            <a:ext cx="1957070" cy="462280"/>
          </a:xfrm>
          <a:prstGeom prst="rect">
            <a:avLst/>
          </a:prstGeom>
          <a:solidFill>
            <a:srgbClr val="FFFFFF">
              <a:alpha val="79998"/>
            </a:srgbClr>
          </a:solidFill>
        </p:spPr>
        <p:txBody>
          <a:bodyPr wrap="square" lIns="0" tIns="42545" rIns="0" bIns="0" rtlCol="0" vert="horz">
            <a:spAutoFit/>
          </a:bodyPr>
          <a:lstStyle/>
          <a:p>
            <a:pPr marL="684530" marR="243840" indent="-433070">
              <a:lnSpc>
                <a:spcPct val="100000"/>
              </a:lnSpc>
              <a:spcBef>
                <a:spcPts val="335"/>
              </a:spcBef>
            </a:pPr>
            <a:r>
              <a:rPr dirty="0" sz="1200">
                <a:solidFill>
                  <a:srgbClr val="1F3438"/>
                </a:solidFill>
                <a:latin typeface="Century Gothic"/>
                <a:cs typeface="Century Gothic"/>
              </a:rPr>
              <a:t>Cambourne</a:t>
            </a:r>
            <a:r>
              <a:rPr dirty="0" sz="1200" spc="-70">
                <a:solidFill>
                  <a:srgbClr val="1F3438"/>
                </a:solidFill>
                <a:latin typeface="Century Gothic"/>
                <a:cs typeface="Century Gothic"/>
              </a:rPr>
              <a:t> </a:t>
            </a:r>
            <a:r>
              <a:rPr dirty="0" sz="1200" spc="-10">
                <a:solidFill>
                  <a:srgbClr val="1F3438"/>
                </a:solidFill>
                <a:latin typeface="Century Gothic"/>
                <a:cs typeface="Century Gothic"/>
              </a:rPr>
              <a:t>Village College</a:t>
            </a:r>
            <a:endParaRPr sz="1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70783"/>
            <a:ext cx="67138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Community</a:t>
            </a:r>
            <a:r>
              <a:rPr dirty="0" spc="-185"/>
              <a:t> </a:t>
            </a:r>
            <a:r>
              <a:rPr dirty="0" spc="-10"/>
              <a:t>Representation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396934"/>
            <a:ext cx="7538720" cy="386524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029" algn="l"/>
              </a:tabLst>
            </a:pP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47</a:t>
            </a:r>
            <a:r>
              <a:rPr dirty="0" sz="2800" spc="-8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languages</a:t>
            </a:r>
            <a:r>
              <a:rPr dirty="0" sz="2800" spc="-4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spoken</a:t>
            </a:r>
            <a:r>
              <a:rPr dirty="0" sz="2800" spc="-5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by</a:t>
            </a:r>
            <a:r>
              <a:rPr dirty="0" sz="2800" spc="-7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our</a:t>
            </a:r>
            <a:r>
              <a:rPr dirty="0" sz="2800" spc="-8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 spc="-10">
                <a:solidFill>
                  <a:srgbClr val="767070"/>
                </a:solidFill>
                <a:latin typeface="Century Gothic"/>
                <a:cs typeface="Century Gothic"/>
              </a:rPr>
              <a:t>students</a:t>
            </a:r>
            <a:endParaRPr sz="2800">
              <a:latin typeface="Century Gothic"/>
              <a:cs typeface="Century Gothic"/>
            </a:endParaRPr>
          </a:p>
          <a:p>
            <a:pPr marL="240029" marR="5080" indent="-227329">
              <a:lnSpc>
                <a:spcPts val="3030"/>
              </a:lnSpc>
              <a:spcBef>
                <a:spcPts val="105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109</a:t>
            </a:r>
            <a:r>
              <a:rPr dirty="0" sz="2800" spc="-10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Cantonese</a:t>
            </a:r>
            <a:r>
              <a:rPr dirty="0" sz="2800" spc="-6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speaking</a:t>
            </a:r>
            <a:r>
              <a:rPr dirty="0" sz="2800" spc="-7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students;</a:t>
            </a:r>
            <a:r>
              <a:rPr dirty="0" sz="2800" spc="-8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22</a:t>
            </a:r>
            <a:r>
              <a:rPr dirty="0" sz="2800" spc="-10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 spc="-20">
                <a:solidFill>
                  <a:srgbClr val="767070"/>
                </a:solidFill>
                <a:latin typeface="Century Gothic"/>
                <a:cs typeface="Century Gothic"/>
              </a:rPr>
              <a:t>Urdu </a:t>
            </a:r>
            <a:r>
              <a:rPr dirty="0" sz="2800" spc="-20">
                <a:solidFill>
                  <a:srgbClr val="767070"/>
                </a:solidFill>
                <a:latin typeface="Century Gothic"/>
                <a:cs typeface="Century Gothic"/>
              </a:rPr>
              <a:t>	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speakers;</a:t>
            </a:r>
            <a:r>
              <a:rPr dirty="0" sz="2800" spc="-8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Malayalam</a:t>
            </a:r>
            <a:r>
              <a:rPr dirty="0" sz="2800" spc="-10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(20);</a:t>
            </a:r>
            <a:r>
              <a:rPr dirty="0" sz="2800" spc="-10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Polish</a:t>
            </a:r>
            <a:r>
              <a:rPr dirty="0" sz="2800" spc="-114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 spc="-10">
                <a:solidFill>
                  <a:srgbClr val="767070"/>
                </a:solidFill>
                <a:latin typeface="Century Gothic"/>
                <a:cs typeface="Century Gothic"/>
              </a:rPr>
              <a:t>(20);</a:t>
            </a:r>
            <a:endParaRPr sz="2800">
              <a:latin typeface="Century Gothic"/>
              <a:cs typeface="Century Gothic"/>
            </a:endParaRPr>
          </a:p>
          <a:p>
            <a:pPr marL="241300">
              <a:lnSpc>
                <a:spcPts val="2975"/>
              </a:lnSpc>
            </a:pP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Arabic</a:t>
            </a:r>
            <a:r>
              <a:rPr dirty="0" sz="2800" spc="-8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 spc="-10">
                <a:solidFill>
                  <a:srgbClr val="767070"/>
                </a:solidFill>
                <a:latin typeface="Century Gothic"/>
                <a:cs typeface="Century Gothic"/>
              </a:rPr>
              <a:t>(16).</a:t>
            </a:r>
            <a:endParaRPr sz="2800">
              <a:latin typeface="Century Gothic"/>
              <a:cs typeface="Century Gothic"/>
            </a:endParaRPr>
          </a:p>
          <a:p>
            <a:pPr marL="239395" marR="321310" indent="-227329">
              <a:lnSpc>
                <a:spcPts val="3030"/>
              </a:lnSpc>
              <a:spcBef>
                <a:spcPts val="103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2800" b="1">
                <a:solidFill>
                  <a:srgbClr val="767070"/>
                </a:solidFill>
                <a:latin typeface="Century Gothic"/>
                <a:cs typeface="Century Gothic"/>
              </a:rPr>
              <a:t>Helena</a:t>
            </a:r>
            <a:r>
              <a:rPr dirty="0" sz="2800" spc="-75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 b="1">
                <a:solidFill>
                  <a:srgbClr val="767070"/>
                </a:solidFill>
                <a:latin typeface="Century Gothic"/>
                <a:cs typeface="Century Gothic"/>
              </a:rPr>
              <a:t>Ground,</a:t>
            </a:r>
            <a:r>
              <a:rPr dirty="0" sz="2800" spc="-9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 b="1">
                <a:solidFill>
                  <a:srgbClr val="767070"/>
                </a:solidFill>
                <a:latin typeface="Century Gothic"/>
                <a:cs typeface="Century Gothic"/>
              </a:rPr>
              <a:t>International</a:t>
            </a:r>
            <a:r>
              <a:rPr dirty="0" sz="2800" spc="-7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 b="1">
                <a:solidFill>
                  <a:srgbClr val="767070"/>
                </a:solidFill>
                <a:latin typeface="Century Gothic"/>
                <a:cs typeface="Century Gothic"/>
              </a:rPr>
              <a:t>Lead</a:t>
            </a:r>
            <a:r>
              <a:rPr dirty="0" sz="2800" spc="-80" b="1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 spc="-50">
                <a:solidFill>
                  <a:srgbClr val="767070"/>
                </a:solidFill>
                <a:latin typeface="Century Gothic"/>
                <a:cs typeface="Century Gothic"/>
              </a:rPr>
              <a:t>– </a:t>
            </a:r>
            <a:r>
              <a:rPr dirty="0" sz="2800" spc="-50">
                <a:solidFill>
                  <a:srgbClr val="767070"/>
                </a:solidFill>
                <a:latin typeface="Century Gothic"/>
                <a:cs typeface="Century Gothic"/>
              </a:rPr>
              <a:t>	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responsible</a:t>
            </a:r>
            <a:r>
              <a:rPr dirty="0" sz="2800" spc="-8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for</a:t>
            </a:r>
            <a:r>
              <a:rPr dirty="0" sz="2800" spc="-11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community</a:t>
            </a:r>
            <a:r>
              <a:rPr dirty="0" sz="2800" spc="-13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meetings</a:t>
            </a:r>
            <a:r>
              <a:rPr dirty="0" sz="2800" spc="-9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 spc="-25">
                <a:solidFill>
                  <a:srgbClr val="767070"/>
                </a:solidFill>
                <a:latin typeface="Century Gothic"/>
                <a:cs typeface="Century Gothic"/>
              </a:rPr>
              <a:t>for </a:t>
            </a:r>
            <a:r>
              <a:rPr dirty="0" sz="2800" spc="-25">
                <a:solidFill>
                  <a:srgbClr val="767070"/>
                </a:solidFill>
                <a:latin typeface="Century Gothic"/>
                <a:cs typeface="Century Gothic"/>
              </a:rPr>
              <a:t>	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Cantonese</a:t>
            </a:r>
            <a:r>
              <a:rPr dirty="0" sz="2800" spc="-7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speaking</a:t>
            </a:r>
            <a:r>
              <a:rPr dirty="0" sz="2800" spc="-9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parents,</a:t>
            </a:r>
            <a:r>
              <a:rPr dirty="0" sz="2800" spc="-9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runs</a:t>
            </a:r>
            <a:r>
              <a:rPr dirty="0" sz="2800" spc="-12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 spc="-20">
                <a:solidFill>
                  <a:srgbClr val="767070"/>
                </a:solidFill>
                <a:latin typeface="Century Gothic"/>
                <a:cs typeface="Century Gothic"/>
              </a:rPr>
              <a:t>home </a:t>
            </a:r>
            <a:r>
              <a:rPr dirty="0" sz="2800" spc="-20">
                <a:solidFill>
                  <a:srgbClr val="767070"/>
                </a:solidFill>
                <a:latin typeface="Century Gothic"/>
                <a:cs typeface="Century Gothic"/>
              </a:rPr>
              <a:t>	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language</a:t>
            </a:r>
            <a:r>
              <a:rPr dirty="0" sz="2800" spc="-9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qualifications</a:t>
            </a:r>
            <a:r>
              <a:rPr dirty="0" sz="2800" spc="-12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and</a:t>
            </a:r>
            <a:r>
              <a:rPr dirty="0" sz="2800" spc="-10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support</a:t>
            </a:r>
            <a:r>
              <a:rPr dirty="0" sz="2800" spc="-11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 spc="-25">
                <a:solidFill>
                  <a:srgbClr val="767070"/>
                </a:solidFill>
                <a:latin typeface="Century Gothic"/>
                <a:cs typeface="Century Gothic"/>
              </a:rPr>
              <a:t>for 	non-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native</a:t>
            </a:r>
            <a:r>
              <a:rPr dirty="0" sz="2800" spc="-4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English</a:t>
            </a:r>
            <a:r>
              <a:rPr dirty="0" sz="2800" spc="-7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speakers</a:t>
            </a:r>
            <a:r>
              <a:rPr dirty="0" sz="2800" spc="-4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>
                <a:solidFill>
                  <a:srgbClr val="767070"/>
                </a:solidFill>
                <a:latin typeface="Century Gothic"/>
                <a:cs typeface="Century Gothic"/>
              </a:rPr>
              <a:t>in</a:t>
            </a:r>
            <a:r>
              <a:rPr dirty="0" sz="2800" spc="-7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2800" spc="-10">
                <a:solidFill>
                  <a:srgbClr val="767070"/>
                </a:solidFill>
                <a:latin typeface="Century Gothic"/>
                <a:cs typeface="Century Gothic"/>
              </a:rPr>
              <a:t>lessons.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05535"/>
            <a:ext cx="9144000" cy="586231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681211" y="1442719"/>
            <a:ext cx="4154170" cy="4622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25400" rIns="0" bIns="0" rtlCol="0" vert="horz">
            <a:spAutoFit/>
          </a:bodyPr>
          <a:lstStyle/>
          <a:p>
            <a:pPr marL="236220">
              <a:lnSpc>
                <a:spcPct val="100000"/>
              </a:lnSpc>
              <a:spcBef>
                <a:spcPts val="200"/>
              </a:spcBef>
            </a:pPr>
            <a:r>
              <a:rPr dirty="0" sz="2400" b="1">
                <a:solidFill>
                  <a:srgbClr val="585858"/>
                </a:solidFill>
                <a:latin typeface="Calibri"/>
                <a:cs typeface="Calibri"/>
              </a:rPr>
              <a:t>Composition</a:t>
            </a:r>
            <a:r>
              <a:rPr dirty="0" sz="2400" spc="-8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85858"/>
                </a:solidFill>
                <a:latin typeface="Calibri"/>
                <a:cs typeface="Calibri"/>
              </a:rPr>
              <a:t>of</a:t>
            </a:r>
            <a:r>
              <a:rPr dirty="0" sz="2400" spc="-75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585858"/>
                </a:solidFill>
                <a:latin typeface="Calibri"/>
                <a:cs typeface="Calibri"/>
              </a:rPr>
              <a:t>student</a:t>
            </a:r>
            <a:r>
              <a:rPr dirty="0" sz="2400" spc="-50" b="1">
                <a:solidFill>
                  <a:srgbClr val="585858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585858"/>
                </a:solidFill>
                <a:latin typeface="Calibri"/>
                <a:cs typeface="Calibri"/>
              </a:rPr>
              <a:t>body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739" y="422810"/>
            <a:ext cx="566483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Sixth</a:t>
            </a:r>
            <a:r>
              <a:rPr dirty="0" spc="-65"/>
              <a:t> </a:t>
            </a:r>
            <a:r>
              <a:rPr dirty="0"/>
              <a:t>Form:</a:t>
            </a:r>
            <a:r>
              <a:rPr dirty="0" spc="-45"/>
              <a:t> </a:t>
            </a:r>
            <a:r>
              <a:rPr dirty="0"/>
              <a:t>2024</a:t>
            </a:r>
            <a:r>
              <a:rPr dirty="0" spc="-60"/>
              <a:t> </a:t>
            </a:r>
            <a:r>
              <a:rPr dirty="0" spc="-10"/>
              <a:t>cohort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8088" rIns="0" bIns="0" rtlCol="0" vert="horz">
            <a:spAutoFit/>
          </a:bodyPr>
          <a:lstStyle/>
          <a:p>
            <a:pPr marL="11176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CamSF:</a:t>
            </a:r>
            <a:r>
              <a:rPr dirty="0" sz="3600" spc="-40"/>
              <a:t> </a:t>
            </a:r>
            <a:r>
              <a:rPr dirty="0" sz="3600"/>
              <a:t>ethos</a:t>
            </a:r>
            <a:r>
              <a:rPr dirty="0" sz="3600" spc="-45"/>
              <a:t> </a:t>
            </a:r>
            <a:r>
              <a:rPr dirty="0" sz="3600"/>
              <a:t>and</a:t>
            </a:r>
            <a:r>
              <a:rPr dirty="0" sz="3600" spc="-40"/>
              <a:t> </a:t>
            </a:r>
            <a:r>
              <a:rPr dirty="0" sz="3600" spc="-10"/>
              <a:t>values</a:t>
            </a:r>
            <a:endParaRPr sz="36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25562"/>
            <a:ext cx="9143999" cy="4571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913" y="491021"/>
            <a:ext cx="419671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CamSF</a:t>
            </a:r>
            <a:r>
              <a:rPr dirty="0" sz="3600" spc="-114"/>
              <a:t> </a:t>
            </a:r>
            <a:r>
              <a:rPr dirty="0" sz="3600" spc="-10"/>
              <a:t>Experience</a:t>
            </a:r>
            <a:endParaRPr sz="3600"/>
          </a:p>
        </p:txBody>
      </p:sp>
      <p:sp>
        <p:nvSpPr>
          <p:cNvPr id="3" name="object 3" descr=""/>
          <p:cNvSpPr txBox="1"/>
          <p:nvPr/>
        </p:nvSpPr>
        <p:spPr>
          <a:xfrm>
            <a:off x="177913" y="1328178"/>
            <a:ext cx="5928995" cy="49022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267970" indent="-255270">
              <a:lnSpc>
                <a:spcPct val="100000"/>
              </a:lnSpc>
              <a:spcBef>
                <a:spcPts val="340"/>
              </a:spcBef>
              <a:buAutoNum type="arabicPeriod"/>
              <a:tabLst>
                <a:tab pos="267970" algn="l"/>
              </a:tabLst>
            </a:pPr>
            <a:r>
              <a:rPr dirty="0" sz="1800" b="1">
                <a:solidFill>
                  <a:srgbClr val="CF3476"/>
                </a:solidFill>
                <a:latin typeface="Century Gothic"/>
                <a:cs typeface="Century Gothic"/>
              </a:rPr>
              <a:t>Quality</a:t>
            </a:r>
            <a:r>
              <a:rPr dirty="0" sz="1800" spc="-50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CF3476"/>
                </a:solidFill>
                <a:latin typeface="Century Gothic"/>
                <a:cs typeface="Century Gothic"/>
              </a:rPr>
              <a:t>of</a:t>
            </a:r>
            <a:r>
              <a:rPr dirty="0" sz="1800" spc="-60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1800" spc="-10" b="1">
                <a:solidFill>
                  <a:srgbClr val="CF3476"/>
                </a:solidFill>
                <a:latin typeface="Century Gothic"/>
                <a:cs typeface="Century Gothic"/>
              </a:rPr>
              <a:t>teaching</a:t>
            </a:r>
            <a:endParaRPr sz="1800">
              <a:latin typeface="Century Gothic"/>
              <a:cs typeface="Century Gothic"/>
            </a:endParaRPr>
          </a:p>
          <a:p>
            <a:pPr marL="12700" marR="5080">
              <a:lnSpc>
                <a:spcPct val="111100"/>
              </a:lnSpc>
            </a:pP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Specialists</a:t>
            </a:r>
            <a:r>
              <a:rPr dirty="0" sz="1800" spc="-7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in</a:t>
            </a:r>
            <a:r>
              <a:rPr dirty="0" sz="1800" spc="-7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every</a:t>
            </a:r>
            <a:r>
              <a:rPr dirty="0" sz="1800" spc="-5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subject</a:t>
            </a:r>
            <a:r>
              <a:rPr dirty="0" sz="1800" spc="-3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who</a:t>
            </a:r>
            <a:r>
              <a:rPr dirty="0" sz="1800" spc="-1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are</a:t>
            </a:r>
            <a:r>
              <a:rPr dirty="0" sz="1800" spc="-4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passionate</a:t>
            </a:r>
            <a:r>
              <a:rPr dirty="0" sz="1800" spc="-3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entury Gothic"/>
                <a:cs typeface="Century Gothic"/>
              </a:rPr>
              <a:t>about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their</a:t>
            </a:r>
            <a:r>
              <a:rPr dirty="0" sz="1800" spc="-4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teaching</a:t>
            </a:r>
            <a:r>
              <a:rPr dirty="0" sz="1800" spc="-3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and</a:t>
            </a:r>
            <a:r>
              <a:rPr dirty="0" sz="1800" spc="-2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bring</a:t>
            </a:r>
            <a:r>
              <a:rPr dirty="0" sz="1800" spc="-6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the</a:t>
            </a:r>
            <a:r>
              <a:rPr dirty="0" sz="1800" spc="-1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subject</a:t>
            </a:r>
            <a:r>
              <a:rPr dirty="0" sz="1800" spc="-3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to</a:t>
            </a:r>
            <a:r>
              <a:rPr dirty="0" sz="1800" spc="-4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life;</a:t>
            </a:r>
            <a:r>
              <a:rPr dirty="0" sz="1800" spc="-6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7E7E7E"/>
                </a:solidFill>
                <a:latin typeface="Century Gothic"/>
                <a:cs typeface="Century Gothic"/>
              </a:rPr>
              <a:t>many</a:t>
            </a:r>
            <a:r>
              <a:rPr dirty="0" sz="1800" spc="50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with</a:t>
            </a:r>
            <a:r>
              <a:rPr dirty="0" sz="1800" spc="-2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experience</a:t>
            </a:r>
            <a:r>
              <a:rPr dirty="0" sz="1800" spc="-4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of</a:t>
            </a:r>
            <a:r>
              <a:rPr dirty="0" sz="1800" spc="-5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teaching</a:t>
            </a:r>
            <a:r>
              <a:rPr dirty="0" sz="1800" spc="-4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z="1800" spc="-5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entury Gothic"/>
                <a:cs typeface="Century Gothic"/>
              </a:rPr>
              <a:t>Level.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800">
              <a:latin typeface="Century Gothic"/>
              <a:cs typeface="Century Gothic"/>
            </a:endParaRPr>
          </a:p>
          <a:p>
            <a:pPr marL="267970" indent="-255270">
              <a:lnSpc>
                <a:spcPct val="100000"/>
              </a:lnSpc>
              <a:buAutoNum type="arabicPeriod" startAt="2"/>
              <a:tabLst>
                <a:tab pos="267970" algn="l"/>
              </a:tabLst>
            </a:pPr>
            <a:r>
              <a:rPr dirty="0" sz="1800" spc="-10" b="1">
                <a:solidFill>
                  <a:srgbClr val="CF3476"/>
                </a:solidFill>
                <a:latin typeface="Century Gothic"/>
                <a:cs typeface="Century Gothic"/>
              </a:rPr>
              <a:t>Results</a:t>
            </a:r>
            <a:endParaRPr sz="1800">
              <a:latin typeface="Century Gothic"/>
              <a:cs typeface="Century Gothic"/>
            </a:endParaRPr>
          </a:p>
          <a:p>
            <a:pPr marL="12700" marR="12065">
              <a:lnSpc>
                <a:spcPct val="111100"/>
              </a:lnSpc>
            </a:pP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CamVC’s</a:t>
            </a:r>
            <a:r>
              <a:rPr dirty="0" sz="1800" spc="-3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excellent</a:t>
            </a:r>
            <a:r>
              <a:rPr dirty="0" sz="1800" spc="-3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track</a:t>
            </a:r>
            <a:r>
              <a:rPr dirty="0" sz="1800" spc="-3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record</a:t>
            </a:r>
            <a:r>
              <a:rPr dirty="0" sz="1800" spc="-4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of</a:t>
            </a:r>
            <a:r>
              <a:rPr dirty="0" sz="1800" spc="-5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progress</a:t>
            </a:r>
            <a:r>
              <a:rPr dirty="0" sz="1800" spc="-3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at</a:t>
            </a:r>
            <a:r>
              <a:rPr dirty="0" sz="1800" spc="-4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entury Gothic"/>
                <a:cs typeface="Century Gothic"/>
              </a:rPr>
              <a:t>GCSE;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the</a:t>
            </a:r>
            <a:r>
              <a:rPr dirty="0" sz="1800" spc="-4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Trust’s</a:t>
            </a:r>
            <a:r>
              <a:rPr dirty="0" sz="1800" spc="-3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excellent</a:t>
            </a:r>
            <a:r>
              <a:rPr dirty="0" sz="1800" spc="-4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record</a:t>
            </a:r>
            <a:r>
              <a:rPr dirty="0" sz="1800" spc="-5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at</a:t>
            </a:r>
            <a:r>
              <a:rPr dirty="0" sz="1800" spc="-5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7E7E7E"/>
                </a:solidFill>
                <a:latin typeface="Century Gothic"/>
                <a:cs typeface="Century Gothic"/>
              </a:rPr>
              <a:t>KS5.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1800">
              <a:latin typeface="Century Gothic"/>
              <a:cs typeface="Century Gothic"/>
            </a:endParaRPr>
          </a:p>
          <a:p>
            <a:pPr marL="267970" indent="-255270">
              <a:lnSpc>
                <a:spcPct val="100000"/>
              </a:lnSpc>
              <a:buAutoNum type="arabicPeriod" startAt="3"/>
              <a:tabLst>
                <a:tab pos="267970" algn="l"/>
              </a:tabLst>
            </a:pPr>
            <a:r>
              <a:rPr dirty="0" sz="1800" b="1">
                <a:solidFill>
                  <a:srgbClr val="CF3476"/>
                </a:solidFill>
                <a:latin typeface="Century Gothic"/>
                <a:cs typeface="Century Gothic"/>
              </a:rPr>
              <a:t>Range</a:t>
            </a:r>
            <a:r>
              <a:rPr dirty="0" sz="1800" spc="-25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CF3476"/>
                </a:solidFill>
                <a:latin typeface="Century Gothic"/>
                <a:cs typeface="Century Gothic"/>
              </a:rPr>
              <a:t>of</a:t>
            </a:r>
            <a:r>
              <a:rPr dirty="0" sz="1800" spc="-20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1800" b="1">
                <a:solidFill>
                  <a:srgbClr val="CF3476"/>
                </a:solidFill>
                <a:latin typeface="Century Gothic"/>
                <a:cs typeface="Century Gothic"/>
              </a:rPr>
              <a:t>subjects</a:t>
            </a:r>
            <a:r>
              <a:rPr dirty="0" sz="1800" spc="-30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1800" spc="-10" b="1">
                <a:solidFill>
                  <a:srgbClr val="CF3476"/>
                </a:solidFill>
                <a:latin typeface="Century Gothic"/>
                <a:cs typeface="Century Gothic"/>
              </a:rPr>
              <a:t>offered</a:t>
            </a:r>
            <a:endParaRPr sz="1800">
              <a:latin typeface="Century Gothic"/>
              <a:cs typeface="Century Gothic"/>
            </a:endParaRPr>
          </a:p>
          <a:p>
            <a:pPr marL="12700" marR="627380">
              <a:lnSpc>
                <a:spcPct val="111100"/>
              </a:lnSpc>
            </a:pP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31</a:t>
            </a:r>
            <a:r>
              <a:rPr dirty="0" sz="1800" spc="-6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subjects,</a:t>
            </a:r>
            <a:r>
              <a:rPr dirty="0" sz="1800" spc="-2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plus</a:t>
            </a:r>
            <a:r>
              <a:rPr dirty="0" sz="1800" spc="-5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additional</a:t>
            </a:r>
            <a:r>
              <a:rPr dirty="0" sz="1800" spc="-7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qualifications;</a:t>
            </a:r>
            <a:r>
              <a:rPr dirty="0" sz="1800" spc="-8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7E7E7E"/>
                </a:solidFill>
                <a:latin typeface="Century Gothic"/>
                <a:cs typeface="Century Gothic"/>
              </a:rPr>
              <a:t>huge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range</a:t>
            </a:r>
            <a:r>
              <a:rPr dirty="0" sz="1800" spc="-4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to</a:t>
            </a:r>
            <a:r>
              <a:rPr dirty="0" sz="1800" spc="-3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cater</a:t>
            </a:r>
            <a:r>
              <a:rPr dirty="0" sz="1800" spc="-3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for</a:t>
            </a:r>
            <a:r>
              <a:rPr dirty="0" sz="1800" spc="-5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your</a:t>
            </a:r>
            <a:r>
              <a:rPr dirty="0" sz="1800" spc="-3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interests</a:t>
            </a:r>
            <a:r>
              <a:rPr dirty="0" sz="1800" spc="-1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and</a:t>
            </a:r>
            <a:r>
              <a:rPr dirty="0" sz="1800" spc="-4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entury Gothic"/>
                <a:cs typeface="Century Gothic"/>
              </a:rPr>
              <a:t>aspirations.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30"/>
              </a:spcBef>
            </a:pPr>
            <a:endParaRPr sz="1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CF3476"/>
                </a:solidFill>
                <a:latin typeface="Century Gothic"/>
                <a:cs typeface="Century Gothic"/>
              </a:rPr>
              <a:t>4.</a:t>
            </a:r>
            <a:r>
              <a:rPr dirty="0" sz="1800" spc="-20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1800" spc="-10" b="1">
                <a:solidFill>
                  <a:srgbClr val="CF3476"/>
                </a:solidFill>
                <a:latin typeface="Century Gothic"/>
                <a:cs typeface="Century Gothic"/>
              </a:rPr>
              <a:t>Independence</a:t>
            </a:r>
            <a:endParaRPr sz="1800">
              <a:latin typeface="Century Gothic"/>
              <a:cs typeface="Century Gothic"/>
            </a:endParaRPr>
          </a:p>
          <a:p>
            <a:pPr marL="12700" marR="722630">
              <a:lnSpc>
                <a:spcPct val="111100"/>
              </a:lnSpc>
            </a:pP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A</a:t>
            </a:r>
            <a:r>
              <a:rPr dirty="0" sz="1800" spc="-3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distinct</a:t>
            </a:r>
            <a:r>
              <a:rPr dirty="0" sz="1800" spc="-4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area</a:t>
            </a:r>
            <a:r>
              <a:rPr dirty="0" sz="1800" spc="-2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of</a:t>
            </a:r>
            <a:r>
              <a:rPr dirty="0" sz="1800" spc="-4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the</a:t>
            </a:r>
            <a:r>
              <a:rPr dirty="0" sz="1800" spc="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campus</a:t>
            </a:r>
            <a:r>
              <a:rPr dirty="0" sz="1800" spc="-3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for</a:t>
            </a:r>
            <a:r>
              <a:rPr dirty="0" sz="1800" spc="-4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your</a:t>
            </a:r>
            <a:r>
              <a:rPr dirty="0" sz="1800" spc="-30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entury Gothic"/>
                <a:cs typeface="Century Gothic"/>
              </a:rPr>
              <a:t>facilities,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services</a:t>
            </a:r>
            <a:r>
              <a:rPr dirty="0" sz="1800" spc="-7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E7E7E"/>
                </a:solidFill>
                <a:latin typeface="Century Gothic"/>
                <a:cs typeface="Century Gothic"/>
              </a:rPr>
              <a:t>and</a:t>
            </a:r>
            <a:r>
              <a:rPr dirty="0" sz="1800" spc="-35">
                <a:solidFill>
                  <a:srgbClr val="7E7E7E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E7E7E"/>
                </a:solidFill>
                <a:latin typeface="Century Gothic"/>
                <a:cs typeface="Century Gothic"/>
              </a:rPr>
              <a:t>teaching.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6921" y="1060437"/>
            <a:ext cx="2487904" cy="16586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6921" y="2823454"/>
            <a:ext cx="2487904" cy="165876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6921" y="4586643"/>
            <a:ext cx="2487904" cy="16586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777" y="305657"/>
            <a:ext cx="30518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Our</a:t>
            </a:r>
            <a:r>
              <a:rPr dirty="0" spc="-75"/>
              <a:t> </a:t>
            </a:r>
            <a:r>
              <a:rPr dirty="0" spc="-10"/>
              <a:t>facilities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8739" y="1011387"/>
            <a:ext cx="8438515" cy="5030470"/>
          </a:xfrm>
          <a:prstGeom prst="rect">
            <a:avLst/>
          </a:prstGeom>
        </p:spPr>
        <p:txBody>
          <a:bodyPr wrap="square" lIns="0" tIns="59690" rIns="0" bIns="0" rtlCol="0" vert="horz">
            <a:spAutoFit/>
          </a:bodyPr>
          <a:lstStyle/>
          <a:p>
            <a:pPr marL="187960" marR="5080" indent="-635">
              <a:lnSpc>
                <a:spcPts val="3030"/>
              </a:lnSpc>
              <a:spcBef>
                <a:spcPts val="470"/>
              </a:spcBef>
            </a:pPr>
            <a:r>
              <a:rPr dirty="0" sz="2800" b="1">
                <a:solidFill>
                  <a:srgbClr val="CF3476"/>
                </a:solidFill>
                <a:latin typeface="Century Gothic"/>
                <a:cs typeface="Century Gothic"/>
              </a:rPr>
              <a:t>Brand</a:t>
            </a:r>
            <a:r>
              <a:rPr dirty="0" sz="2800" spc="-35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2800" b="1">
                <a:solidFill>
                  <a:srgbClr val="CF3476"/>
                </a:solidFill>
                <a:latin typeface="Century Gothic"/>
                <a:cs typeface="Century Gothic"/>
              </a:rPr>
              <a:t>new</a:t>
            </a:r>
            <a:r>
              <a:rPr dirty="0" sz="2800" spc="-45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2800" b="1">
                <a:solidFill>
                  <a:srgbClr val="CF3476"/>
                </a:solidFill>
                <a:latin typeface="Century Gothic"/>
                <a:cs typeface="Century Gothic"/>
              </a:rPr>
              <a:t>and</a:t>
            </a:r>
            <a:r>
              <a:rPr dirty="0" sz="2800" spc="-50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2800" spc="-20" b="1">
                <a:solidFill>
                  <a:srgbClr val="CF3476"/>
                </a:solidFill>
                <a:latin typeface="Century Gothic"/>
                <a:cs typeface="Century Gothic"/>
              </a:rPr>
              <a:t>purpose-</a:t>
            </a:r>
            <a:r>
              <a:rPr dirty="0" sz="2800" b="1">
                <a:solidFill>
                  <a:srgbClr val="CF3476"/>
                </a:solidFill>
                <a:latin typeface="Century Gothic"/>
                <a:cs typeface="Century Gothic"/>
              </a:rPr>
              <a:t>built,</a:t>
            </a:r>
            <a:r>
              <a:rPr dirty="0" sz="2800" spc="-40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2800" b="1">
                <a:solidFill>
                  <a:srgbClr val="CF3476"/>
                </a:solidFill>
                <a:latin typeface="Century Gothic"/>
                <a:cs typeface="Century Gothic"/>
              </a:rPr>
              <a:t>designed</a:t>
            </a:r>
            <a:r>
              <a:rPr dirty="0" sz="2800" spc="-35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2800" b="1">
                <a:solidFill>
                  <a:srgbClr val="CF3476"/>
                </a:solidFill>
                <a:latin typeface="Century Gothic"/>
                <a:cs typeface="Century Gothic"/>
              </a:rPr>
              <a:t>for</a:t>
            </a:r>
            <a:r>
              <a:rPr dirty="0" sz="2800" spc="-20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2800" spc="-10" b="1">
                <a:solidFill>
                  <a:srgbClr val="CF3476"/>
                </a:solidFill>
                <a:latin typeface="Century Gothic"/>
                <a:cs typeface="Century Gothic"/>
              </a:rPr>
              <a:t>Sixth </a:t>
            </a:r>
            <a:r>
              <a:rPr dirty="0" sz="2800" b="1">
                <a:solidFill>
                  <a:srgbClr val="CF3476"/>
                </a:solidFill>
                <a:latin typeface="Century Gothic"/>
                <a:cs typeface="Century Gothic"/>
              </a:rPr>
              <a:t>Form</a:t>
            </a:r>
            <a:r>
              <a:rPr dirty="0" sz="2800" spc="-50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2800" spc="-20" b="1">
                <a:solidFill>
                  <a:srgbClr val="CF3476"/>
                </a:solidFill>
                <a:latin typeface="Century Gothic"/>
                <a:cs typeface="Century Gothic"/>
              </a:rPr>
              <a:t>study</a:t>
            </a:r>
            <a:endParaRPr sz="2800">
              <a:latin typeface="Century Gothic"/>
              <a:cs typeface="Century Gothic"/>
            </a:endParaRPr>
          </a:p>
          <a:p>
            <a:pPr marL="241300" marR="4067175" indent="-228600">
              <a:lnSpc>
                <a:spcPts val="1939"/>
              </a:lnSpc>
              <a:spcBef>
                <a:spcPts val="79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Purpose</a:t>
            </a:r>
            <a:r>
              <a:rPr dirty="0" sz="1800" spc="-2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built</a:t>
            </a:r>
            <a:r>
              <a:rPr dirty="0" sz="1800" spc="-5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STEM</a:t>
            </a:r>
            <a:r>
              <a:rPr dirty="0" sz="1800" spc="-3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facilities</a:t>
            </a:r>
            <a:r>
              <a:rPr dirty="0" sz="1800" spc="-5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67070"/>
                </a:solidFill>
                <a:latin typeface="Century Gothic"/>
                <a:cs typeface="Century Gothic"/>
              </a:rPr>
              <a:t>including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Computer</a:t>
            </a:r>
            <a:r>
              <a:rPr dirty="0" sz="1800" spc="-1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Lab,</a:t>
            </a:r>
            <a:r>
              <a:rPr dirty="0" sz="1800" spc="-3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five</a:t>
            </a:r>
            <a:r>
              <a:rPr dirty="0" sz="1800" spc="-6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Science</a:t>
            </a:r>
            <a:r>
              <a:rPr dirty="0" sz="1800" spc="-3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labs</a:t>
            </a:r>
            <a:r>
              <a:rPr dirty="0" sz="1800" spc="-4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25">
                <a:solidFill>
                  <a:srgbClr val="767070"/>
                </a:solidFill>
                <a:latin typeface="Century Gothic"/>
                <a:cs typeface="Century Gothic"/>
              </a:rPr>
              <a:t>and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bespoke</a:t>
            </a:r>
            <a:r>
              <a:rPr dirty="0" sz="1800" spc="-5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Design</a:t>
            </a:r>
            <a:r>
              <a:rPr dirty="0" sz="1800" spc="-8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Technology</a:t>
            </a:r>
            <a:r>
              <a:rPr dirty="0" sz="1800" spc="-5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67070"/>
                </a:solidFill>
                <a:latin typeface="Century Gothic"/>
                <a:cs typeface="Century Gothic"/>
              </a:rPr>
              <a:t>suite</a:t>
            </a:r>
            <a:endParaRPr sz="1800">
              <a:latin typeface="Century Gothic"/>
              <a:cs typeface="Century Gothic"/>
            </a:endParaRPr>
          </a:p>
          <a:p>
            <a:pPr marL="241300" marR="3994785" indent="-228600">
              <a:lnSpc>
                <a:spcPts val="1939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Specialist</a:t>
            </a:r>
            <a:r>
              <a:rPr dirty="0" sz="1800" spc="-7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Art,</a:t>
            </a:r>
            <a:r>
              <a:rPr dirty="0" sz="1800" spc="-6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Photography</a:t>
            </a:r>
            <a:r>
              <a:rPr dirty="0" sz="1800" spc="-3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and</a:t>
            </a:r>
            <a:r>
              <a:rPr dirty="0" sz="1800" spc="-4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67070"/>
                </a:solidFill>
                <a:latin typeface="Century Gothic"/>
                <a:cs typeface="Century Gothic"/>
              </a:rPr>
              <a:t>Music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Technology</a:t>
            </a:r>
            <a:r>
              <a:rPr dirty="0" sz="1800" spc="-8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67070"/>
                </a:solidFill>
                <a:latin typeface="Century Gothic"/>
                <a:cs typeface="Century Gothic"/>
              </a:rPr>
              <a:t>rooms</a:t>
            </a:r>
            <a:endParaRPr sz="1800">
              <a:latin typeface="Century Gothic"/>
              <a:cs typeface="Century Gothic"/>
            </a:endParaRPr>
          </a:p>
          <a:p>
            <a:pPr marL="241300" marR="3887470" indent="-228600">
              <a:lnSpc>
                <a:spcPts val="1939"/>
              </a:lnSpc>
              <a:spcBef>
                <a:spcPts val="100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A</a:t>
            </a:r>
            <a:r>
              <a:rPr dirty="0" sz="1800" spc="-4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67070"/>
                </a:solidFill>
                <a:latin typeface="Century Gothic"/>
                <a:cs typeface="Century Gothic"/>
              </a:rPr>
              <a:t>superbly-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stocked</a:t>
            </a:r>
            <a:r>
              <a:rPr dirty="0" sz="1800" spc="1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sixth</a:t>
            </a:r>
            <a:r>
              <a:rPr dirty="0" sz="1800" spc="-3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form</a:t>
            </a:r>
            <a:r>
              <a:rPr dirty="0" sz="1800" spc="-3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67070"/>
                </a:solidFill>
                <a:latin typeface="Century Gothic"/>
                <a:cs typeface="Century Gothic"/>
              </a:rPr>
              <a:t>library,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staffed</a:t>
            </a:r>
            <a:r>
              <a:rPr dirty="0" sz="1800" spc="-1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by</a:t>
            </a:r>
            <a:r>
              <a:rPr dirty="0" sz="1800" spc="-4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qualified</a:t>
            </a:r>
            <a:r>
              <a:rPr dirty="0" sz="1800" spc="-5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librarian,</a:t>
            </a:r>
            <a:r>
              <a:rPr dirty="0" sz="1800" spc="-6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67070"/>
                </a:solidFill>
                <a:latin typeface="Century Gothic"/>
                <a:cs typeface="Century Gothic"/>
              </a:rPr>
              <a:t>alongside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independent</a:t>
            </a:r>
            <a:r>
              <a:rPr dirty="0" sz="1800" spc="-7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study</a:t>
            </a:r>
            <a:r>
              <a:rPr dirty="0" sz="1800" spc="-8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767070"/>
                </a:solidFill>
                <a:latin typeface="Century Gothic"/>
                <a:cs typeface="Century Gothic"/>
              </a:rPr>
              <a:t>space</a:t>
            </a:r>
            <a:endParaRPr sz="1800">
              <a:latin typeface="Century Gothic"/>
              <a:cs typeface="Century Gothic"/>
            </a:endParaRPr>
          </a:p>
          <a:p>
            <a:pPr marL="240665" indent="-2279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A</a:t>
            </a:r>
            <a:r>
              <a:rPr dirty="0" sz="1800" spc="-4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lecture</a:t>
            </a:r>
            <a:r>
              <a:rPr dirty="0" sz="1800" spc="-2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767070"/>
                </a:solidFill>
                <a:latin typeface="Century Gothic"/>
                <a:cs typeface="Century Gothic"/>
              </a:rPr>
              <a:t>hall</a:t>
            </a:r>
            <a:endParaRPr sz="1800">
              <a:latin typeface="Century Gothic"/>
              <a:cs typeface="Century Gothic"/>
            </a:endParaRPr>
          </a:p>
          <a:p>
            <a:pPr marL="241300" marR="4541520" indent="-228600">
              <a:lnSpc>
                <a:spcPts val="1939"/>
              </a:lnSpc>
              <a:spcBef>
                <a:spcPts val="10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A</a:t>
            </a:r>
            <a:r>
              <a:rPr dirty="0" sz="1800" spc="-4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café</a:t>
            </a:r>
            <a:r>
              <a:rPr dirty="0" sz="1800" spc="-4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and</a:t>
            </a:r>
            <a:r>
              <a:rPr dirty="0" sz="1800" spc="-4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outside</a:t>
            </a:r>
            <a:r>
              <a:rPr dirty="0" sz="1800" spc="-4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courtyard</a:t>
            </a:r>
            <a:r>
              <a:rPr dirty="0" sz="1800" spc="-3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25">
                <a:solidFill>
                  <a:srgbClr val="767070"/>
                </a:solidFill>
                <a:latin typeface="Century Gothic"/>
                <a:cs typeface="Century Gothic"/>
              </a:rPr>
              <a:t>for </a:t>
            </a:r>
            <a:r>
              <a:rPr dirty="0" sz="1800" spc="-10">
                <a:solidFill>
                  <a:srgbClr val="767070"/>
                </a:solidFill>
                <a:latin typeface="Century Gothic"/>
                <a:cs typeface="Century Gothic"/>
              </a:rPr>
              <a:t>socialising</a:t>
            </a:r>
            <a:endParaRPr sz="1800">
              <a:latin typeface="Century Gothic"/>
              <a:cs typeface="Century Gothic"/>
            </a:endParaRPr>
          </a:p>
          <a:p>
            <a:pPr marL="240665" marR="3984625" indent="-228600">
              <a:lnSpc>
                <a:spcPct val="90300"/>
              </a:lnSpc>
              <a:spcBef>
                <a:spcPts val="965"/>
              </a:spcBef>
              <a:buFont typeface="Arial"/>
              <a:buChar char="•"/>
              <a:tabLst>
                <a:tab pos="240665" algn="l"/>
              </a:tabLst>
            </a:pP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The</a:t>
            </a:r>
            <a:r>
              <a:rPr dirty="0" sz="1800" spc="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767070"/>
                </a:solidFill>
                <a:latin typeface="Century Gothic"/>
                <a:cs typeface="Century Gothic"/>
              </a:rPr>
              <a:t>state-</a:t>
            </a:r>
            <a:r>
              <a:rPr dirty="0" sz="1800" spc="-10">
                <a:solidFill>
                  <a:srgbClr val="767070"/>
                </a:solidFill>
                <a:latin typeface="Century Gothic"/>
                <a:cs typeface="Century Gothic"/>
              </a:rPr>
              <a:t>of-</a:t>
            </a:r>
            <a:r>
              <a:rPr dirty="0" sz="1800" spc="-20">
                <a:solidFill>
                  <a:srgbClr val="767070"/>
                </a:solidFill>
                <a:latin typeface="Century Gothic"/>
                <a:cs typeface="Century Gothic"/>
              </a:rPr>
              <a:t>the-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art</a:t>
            </a:r>
            <a:r>
              <a:rPr dirty="0" sz="1800" spc="2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performance</a:t>
            </a:r>
            <a:r>
              <a:rPr dirty="0" sz="1800" spc="-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767070"/>
                </a:solidFill>
                <a:latin typeface="Century Gothic"/>
                <a:cs typeface="Century Gothic"/>
              </a:rPr>
              <a:t>hall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and</a:t>
            </a:r>
            <a:r>
              <a:rPr dirty="0" sz="1800" spc="-2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sports</a:t>
            </a:r>
            <a:r>
              <a:rPr dirty="0" sz="1800" spc="-2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facilities</a:t>
            </a:r>
            <a:r>
              <a:rPr dirty="0" sz="1800" spc="-6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of</a:t>
            </a:r>
            <a:r>
              <a:rPr dirty="0" sz="1800" spc="-4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the</a:t>
            </a:r>
            <a:r>
              <a:rPr dirty="0" sz="1800" spc="-2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10">
                <a:solidFill>
                  <a:srgbClr val="767070"/>
                </a:solidFill>
                <a:latin typeface="Century Gothic"/>
                <a:cs typeface="Century Gothic"/>
              </a:rPr>
              <a:t>mainstream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school</a:t>
            </a:r>
            <a:r>
              <a:rPr dirty="0" sz="1800" spc="-1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are</a:t>
            </a:r>
            <a:r>
              <a:rPr dirty="0" sz="1800" spc="-3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available</a:t>
            </a:r>
            <a:r>
              <a:rPr dirty="0" sz="1800" spc="-5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for</a:t>
            </a:r>
            <a:r>
              <a:rPr dirty="0" sz="1800" spc="-3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sixth</a:t>
            </a:r>
            <a:r>
              <a:rPr dirty="0" sz="1800" spc="-3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>
                <a:solidFill>
                  <a:srgbClr val="767070"/>
                </a:solidFill>
                <a:latin typeface="Century Gothic"/>
                <a:cs typeface="Century Gothic"/>
              </a:rPr>
              <a:t>form</a:t>
            </a:r>
            <a:r>
              <a:rPr dirty="0" sz="1800" spc="-3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800" spc="-20">
                <a:solidFill>
                  <a:srgbClr val="767070"/>
                </a:solidFill>
                <a:latin typeface="Century Gothic"/>
                <a:cs typeface="Century Gothic"/>
              </a:rPr>
              <a:t>use</a:t>
            </a:r>
            <a:r>
              <a:rPr dirty="0" sz="1800" spc="-20" b="1">
                <a:solidFill>
                  <a:srgbClr val="767070"/>
                </a:solidFill>
                <a:latin typeface="Century Gothic"/>
                <a:cs typeface="Century Gothic"/>
              </a:rPr>
              <a:t>.</a:t>
            </a:r>
            <a:endParaRPr sz="1800">
              <a:latin typeface="Century Gothic"/>
              <a:cs typeface="Century Gothic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3798" y="1638300"/>
            <a:ext cx="4274439" cy="2329266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44003" y="4087790"/>
            <a:ext cx="4214233" cy="22418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154" y="155321"/>
            <a:ext cx="367411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Our</a:t>
            </a:r>
            <a:r>
              <a:rPr dirty="0" spc="-75"/>
              <a:t> </a:t>
            </a:r>
            <a:r>
              <a:rPr dirty="0" spc="-10"/>
              <a:t>curriculum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9715" y="812041"/>
            <a:ext cx="1774189" cy="1907539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279400">
              <a:lnSpc>
                <a:spcPct val="103299"/>
              </a:lnSpc>
              <a:spcBef>
                <a:spcPts val="40"/>
              </a:spcBef>
            </a:pPr>
            <a:r>
              <a:rPr dirty="0" sz="1500" b="1">
                <a:solidFill>
                  <a:srgbClr val="CF3476"/>
                </a:solidFill>
                <a:latin typeface="Century Gothic"/>
                <a:cs typeface="Century Gothic"/>
              </a:rPr>
              <a:t>Subject</a:t>
            </a:r>
            <a:r>
              <a:rPr dirty="0" sz="1500" spc="-50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1500" spc="-10" b="1">
                <a:solidFill>
                  <a:srgbClr val="CF3476"/>
                </a:solidFill>
                <a:latin typeface="Century Gothic"/>
                <a:cs typeface="Century Gothic"/>
              </a:rPr>
              <a:t>choices </a:t>
            </a:r>
            <a:r>
              <a:rPr dirty="0" sz="1500" b="1">
                <a:solidFill>
                  <a:srgbClr val="CF3476"/>
                </a:solidFill>
                <a:latin typeface="Century Gothic"/>
                <a:cs typeface="Century Gothic"/>
              </a:rPr>
              <a:t>A</a:t>
            </a:r>
            <a:r>
              <a:rPr dirty="0" sz="1500" spc="-10" b="1">
                <a:solidFill>
                  <a:srgbClr val="CF3476"/>
                </a:solidFill>
                <a:latin typeface="Century Gothic"/>
                <a:cs typeface="Century Gothic"/>
              </a:rPr>
              <a:t> Levels</a:t>
            </a:r>
            <a:endParaRPr sz="1500">
              <a:latin typeface="Century Gothic"/>
              <a:cs typeface="Century Gothic"/>
            </a:endParaRPr>
          </a:p>
          <a:p>
            <a:pPr marL="12700" marR="384175">
              <a:lnSpc>
                <a:spcPct val="103299"/>
              </a:lnSpc>
            </a:pP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Art</a:t>
            </a:r>
            <a:r>
              <a:rPr dirty="0" sz="1500" spc="-3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and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 Design Biology Cantonese Business Chemistry</a:t>
            </a: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Computer</a:t>
            </a:r>
            <a:r>
              <a:rPr dirty="0" sz="1500" spc="-7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Science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9715" y="2701801"/>
            <a:ext cx="26155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Design</a:t>
            </a:r>
            <a:r>
              <a:rPr dirty="0" sz="1500" spc="-7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Technology:</a:t>
            </a:r>
            <a:r>
              <a:rPr dirty="0" sz="1500" spc="-6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Product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9715" y="2861821"/>
            <a:ext cx="2537460" cy="3088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Design</a:t>
            </a:r>
            <a:endParaRPr sz="1500">
              <a:latin typeface="Century Gothic"/>
              <a:cs typeface="Century Gothic"/>
            </a:endParaRPr>
          </a:p>
          <a:p>
            <a:pPr marL="12700" marR="5080">
              <a:lnSpc>
                <a:spcPct val="103299"/>
              </a:lnSpc>
            </a:pP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Drama</a:t>
            </a:r>
            <a:r>
              <a:rPr dirty="0" sz="1500" spc="-3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and</a:t>
            </a:r>
            <a:r>
              <a:rPr dirty="0" sz="1500" spc="-4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Theatre</a:t>
            </a:r>
            <a:r>
              <a:rPr dirty="0" sz="1500" spc="-3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Studies Economics</a:t>
            </a:r>
            <a:endParaRPr sz="1500">
              <a:latin typeface="Century Gothic"/>
              <a:cs typeface="Century Gothic"/>
            </a:endParaRPr>
          </a:p>
          <a:p>
            <a:pPr marL="12700" marR="407034">
              <a:lnSpc>
                <a:spcPct val="103299"/>
              </a:lnSpc>
            </a:pP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English</a:t>
            </a:r>
            <a:r>
              <a:rPr dirty="0" sz="1500" spc="-5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Language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English</a:t>
            </a:r>
            <a:r>
              <a:rPr dirty="0" sz="1500" spc="-5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Literature Environmental</a:t>
            </a:r>
            <a:r>
              <a:rPr dirty="0" sz="1500" spc="2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Science French</a:t>
            </a:r>
            <a:endParaRPr sz="1500">
              <a:latin typeface="Century Gothic"/>
              <a:cs typeface="Century Gothic"/>
            </a:endParaRPr>
          </a:p>
          <a:p>
            <a:pPr marL="12700" marR="1439545">
              <a:lnSpc>
                <a:spcPct val="103299"/>
              </a:lnSpc>
            </a:pP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Geography German</a:t>
            </a:r>
            <a:endParaRPr sz="1500">
              <a:latin typeface="Century Gothic"/>
              <a:cs typeface="Century Gothic"/>
            </a:endParaRPr>
          </a:p>
          <a:p>
            <a:pPr marL="12700" marR="235585">
              <a:lnSpc>
                <a:spcPct val="103299"/>
              </a:lnSpc>
            </a:pP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Government</a:t>
            </a:r>
            <a:r>
              <a:rPr dirty="0" sz="1500" spc="-5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and</a:t>
            </a:r>
            <a:r>
              <a:rPr dirty="0" sz="1500" spc="-5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Politics History</a:t>
            </a:r>
            <a:endParaRPr sz="1500">
              <a:latin typeface="Century Gothic"/>
              <a:cs typeface="Century Gothic"/>
            </a:endParaRPr>
          </a:p>
          <a:p>
            <a:pPr marL="12700" marR="1229995">
              <a:lnSpc>
                <a:spcPct val="103299"/>
              </a:lnSpc>
            </a:pP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Maths</a:t>
            </a:r>
            <a:r>
              <a:rPr dirty="0" sz="1500" spc="50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Double</a:t>
            </a:r>
            <a:r>
              <a:rPr dirty="0" sz="1500" spc="-6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Maths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071307" y="812041"/>
            <a:ext cx="1762125" cy="237998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1141730">
              <a:lnSpc>
                <a:spcPct val="103299"/>
              </a:lnSpc>
              <a:spcBef>
                <a:spcPts val="40"/>
              </a:spcBef>
            </a:pP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Media Music</a:t>
            </a:r>
            <a:endParaRPr sz="1500">
              <a:latin typeface="Century Gothic"/>
              <a:cs typeface="Century Gothic"/>
            </a:endParaRPr>
          </a:p>
          <a:p>
            <a:pPr marL="12700" marR="5080">
              <a:lnSpc>
                <a:spcPct val="103299"/>
              </a:lnSpc>
            </a:pP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Music</a:t>
            </a:r>
            <a:r>
              <a:rPr dirty="0" sz="1500" spc="-2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Technology Photography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Physical</a:t>
            </a:r>
            <a:r>
              <a:rPr dirty="0" sz="1500" spc="-4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Education Physics</a:t>
            </a:r>
            <a:r>
              <a:rPr dirty="0" sz="1500" spc="50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Psychology Philosophy Sociology</a:t>
            </a: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Spanish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071307" y="3410461"/>
            <a:ext cx="15208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solidFill>
                  <a:srgbClr val="CF3476"/>
                </a:solidFill>
                <a:latin typeface="Century Gothic"/>
                <a:cs typeface="Century Gothic"/>
              </a:rPr>
              <a:t>Applied</a:t>
            </a:r>
            <a:r>
              <a:rPr dirty="0" sz="1500" spc="-50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1500" spc="-10" b="1">
                <a:solidFill>
                  <a:srgbClr val="CF3476"/>
                </a:solidFill>
                <a:latin typeface="Century Gothic"/>
                <a:cs typeface="Century Gothic"/>
              </a:rPr>
              <a:t>courses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71307" y="3646682"/>
            <a:ext cx="208661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L3</a:t>
            </a:r>
            <a:r>
              <a:rPr dirty="0" sz="1500" spc="-4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BTEC</a:t>
            </a:r>
            <a:r>
              <a:rPr dirty="0" sz="1500" spc="-2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Enterprise</a:t>
            </a:r>
            <a:r>
              <a:rPr dirty="0" sz="1500" spc="-6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25">
                <a:solidFill>
                  <a:srgbClr val="767070"/>
                </a:solidFill>
                <a:latin typeface="Century Gothic"/>
                <a:cs typeface="Century Gothic"/>
              </a:rPr>
              <a:t>and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071307" y="3806701"/>
            <a:ext cx="2488565" cy="49022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5080">
              <a:lnSpc>
                <a:spcPct val="103299"/>
              </a:lnSpc>
              <a:spcBef>
                <a:spcPts val="40"/>
              </a:spcBef>
            </a:pP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Entrepreneurship</a:t>
            </a:r>
            <a:r>
              <a:rPr dirty="0" sz="1500" spc="-10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(Business)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L3</a:t>
            </a:r>
            <a:r>
              <a:rPr dirty="0" sz="1500" spc="-3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BTEC</a:t>
            </a:r>
            <a:r>
              <a:rPr dirty="0" sz="1500" spc="-1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20">
                <a:solidFill>
                  <a:srgbClr val="767070"/>
                </a:solidFill>
                <a:latin typeface="Century Gothic"/>
                <a:cs typeface="Century Gothic"/>
              </a:rPr>
              <a:t>Sport</a:t>
            </a:r>
            <a:endParaRPr sz="1500">
              <a:latin typeface="Century Gothic"/>
              <a:cs typeface="Century Gothic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71307" y="4515361"/>
            <a:ext cx="2474595" cy="1198880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 marR="303530">
              <a:lnSpc>
                <a:spcPct val="103299"/>
              </a:lnSpc>
              <a:spcBef>
                <a:spcPts val="40"/>
              </a:spcBef>
            </a:pPr>
            <a:r>
              <a:rPr dirty="0" sz="1500" b="1">
                <a:solidFill>
                  <a:srgbClr val="CF3476"/>
                </a:solidFill>
                <a:latin typeface="Century Gothic"/>
                <a:cs typeface="Century Gothic"/>
              </a:rPr>
              <a:t>Additional</a:t>
            </a:r>
            <a:r>
              <a:rPr dirty="0" sz="1500" spc="-75" b="1">
                <a:solidFill>
                  <a:srgbClr val="CF3476"/>
                </a:solidFill>
                <a:latin typeface="Century Gothic"/>
                <a:cs typeface="Century Gothic"/>
              </a:rPr>
              <a:t> </a:t>
            </a:r>
            <a:r>
              <a:rPr dirty="0" sz="1500" spc="-10" b="1">
                <a:solidFill>
                  <a:srgbClr val="CF3476"/>
                </a:solidFill>
                <a:latin typeface="Century Gothic"/>
                <a:cs typeface="Century Gothic"/>
              </a:rPr>
              <a:t>Courses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Cambridge</a:t>
            </a:r>
            <a:r>
              <a:rPr dirty="0" sz="1500" spc="-8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25">
                <a:solidFill>
                  <a:srgbClr val="767070"/>
                </a:solidFill>
                <a:latin typeface="Century Gothic"/>
                <a:cs typeface="Century Gothic"/>
              </a:rPr>
              <a:t>IPQ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Extended</a:t>
            </a:r>
            <a:r>
              <a:rPr dirty="0" sz="1500" spc="-5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Project</a:t>
            </a:r>
            <a:r>
              <a:rPr dirty="0" sz="1500" spc="-5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20">
                <a:solidFill>
                  <a:srgbClr val="767070"/>
                </a:solidFill>
                <a:latin typeface="Century Gothic"/>
                <a:cs typeface="Century Gothic"/>
              </a:rPr>
              <a:t>(EPQ)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Core</a:t>
            </a:r>
            <a:r>
              <a:rPr dirty="0" sz="1500" spc="-5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Maths</a:t>
            </a: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L2</a:t>
            </a:r>
            <a:r>
              <a:rPr dirty="0" sz="1500" spc="-3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Maths</a:t>
            </a:r>
            <a:r>
              <a:rPr dirty="0" sz="1500" spc="-1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and</a:t>
            </a:r>
            <a:r>
              <a:rPr dirty="0" sz="1500" spc="-25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>
                <a:solidFill>
                  <a:srgbClr val="767070"/>
                </a:solidFill>
                <a:latin typeface="Century Gothic"/>
                <a:cs typeface="Century Gothic"/>
              </a:rPr>
              <a:t>English</a:t>
            </a:r>
            <a:r>
              <a:rPr dirty="0" sz="1500" spc="-50">
                <a:solidFill>
                  <a:srgbClr val="767070"/>
                </a:solidFill>
                <a:latin typeface="Century Gothic"/>
                <a:cs typeface="Century Gothic"/>
              </a:rPr>
              <a:t> </a:t>
            </a:r>
            <a:r>
              <a:rPr dirty="0" sz="1500" spc="-10">
                <a:solidFill>
                  <a:srgbClr val="767070"/>
                </a:solidFill>
                <a:latin typeface="Century Gothic"/>
                <a:cs typeface="Century Gothic"/>
              </a:rPr>
              <a:t>(resit)</a:t>
            </a:r>
            <a:endParaRPr sz="1500">
              <a:latin typeface="Century Gothic"/>
              <a:cs typeface="Century 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4759" y="1027912"/>
            <a:ext cx="2480633" cy="1653751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5724" y="2814501"/>
            <a:ext cx="2488676" cy="1659112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85722" y="4606457"/>
            <a:ext cx="2488680" cy="16591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A4E713C40A6442B05ACE88E3F8C01D" ma:contentTypeVersion="15" ma:contentTypeDescription="Create a new document." ma:contentTypeScope="" ma:versionID="7831aaa16b465dc1889945653af4e518">
  <xsd:schema xmlns:xsd="http://www.w3.org/2001/XMLSchema" xmlns:xs="http://www.w3.org/2001/XMLSchema" xmlns:p="http://schemas.microsoft.com/office/2006/metadata/properties" xmlns:ns2="1d03f480-3f88-459c-b49a-9b43c245f62b" xmlns:ns3="beb81e68-8582-4e5b-a4f6-edcf914ba655" targetNamespace="http://schemas.microsoft.com/office/2006/metadata/properties" ma:root="true" ma:fieldsID="c6ba63387180aff2b6b20c77b8845b4c" ns2:_="" ns3:_="">
    <xsd:import namespace="1d03f480-3f88-459c-b49a-9b43c245f62b"/>
    <xsd:import namespace="beb81e68-8582-4e5b-a4f6-edcf914ba65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3f480-3f88-459c-b49a-9b43c245f62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db97ddb5-ea2d-41f4-9e8e-bc0c5aea45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81e68-8582-4e5b-a4f6-edcf914ba65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c8b7d4e-f310-4336-ad78-3dee9ad8acc5}" ma:internalName="TaxCatchAll" ma:showField="CatchAllData" ma:web="beb81e68-8582-4e5b-a4f6-edcf914ba65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03f480-3f88-459c-b49a-9b43c245f62b">
      <Terms xmlns="http://schemas.microsoft.com/office/infopath/2007/PartnerControls"/>
    </lcf76f155ced4ddcb4097134ff3c332f>
    <TaxCatchAll xmlns="beb81e68-8582-4e5b-a4f6-edcf914ba655" xsi:nil="true"/>
  </documentManagement>
</p:properties>
</file>

<file path=customXml/itemProps1.xml><?xml version="1.0" encoding="utf-8"?>
<ds:datastoreItem xmlns:ds="http://schemas.openxmlformats.org/officeDocument/2006/customXml" ds:itemID="{A9EFCBDF-EBAA-45BF-8352-AB6583C1214B}"/>
</file>

<file path=customXml/itemProps2.xml><?xml version="1.0" encoding="utf-8"?>
<ds:datastoreItem xmlns:ds="http://schemas.openxmlformats.org/officeDocument/2006/customXml" ds:itemID="{32BB34DE-51B9-4D88-BA07-FCDC0306CF33}"/>
</file>

<file path=customXml/itemProps3.xml><?xml version="1.0" encoding="utf-8"?>
<ds:datastoreItem xmlns:ds="http://schemas.openxmlformats.org/officeDocument/2006/customXml" ds:itemID="{A26832A2-BB1F-4A0E-B63F-E4A7E6F49E7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CamSF</dc:title>
  <dc:creator>Frankie Rose</dc:creator>
  <dcterms:created xsi:type="dcterms:W3CDTF">2024-12-11T14:14:33Z</dcterms:created>
  <dcterms:modified xsi:type="dcterms:W3CDTF">2024-12-11T14:14:33Z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2024-12-11T00:00:00Z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2024-12-11T00:00:00Z</vt:filetime>
  </property>
  <property fmtid="{D5CDD505-2E9C-101B-9397-08002B2CF9AE}" pid="5" name="Producer">
    <vt:lpwstr>Adobe PDF Library 24.4.48</vt:lpwstr>
  </property>
  <property fmtid="{D5CDD505-2E9C-101B-9397-08002B2CF9AE}" pid="6" name="ContentTypeId">
    <vt:lpwstr>0x010100D2A4E713C40A6442B05ACE88E3F8C01D</vt:lpwstr>
  </property>
</Properties>
</file>