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  <p:sldMasterId id="2147483685" r:id="rId5"/>
    <p:sldMasterId id="2147483673" r:id="rId6"/>
    <p:sldMasterId id="2147483697" r:id="rId7"/>
    <p:sldMasterId id="2147483701" r:id="rId8"/>
  </p:sldMasterIdLst>
  <p:notesMasterIdLst>
    <p:notesMasterId r:id="rId61"/>
  </p:notesMasterIdLst>
  <p:handoutMasterIdLst>
    <p:handoutMasterId r:id="rId62"/>
  </p:handoutMasterIdLst>
  <p:sldIdLst>
    <p:sldId id="311" r:id="rId9"/>
    <p:sldId id="299" r:id="rId10"/>
    <p:sldId id="642" r:id="rId11"/>
    <p:sldId id="300" r:id="rId12"/>
    <p:sldId id="301" r:id="rId13"/>
    <p:sldId id="276" r:id="rId14"/>
    <p:sldId id="286" r:id="rId15"/>
    <p:sldId id="296" r:id="rId16"/>
    <p:sldId id="643" r:id="rId17"/>
    <p:sldId id="297" r:id="rId18"/>
    <p:sldId id="639" r:id="rId19"/>
    <p:sldId id="637" r:id="rId20"/>
    <p:sldId id="261" r:id="rId21"/>
    <p:sldId id="256" r:id="rId22"/>
    <p:sldId id="259" r:id="rId23"/>
    <p:sldId id="520" r:id="rId24"/>
    <p:sldId id="527" r:id="rId25"/>
    <p:sldId id="521" r:id="rId26"/>
    <p:sldId id="522" r:id="rId27"/>
    <p:sldId id="524" r:id="rId28"/>
    <p:sldId id="525" r:id="rId29"/>
    <p:sldId id="526" r:id="rId30"/>
    <p:sldId id="630" r:id="rId31"/>
    <p:sldId id="257" r:id="rId32"/>
    <p:sldId id="266" r:id="rId33"/>
    <p:sldId id="635" r:id="rId34"/>
    <p:sldId id="440" r:id="rId35"/>
    <p:sldId id="428" r:id="rId36"/>
    <p:sldId id="429" r:id="rId37"/>
    <p:sldId id="636" r:id="rId38"/>
    <p:sldId id="338" r:id="rId39"/>
    <p:sldId id="339" r:id="rId40"/>
    <p:sldId id="340" r:id="rId41"/>
    <p:sldId id="341" r:id="rId42"/>
    <p:sldId id="323" r:id="rId43"/>
    <p:sldId id="623" r:id="rId44"/>
    <p:sldId id="624" r:id="rId45"/>
    <p:sldId id="431" r:id="rId46"/>
    <p:sldId id="436" r:id="rId47"/>
    <p:sldId id="439" r:id="rId48"/>
    <p:sldId id="432" r:id="rId49"/>
    <p:sldId id="438" r:id="rId50"/>
    <p:sldId id="625" r:id="rId51"/>
    <p:sldId id="437" r:id="rId52"/>
    <p:sldId id="634" r:id="rId53"/>
    <p:sldId id="305" r:id="rId54"/>
    <p:sldId id="304" r:id="rId55"/>
    <p:sldId id="308" r:id="rId56"/>
    <p:sldId id="302" r:id="rId57"/>
    <p:sldId id="641" r:id="rId58"/>
    <p:sldId id="307" r:id="rId59"/>
    <p:sldId id="640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35A"/>
    <a:srgbClr val="153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78543" autoAdjust="0"/>
  </p:normalViewPr>
  <p:slideViewPr>
    <p:cSldViewPr snapToGrid="0">
      <p:cViewPr varScale="1">
        <p:scale>
          <a:sx n="52" d="100"/>
          <a:sy n="52" d="100"/>
        </p:scale>
        <p:origin x="174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Natural Enhancement planning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FFFF00"/>
            </a:solidFill>
          </c:spPr>
          <c:explosion val="16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6A-4B91-BFA4-AC3D66FF48E2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6A-4B91-BFA4-AC3D66FF48E2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6A-4B91-BFA4-AC3D66FF48E2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6A-4B91-BFA4-AC3D66FF48E2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26A-4B91-BFA4-AC3D66FF48E2}"/>
              </c:ext>
            </c:extLst>
          </c:dPt>
          <c:cat>
            <c:numRef>
              <c:f>Sheet1!$C$4:$C$8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Sheet1!$D$4:$D$8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26A-4B91-BFA4-AC3D66FF4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F04D9-E628-439A-AF39-A1531F2C653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522E1F4-26FF-4339-BD99-426904B79A7A}">
      <dgm:prSet phldrT="[Text]"/>
      <dgm:spPr>
        <a:solidFill>
          <a:srgbClr val="C5B837"/>
        </a:solidFill>
      </dgm:spPr>
      <dgm:t>
        <a:bodyPr/>
        <a:lstStyle/>
        <a:p>
          <a:r>
            <a:rPr lang="en-GB"/>
            <a:t>Structure</a:t>
          </a:r>
        </a:p>
        <a:p>
          <a:r>
            <a:rPr lang="en-GB"/>
            <a:t>(flora)</a:t>
          </a:r>
        </a:p>
      </dgm:t>
    </dgm:pt>
    <dgm:pt modelId="{193015C5-7B2C-4C21-ADDE-6CE736CE65D2}" type="parTrans" cxnId="{C8EB4F44-1ED6-4D45-AC0C-E2CCBF1C5ACC}">
      <dgm:prSet/>
      <dgm:spPr/>
      <dgm:t>
        <a:bodyPr/>
        <a:lstStyle/>
        <a:p>
          <a:endParaRPr lang="en-GB"/>
        </a:p>
      </dgm:t>
    </dgm:pt>
    <dgm:pt modelId="{393E7E3A-01A8-48EE-ACC0-C5C9DFA2B5C7}" type="sibTrans" cxnId="{C8EB4F44-1ED6-4D45-AC0C-E2CCBF1C5ACC}">
      <dgm:prSet/>
      <dgm:spPr/>
      <dgm:t>
        <a:bodyPr/>
        <a:lstStyle/>
        <a:p>
          <a:endParaRPr lang="en-GB"/>
        </a:p>
      </dgm:t>
    </dgm:pt>
    <dgm:pt modelId="{9EFDA106-0FC8-4AFE-A57D-956A77FAB019}">
      <dgm:prSet phldrT="[Text]"/>
      <dgm:spPr>
        <a:solidFill>
          <a:srgbClr val="3192A5"/>
        </a:solidFill>
      </dgm:spPr>
      <dgm:t>
        <a:bodyPr/>
        <a:lstStyle/>
        <a:p>
          <a:r>
            <a:rPr lang="en-GB"/>
            <a:t>Cover per unit area</a:t>
          </a:r>
        </a:p>
      </dgm:t>
    </dgm:pt>
    <dgm:pt modelId="{2B70E2C6-D8F7-4A44-86E2-EC01DD919D6F}" type="parTrans" cxnId="{8829EEE9-49A0-4FD5-89C6-5FD6801D972C}">
      <dgm:prSet/>
      <dgm:spPr/>
      <dgm:t>
        <a:bodyPr/>
        <a:lstStyle/>
        <a:p>
          <a:endParaRPr lang="en-GB"/>
        </a:p>
      </dgm:t>
    </dgm:pt>
    <dgm:pt modelId="{288F8469-E967-44DD-A44C-19375CFB12B6}" type="sibTrans" cxnId="{8829EEE9-49A0-4FD5-89C6-5FD6801D972C}">
      <dgm:prSet/>
      <dgm:spPr/>
      <dgm:t>
        <a:bodyPr/>
        <a:lstStyle/>
        <a:p>
          <a:endParaRPr lang="en-GB"/>
        </a:p>
      </dgm:t>
    </dgm:pt>
    <dgm:pt modelId="{654C42B7-AEDB-4F06-96C7-443B0C12DB23}">
      <dgm:prSet phldrT="[Text]"/>
      <dgm:spPr>
        <a:solidFill>
          <a:srgbClr val="B24674"/>
        </a:solidFill>
      </dgm:spPr>
      <dgm:t>
        <a:bodyPr/>
        <a:lstStyle/>
        <a:p>
          <a:r>
            <a:rPr lang="en-GB" dirty="0"/>
            <a:t>Ecosystem</a:t>
          </a:r>
        </a:p>
        <a:p>
          <a:r>
            <a:rPr lang="en-GB" dirty="0"/>
            <a:t>elements</a:t>
          </a:r>
        </a:p>
      </dgm:t>
    </dgm:pt>
    <dgm:pt modelId="{5B10BF1F-DF8E-41B3-843B-9D0CB42C5780}" type="parTrans" cxnId="{28CDE22A-ED21-4972-90A7-ABE5493006B8}">
      <dgm:prSet/>
      <dgm:spPr/>
      <dgm:t>
        <a:bodyPr/>
        <a:lstStyle/>
        <a:p>
          <a:endParaRPr lang="en-GB"/>
        </a:p>
      </dgm:t>
    </dgm:pt>
    <dgm:pt modelId="{A1550215-3F67-4B79-90AB-B41A57E2EA85}" type="sibTrans" cxnId="{28CDE22A-ED21-4972-90A7-ABE5493006B8}">
      <dgm:prSet/>
      <dgm:spPr/>
      <dgm:t>
        <a:bodyPr/>
        <a:lstStyle/>
        <a:p>
          <a:endParaRPr lang="en-GB"/>
        </a:p>
      </dgm:t>
    </dgm:pt>
    <dgm:pt modelId="{608248CA-FD37-49F4-AC37-1C3CADE3C3DC}" type="pres">
      <dgm:prSet presAssocID="{A85F04D9-E628-439A-AF39-A1531F2C653D}" presName="CompostProcess" presStyleCnt="0">
        <dgm:presLayoutVars>
          <dgm:dir/>
          <dgm:resizeHandles val="exact"/>
        </dgm:presLayoutVars>
      </dgm:prSet>
      <dgm:spPr/>
    </dgm:pt>
    <dgm:pt modelId="{E52E66E7-1FAB-44A7-81C5-5B2F33417975}" type="pres">
      <dgm:prSet presAssocID="{A85F04D9-E628-439A-AF39-A1531F2C653D}" presName="arrow" presStyleLbl="bgShp" presStyleIdx="0" presStyleCnt="1"/>
      <dgm:spPr/>
    </dgm:pt>
    <dgm:pt modelId="{F0C247B7-DDD5-4A6E-B127-85FDF5684761}" type="pres">
      <dgm:prSet presAssocID="{A85F04D9-E628-439A-AF39-A1531F2C653D}" presName="linearProcess" presStyleCnt="0"/>
      <dgm:spPr/>
    </dgm:pt>
    <dgm:pt modelId="{1F490738-1623-4F64-AA7C-4DDDA4B021A6}" type="pres">
      <dgm:prSet presAssocID="{0522E1F4-26FF-4339-BD99-426904B79A7A}" presName="textNode" presStyleLbl="node1" presStyleIdx="0" presStyleCnt="3">
        <dgm:presLayoutVars>
          <dgm:bulletEnabled val="1"/>
        </dgm:presLayoutVars>
      </dgm:prSet>
      <dgm:spPr/>
    </dgm:pt>
    <dgm:pt modelId="{38BE05AF-76C3-4C46-B6E0-E0D826272B2A}" type="pres">
      <dgm:prSet presAssocID="{393E7E3A-01A8-48EE-ACC0-C5C9DFA2B5C7}" presName="sibTrans" presStyleCnt="0"/>
      <dgm:spPr/>
    </dgm:pt>
    <dgm:pt modelId="{86AA1544-C0A3-47D2-B33C-7AB3D5116940}" type="pres">
      <dgm:prSet presAssocID="{9EFDA106-0FC8-4AFE-A57D-956A77FAB019}" presName="textNode" presStyleLbl="node1" presStyleIdx="1" presStyleCnt="3">
        <dgm:presLayoutVars>
          <dgm:bulletEnabled val="1"/>
        </dgm:presLayoutVars>
      </dgm:prSet>
      <dgm:spPr/>
    </dgm:pt>
    <dgm:pt modelId="{00965AD3-67E6-4575-84A3-91A0EA373FBD}" type="pres">
      <dgm:prSet presAssocID="{288F8469-E967-44DD-A44C-19375CFB12B6}" presName="sibTrans" presStyleCnt="0"/>
      <dgm:spPr/>
    </dgm:pt>
    <dgm:pt modelId="{1C6D17CA-114E-4D69-A023-217AFE994753}" type="pres">
      <dgm:prSet presAssocID="{654C42B7-AEDB-4F06-96C7-443B0C12DB2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CE4AA708-04BE-4EA7-8414-9E884AD0D0F1}" type="presOf" srcId="{9EFDA106-0FC8-4AFE-A57D-956A77FAB019}" destId="{86AA1544-C0A3-47D2-B33C-7AB3D5116940}" srcOrd="0" destOrd="0" presId="urn:microsoft.com/office/officeart/2005/8/layout/hProcess9"/>
    <dgm:cxn modelId="{28CDE22A-ED21-4972-90A7-ABE5493006B8}" srcId="{A85F04D9-E628-439A-AF39-A1531F2C653D}" destId="{654C42B7-AEDB-4F06-96C7-443B0C12DB23}" srcOrd="2" destOrd="0" parTransId="{5B10BF1F-DF8E-41B3-843B-9D0CB42C5780}" sibTransId="{A1550215-3F67-4B79-90AB-B41A57E2EA85}"/>
    <dgm:cxn modelId="{35DB142E-621C-4B68-A874-1A26424E600B}" type="presOf" srcId="{654C42B7-AEDB-4F06-96C7-443B0C12DB23}" destId="{1C6D17CA-114E-4D69-A023-217AFE994753}" srcOrd="0" destOrd="0" presId="urn:microsoft.com/office/officeart/2005/8/layout/hProcess9"/>
    <dgm:cxn modelId="{C8EB4F44-1ED6-4D45-AC0C-E2CCBF1C5ACC}" srcId="{A85F04D9-E628-439A-AF39-A1531F2C653D}" destId="{0522E1F4-26FF-4339-BD99-426904B79A7A}" srcOrd="0" destOrd="0" parTransId="{193015C5-7B2C-4C21-ADDE-6CE736CE65D2}" sibTransId="{393E7E3A-01A8-48EE-ACC0-C5C9DFA2B5C7}"/>
    <dgm:cxn modelId="{C8A70B47-C134-4B73-80A4-49386A6A3A88}" type="presOf" srcId="{0522E1F4-26FF-4339-BD99-426904B79A7A}" destId="{1F490738-1623-4F64-AA7C-4DDDA4B021A6}" srcOrd="0" destOrd="0" presId="urn:microsoft.com/office/officeart/2005/8/layout/hProcess9"/>
    <dgm:cxn modelId="{78DC89A3-1CAF-4B57-AA25-0246BD5E117B}" type="presOf" srcId="{A85F04D9-E628-439A-AF39-A1531F2C653D}" destId="{608248CA-FD37-49F4-AC37-1C3CADE3C3DC}" srcOrd="0" destOrd="0" presId="urn:microsoft.com/office/officeart/2005/8/layout/hProcess9"/>
    <dgm:cxn modelId="{8829EEE9-49A0-4FD5-89C6-5FD6801D972C}" srcId="{A85F04D9-E628-439A-AF39-A1531F2C653D}" destId="{9EFDA106-0FC8-4AFE-A57D-956A77FAB019}" srcOrd="1" destOrd="0" parTransId="{2B70E2C6-D8F7-4A44-86E2-EC01DD919D6F}" sibTransId="{288F8469-E967-44DD-A44C-19375CFB12B6}"/>
    <dgm:cxn modelId="{2810747C-0C7E-4E36-AAB1-0DA2337CED74}" type="presParOf" srcId="{608248CA-FD37-49F4-AC37-1C3CADE3C3DC}" destId="{E52E66E7-1FAB-44A7-81C5-5B2F33417975}" srcOrd="0" destOrd="0" presId="urn:microsoft.com/office/officeart/2005/8/layout/hProcess9"/>
    <dgm:cxn modelId="{878235AB-1D9B-4D4F-B814-58FB0B8422A5}" type="presParOf" srcId="{608248CA-FD37-49F4-AC37-1C3CADE3C3DC}" destId="{F0C247B7-DDD5-4A6E-B127-85FDF5684761}" srcOrd="1" destOrd="0" presId="urn:microsoft.com/office/officeart/2005/8/layout/hProcess9"/>
    <dgm:cxn modelId="{0DB99B4D-8DE7-46D9-AF43-E44BC92B23CA}" type="presParOf" srcId="{F0C247B7-DDD5-4A6E-B127-85FDF5684761}" destId="{1F490738-1623-4F64-AA7C-4DDDA4B021A6}" srcOrd="0" destOrd="0" presId="urn:microsoft.com/office/officeart/2005/8/layout/hProcess9"/>
    <dgm:cxn modelId="{3516ED40-FB0A-4F16-AF2B-8C9E8A5EF48D}" type="presParOf" srcId="{F0C247B7-DDD5-4A6E-B127-85FDF5684761}" destId="{38BE05AF-76C3-4C46-B6E0-E0D826272B2A}" srcOrd="1" destOrd="0" presId="urn:microsoft.com/office/officeart/2005/8/layout/hProcess9"/>
    <dgm:cxn modelId="{18AE1615-20BC-4438-AF91-343FD2A9112A}" type="presParOf" srcId="{F0C247B7-DDD5-4A6E-B127-85FDF5684761}" destId="{86AA1544-C0A3-47D2-B33C-7AB3D5116940}" srcOrd="2" destOrd="0" presId="urn:microsoft.com/office/officeart/2005/8/layout/hProcess9"/>
    <dgm:cxn modelId="{05FDDDED-4285-4EB7-B432-1FF62C9AC5C3}" type="presParOf" srcId="{F0C247B7-DDD5-4A6E-B127-85FDF5684761}" destId="{00965AD3-67E6-4575-84A3-91A0EA373FBD}" srcOrd="3" destOrd="0" presId="urn:microsoft.com/office/officeart/2005/8/layout/hProcess9"/>
    <dgm:cxn modelId="{F86EFD46-3D04-4609-A3CB-1701C90B3BCB}" type="presParOf" srcId="{F0C247B7-DDD5-4A6E-B127-85FDF5684761}" destId="{1C6D17CA-114E-4D69-A023-217AFE99475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5F04D9-E628-439A-AF39-A1531F2C653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522E1F4-26FF-4339-BD99-426904B79A7A}">
      <dgm:prSet phldrT="[Text]"/>
      <dgm:spPr>
        <a:solidFill>
          <a:srgbClr val="C5B837"/>
        </a:solidFill>
      </dgm:spPr>
      <dgm:t>
        <a:bodyPr/>
        <a:lstStyle/>
        <a:p>
          <a:r>
            <a:rPr lang="en-GB" dirty="0"/>
            <a:t>Participatory legacy</a:t>
          </a:r>
        </a:p>
      </dgm:t>
    </dgm:pt>
    <dgm:pt modelId="{193015C5-7B2C-4C21-ADDE-6CE736CE65D2}" type="parTrans" cxnId="{C8EB4F44-1ED6-4D45-AC0C-E2CCBF1C5ACC}">
      <dgm:prSet/>
      <dgm:spPr/>
      <dgm:t>
        <a:bodyPr/>
        <a:lstStyle/>
        <a:p>
          <a:endParaRPr lang="en-GB"/>
        </a:p>
      </dgm:t>
    </dgm:pt>
    <dgm:pt modelId="{393E7E3A-01A8-48EE-ACC0-C5C9DFA2B5C7}" type="sibTrans" cxnId="{C8EB4F44-1ED6-4D45-AC0C-E2CCBF1C5ACC}">
      <dgm:prSet/>
      <dgm:spPr/>
      <dgm:t>
        <a:bodyPr/>
        <a:lstStyle/>
        <a:p>
          <a:endParaRPr lang="en-GB"/>
        </a:p>
      </dgm:t>
    </dgm:pt>
    <dgm:pt modelId="{9EFDA106-0FC8-4AFE-A57D-956A77FAB019}">
      <dgm:prSet phldrT="[Text]"/>
      <dgm:spPr>
        <a:solidFill>
          <a:srgbClr val="3192A5"/>
        </a:solidFill>
      </dgm:spPr>
      <dgm:t>
        <a:bodyPr/>
        <a:lstStyle/>
        <a:p>
          <a:r>
            <a:rPr lang="en-GB" dirty="0"/>
            <a:t>Well-being</a:t>
          </a:r>
        </a:p>
      </dgm:t>
    </dgm:pt>
    <dgm:pt modelId="{2B70E2C6-D8F7-4A44-86E2-EC01DD919D6F}" type="parTrans" cxnId="{8829EEE9-49A0-4FD5-89C6-5FD6801D972C}">
      <dgm:prSet/>
      <dgm:spPr/>
      <dgm:t>
        <a:bodyPr/>
        <a:lstStyle/>
        <a:p>
          <a:endParaRPr lang="en-GB"/>
        </a:p>
      </dgm:t>
    </dgm:pt>
    <dgm:pt modelId="{288F8469-E967-44DD-A44C-19375CFB12B6}" type="sibTrans" cxnId="{8829EEE9-49A0-4FD5-89C6-5FD6801D972C}">
      <dgm:prSet/>
      <dgm:spPr/>
      <dgm:t>
        <a:bodyPr/>
        <a:lstStyle/>
        <a:p>
          <a:endParaRPr lang="en-GB"/>
        </a:p>
      </dgm:t>
    </dgm:pt>
    <dgm:pt modelId="{654C42B7-AEDB-4F06-96C7-443B0C12DB23}">
      <dgm:prSet phldrT="[Text]"/>
      <dgm:spPr>
        <a:solidFill>
          <a:srgbClr val="B24674"/>
        </a:solidFill>
      </dgm:spPr>
      <dgm:t>
        <a:bodyPr/>
        <a:lstStyle/>
        <a:p>
          <a:r>
            <a:rPr lang="en-GB" dirty="0"/>
            <a:t>Skills, training &amp; education</a:t>
          </a:r>
        </a:p>
      </dgm:t>
    </dgm:pt>
    <dgm:pt modelId="{5B10BF1F-DF8E-41B3-843B-9D0CB42C5780}" type="parTrans" cxnId="{28CDE22A-ED21-4972-90A7-ABE5493006B8}">
      <dgm:prSet/>
      <dgm:spPr/>
      <dgm:t>
        <a:bodyPr/>
        <a:lstStyle/>
        <a:p>
          <a:endParaRPr lang="en-GB"/>
        </a:p>
      </dgm:t>
    </dgm:pt>
    <dgm:pt modelId="{A1550215-3F67-4B79-90AB-B41A57E2EA85}" type="sibTrans" cxnId="{28CDE22A-ED21-4972-90A7-ABE5493006B8}">
      <dgm:prSet/>
      <dgm:spPr/>
      <dgm:t>
        <a:bodyPr/>
        <a:lstStyle/>
        <a:p>
          <a:endParaRPr lang="en-GB"/>
        </a:p>
      </dgm:t>
    </dgm:pt>
    <dgm:pt modelId="{608248CA-FD37-49F4-AC37-1C3CADE3C3DC}" type="pres">
      <dgm:prSet presAssocID="{A85F04D9-E628-439A-AF39-A1531F2C653D}" presName="CompostProcess" presStyleCnt="0">
        <dgm:presLayoutVars>
          <dgm:dir/>
          <dgm:resizeHandles val="exact"/>
        </dgm:presLayoutVars>
      </dgm:prSet>
      <dgm:spPr/>
    </dgm:pt>
    <dgm:pt modelId="{E52E66E7-1FAB-44A7-81C5-5B2F33417975}" type="pres">
      <dgm:prSet presAssocID="{A85F04D9-E628-439A-AF39-A1531F2C653D}" presName="arrow" presStyleLbl="bgShp" presStyleIdx="0" presStyleCnt="1"/>
      <dgm:spPr/>
    </dgm:pt>
    <dgm:pt modelId="{F0C247B7-DDD5-4A6E-B127-85FDF5684761}" type="pres">
      <dgm:prSet presAssocID="{A85F04D9-E628-439A-AF39-A1531F2C653D}" presName="linearProcess" presStyleCnt="0"/>
      <dgm:spPr/>
    </dgm:pt>
    <dgm:pt modelId="{1F490738-1623-4F64-AA7C-4DDDA4B021A6}" type="pres">
      <dgm:prSet presAssocID="{0522E1F4-26FF-4339-BD99-426904B79A7A}" presName="textNode" presStyleLbl="node1" presStyleIdx="0" presStyleCnt="3">
        <dgm:presLayoutVars>
          <dgm:bulletEnabled val="1"/>
        </dgm:presLayoutVars>
      </dgm:prSet>
      <dgm:spPr/>
    </dgm:pt>
    <dgm:pt modelId="{38BE05AF-76C3-4C46-B6E0-E0D826272B2A}" type="pres">
      <dgm:prSet presAssocID="{393E7E3A-01A8-48EE-ACC0-C5C9DFA2B5C7}" presName="sibTrans" presStyleCnt="0"/>
      <dgm:spPr/>
    </dgm:pt>
    <dgm:pt modelId="{86AA1544-C0A3-47D2-B33C-7AB3D5116940}" type="pres">
      <dgm:prSet presAssocID="{9EFDA106-0FC8-4AFE-A57D-956A77FAB019}" presName="textNode" presStyleLbl="node1" presStyleIdx="1" presStyleCnt="3">
        <dgm:presLayoutVars>
          <dgm:bulletEnabled val="1"/>
        </dgm:presLayoutVars>
      </dgm:prSet>
      <dgm:spPr/>
    </dgm:pt>
    <dgm:pt modelId="{00965AD3-67E6-4575-84A3-91A0EA373FBD}" type="pres">
      <dgm:prSet presAssocID="{288F8469-E967-44DD-A44C-19375CFB12B6}" presName="sibTrans" presStyleCnt="0"/>
      <dgm:spPr/>
    </dgm:pt>
    <dgm:pt modelId="{1C6D17CA-114E-4D69-A023-217AFE994753}" type="pres">
      <dgm:prSet presAssocID="{654C42B7-AEDB-4F06-96C7-443B0C12DB2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CE4AA708-04BE-4EA7-8414-9E884AD0D0F1}" type="presOf" srcId="{9EFDA106-0FC8-4AFE-A57D-956A77FAB019}" destId="{86AA1544-C0A3-47D2-B33C-7AB3D5116940}" srcOrd="0" destOrd="0" presId="urn:microsoft.com/office/officeart/2005/8/layout/hProcess9"/>
    <dgm:cxn modelId="{28CDE22A-ED21-4972-90A7-ABE5493006B8}" srcId="{A85F04D9-E628-439A-AF39-A1531F2C653D}" destId="{654C42B7-AEDB-4F06-96C7-443B0C12DB23}" srcOrd="2" destOrd="0" parTransId="{5B10BF1F-DF8E-41B3-843B-9D0CB42C5780}" sibTransId="{A1550215-3F67-4B79-90AB-B41A57E2EA85}"/>
    <dgm:cxn modelId="{35DB142E-621C-4B68-A874-1A26424E600B}" type="presOf" srcId="{654C42B7-AEDB-4F06-96C7-443B0C12DB23}" destId="{1C6D17CA-114E-4D69-A023-217AFE994753}" srcOrd="0" destOrd="0" presId="urn:microsoft.com/office/officeart/2005/8/layout/hProcess9"/>
    <dgm:cxn modelId="{C8EB4F44-1ED6-4D45-AC0C-E2CCBF1C5ACC}" srcId="{A85F04D9-E628-439A-AF39-A1531F2C653D}" destId="{0522E1F4-26FF-4339-BD99-426904B79A7A}" srcOrd="0" destOrd="0" parTransId="{193015C5-7B2C-4C21-ADDE-6CE736CE65D2}" sibTransId="{393E7E3A-01A8-48EE-ACC0-C5C9DFA2B5C7}"/>
    <dgm:cxn modelId="{C8A70B47-C134-4B73-80A4-49386A6A3A88}" type="presOf" srcId="{0522E1F4-26FF-4339-BD99-426904B79A7A}" destId="{1F490738-1623-4F64-AA7C-4DDDA4B021A6}" srcOrd="0" destOrd="0" presId="urn:microsoft.com/office/officeart/2005/8/layout/hProcess9"/>
    <dgm:cxn modelId="{78DC89A3-1CAF-4B57-AA25-0246BD5E117B}" type="presOf" srcId="{A85F04D9-E628-439A-AF39-A1531F2C653D}" destId="{608248CA-FD37-49F4-AC37-1C3CADE3C3DC}" srcOrd="0" destOrd="0" presId="urn:microsoft.com/office/officeart/2005/8/layout/hProcess9"/>
    <dgm:cxn modelId="{8829EEE9-49A0-4FD5-89C6-5FD6801D972C}" srcId="{A85F04D9-E628-439A-AF39-A1531F2C653D}" destId="{9EFDA106-0FC8-4AFE-A57D-956A77FAB019}" srcOrd="1" destOrd="0" parTransId="{2B70E2C6-D8F7-4A44-86E2-EC01DD919D6F}" sibTransId="{288F8469-E967-44DD-A44C-19375CFB12B6}"/>
    <dgm:cxn modelId="{2810747C-0C7E-4E36-AAB1-0DA2337CED74}" type="presParOf" srcId="{608248CA-FD37-49F4-AC37-1C3CADE3C3DC}" destId="{E52E66E7-1FAB-44A7-81C5-5B2F33417975}" srcOrd="0" destOrd="0" presId="urn:microsoft.com/office/officeart/2005/8/layout/hProcess9"/>
    <dgm:cxn modelId="{878235AB-1D9B-4D4F-B814-58FB0B8422A5}" type="presParOf" srcId="{608248CA-FD37-49F4-AC37-1C3CADE3C3DC}" destId="{F0C247B7-DDD5-4A6E-B127-85FDF5684761}" srcOrd="1" destOrd="0" presId="urn:microsoft.com/office/officeart/2005/8/layout/hProcess9"/>
    <dgm:cxn modelId="{0DB99B4D-8DE7-46D9-AF43-E44BC92B23CA}" type="presParOf" srcId="{F0C247B7-DDD5-4A6E-B127-85FDF5684761}" destId="{1F490738-1623-4F64-AA7C-4DDDA4B021A6}" srcOrd="0" destOrd="0" presId="urn:microsoft.com/office/officeart/2005/8/layout/hProcess9"/>
    <dgm:cxn modelId="{3516ED40-FB0A-4F16-AF2B-8C9E8A5EF48D}" type="presParOf" srcId="{F0C247B7-DDD5-4A6E-B127-85FDF5684761}" destId="{38BE05AF-76C3-4C46-B6E0-E0D826272B2A}" srcOrd="1" destOrd="0" presId="urn:microsoft.com/office/officeart/2005/8/layout/hProcess9"/>
    <dgm:cxn modelId="{18AE1615-20BC-4438-AF91-343FD2A9112A}" type="presParOf" srcId="{F0C247B7-DDD5-4A6E-B127-85FDF5684761}" destId="{86AA1544-C0A3-47D2-B33C-7AB3D5116940}" srcOrd="2" destOrd="0" presId="urn:microsoft.com/office/officeart/2005/8/layout/hProcess9"/>
    <dgm:cxn modelId="{05FDDDED-4285-4EB7-B432-1FF62C9AC5C3}" type="presParOf" srcId="{F0C247B7-DDD5-4A6E-B127-85FDF5684761}" destId="{00965AD3-67E6-4575-84A3-91A0EA373FBD}" srcOrd="3" destOrd="0" presId="urn:microsoft.com/office/officeart/2005/8/layout/hProcess9"/>
    <dgm:cxn modelId="{F86EFD46-3D04-4609-A3CB-1701C90B3BCB}" type="presParOf" srcId="{F0C247B7-DDD5-4A6E-B127-85FDF5684761}" destId="{1C6D17CA-114E-4D69-A023-217AFE99475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E66E7-1FAB-44A7-81C5-5B2F33417975}">
      <dsp:nvSpPr>
        <dsp:cNvPr id="0" name=""/>
        <dsp:cNvSpPr/>
      </dsp:nvSpPr>
      <dsp:spPr>
        <a:xfrm>
          <a:off x="411479" y="0"/>
          <a:ext cx="4663440" cy="32004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90738-1623-4F64-AA7C-4DDDA4B021A6}">
      <dsp:nvSpPr>
        <dsp:cNvPr id="0" name=""/>
        <dsp:cNvSpPr/>
      </dsp:nvSpPr>
      <dsp:spPr>
        <a:xfrm>
          <a:off x="2662" y="960120"/>
          <a:ext cx="1743264" cy="1280160"/>
        </a:xfrm>
        <a:prstGeom prst="roundRect">
          <a:avLst/>
        </a:prstGeom>
        <a:solidFill>
          <a:srgbClr val="C5B8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Structure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(flora)</a:t>
          </a:r>
        </a:p>
      </dsp:txBody>
      <dsp:txXfrm>
        <a:off x="65154" y="1022612"/>
        <a:ext cx="1618280" cy="1155176"/>
      </dsp:txXfrm>
    </dsp:sp>
    <dsp:sp modelId="{86AA1544-C0A3-47D2-B33C-7AB3D5116940}">
      <dsp:nvSpPr>
        <dsp:cNvPr id="0" name=""/>
        <dsp:cNvSpPr/>
      </dsp:nvSpPr>
      <dsp:spPr>
        <a:xfrm>
          <a:off x="1871567" y="960120"/>
          <a:ext cx="1743264" cy="1280160"/>
        </a:xfrm>
        <a:prstGeom prst="roundRect">
          <a:avLst/>
        </a:prstGeom>
        <a:solidFill>
          <a:srgbClr val="3192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Cover per unit area</a:t>
          </a:r>
        </a:p>
      </dsp:txBody>
      <dsp:txXfrm>
        <a:off x="1934059" y="1022612"/>
        <a:ext cx="1618280" cy="1155176"/>
      </dsp:txXfrm>
    </dsp:sp>
    <dsp:sp modelId="{1C6D17CA-114E-4D69-A023-217AFE994753}">
      <dsp:nvSpPr>
        <dsp:cNvPr id="0" name=""/>
        <dsp:cNvSpPr/>
      </dsp:nvSpPr>
      <dsp:spPr>
        <a:xfrm>
          <a:off x="3740473" y="960120"/>
          <a:ext cx="1743264" cy="1280160"/>
        </a:xfrm>
        <a:prstGeom prst="roundRect">
          <a:avLst/>
        </a:prstGeom>
        <a:solidFill>
          <a:srgbClr val="B246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Ecosystem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elements</a:t>
          </a:r>
        </a:p>
      </dsp:txBody>
      <dsp:txXfrm>
        <a:off x="3802965" y="1022612"/>
        <a:ext cx="1618280" cy="11551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E66E7-1FAB-44A7-81C5-5B2F33417975}">
      <dsp:nvSpPr>
        <dsp:cNvPr id="0" name=""/>
        <dsp:cNvSpPr/>
      </dsp:nvSpPr>
      <dsp:spPr>
        <a:xfrm>
          <a:off x="411479" y="0"/>
          <a:ext cx="4663440" cy="32004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90738-1623-4F64-AA7C-4DDDA4B021A6}">
      <dsp:nvSpPr>
        <dsp:cNvPr id="0" name=""/>
        <dsp:cNvSpPr/>
      </dsp:nvSpPr>
      <dsp:spPr>
        <a:xfrm>
          <a:off x="5893" y="960120"/>
          <a:ext cx="1765935" cy="1280160"/>
        </a:xfrm>
        <a:prstGeom prst="roundRect">
          <a:avLst/>
        </a:prstGeom>
        <a:solidFill>
          <a:srgbClr val="C5B8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Participatory legacy</a:t>
          </a:r>
        </a:p>
      </dsp:txBody>
      <dsp:txXfrm>
        <a:off x="68385" y="1022612"/>
        <a:ext cx="1640951" cy="1155176"/>
      </dsp:txXfrm>
    </dsp:sp>
    <dsp:sp modelId="{86AA1544-C0A3-47D2-B33C-7AB3D5116940}">
      <dsp:nvSpPr>
        <dsp:cNvPr id="0" name=""/>
        <dsp:cNvSpPr/>
      </dsp:nvSpPr>
      <dsp:spPr>
        <a:xfrm>
          <a:off x="1860232" y="960120"/>
          <a:ext cx="1765935" cy="1280160"/>
        </a:xfrm>
        <a:prstGeom prst="roundRect">
          <a:avLst/>
        </a:prstGeom>
        <a:solidFill>
          <a:srgbClr val="3192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Well-being</a:t>
          </a:r>
        </a:p>
      </dsp:txBody>
      <dsp:txXfrm>
        <a:off x="1922724" y="1022612"/>
        <a:ext cx="1640951" cy="1155176"/>
      </dsp:txXfrm>
    </dsp:sp>
    <dsp:sp modelId="{1C6D17CA-114E-4D69-A023-217AFE994753}">
      <dsp:nvSpPr>
        <dsp:cNvPr id="0" name=""/>
        <dsp:cNvSpPr/>
      </dsp:nvSpPr>
      <dsp:spPr>
        <a:xfrm>
          <a:off x="3714571" y="960120"/>
          <a:ext cx="1765935" cy="1280160"/>
        </a:xfrm>
        <a:prstGeom prst="roundRect">
          <a:avLst/>
        </a:prstGeom>
        <a:solidFill>
          <a:srgbClr val="B246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Skills, training &amp; education</a:t>
          </a:r>
        </a:p>
      </dsp:txBody>
      <dsp:txXfrm>
        <a:off x="3777063" y="1022612"/>
        <a:ext cx="1640951" cy="1155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0.59541</cdr:x>
      <cdr:y>0.22968</cdr:y>
    </cdr:from>
    <cdr:to>
      <cdr:x>1</cdr:x>
      <cdr:y>0.50316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01B932B-CB51-4E41-8081-CA7F4F6B940A}"/>
            </a:ext>
          </a:extLst>
        </cdr:cNvPr>
        <cdr:cNvSpPr txBox="1"/>
      </cdr:nvSpPr>
      <cdr:spPr>
        <a:xfrm xmlns:a="http://schemas.openxmlformats.org/drawingml/2006/main">
          <a:off x="4056448" y="1091560"/>
          <a:ext cx="2756417" cy="12997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400" b="1" dirty="0"/>
            <a:t>Plan implementation </a:t>
          </a:r>
        </a:p>
        <a:p xmlns:a="http://schemas.openxmlformats.org/drawingml/2006/main">
          <a:r>
            <a:rPr lang="en-GB" sz="2400" b="1" dirty="0"/>
            <a:t>and monitoring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0.24375</cdr:x>
      <cdr:y>0.10764</cdr:y>
    </cdr:from>
    <cdr:to>
      <cdr:x>0.50417</cdr:x>
      <cdr:y>0.96528</cdr:y>
    </cdr:to>
    <cdr:sp macro="" textlink="">
      <cdr:nvSpPr>
        <cdr:cNvPr id="2" name="Arrow: Curved Right 1"/>
        <cdr:cNvSpPr/>
      </cdr:nvSpPr>
      <cdr:spPr>
        <a:xfrm xmlns:a="http://schemas.openxmlformats.org/drawingml/2006/main">
          <a:off x="1114425" y="295276"/>
          <a:ext cx="1190625" cy="2352674"/>
        </a:xfrm>
        <a:prstGeom xmlns:a="http://schemas.openxmlformats.org/drawingml/2006/main" prst="curved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A636F2-4CAC-4ECF-AE7A-2E245CC847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2764F-A266-4EF1-BE08-38C3009192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7F89E9-2A3D-4041-BA8E-C365B1F5741D}" type="datetimeFigureOut">
              <a:rPr lang="en-GB"/>
              <a:pPr>
                <a:defRPr/>
              </a:pPr>
              <a:t>22/07/2020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1FB55-5A73-413A-B964-0906B362FF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6E6FD-3B85-484A-A5BE-A0AF0C4061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DB01B9-978D-48DC-87DD-0F8BF807993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4A2112-379F-454B-9022-4387DB50F5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282A2-BA77-4E5E-8E9B-B75B91D9F60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76C866-39EA-4FD3-8A41-E790F3F34E83}" type="datetimeFigureOut">
              <a:rPr lang="en-GB"/>
              <a:pPr>
                <a:defRPr/>
              </a:pPr>
              <a:t>22/07/2020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DEC547A-CCF1-4D5F-ABD8-3240662356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33F50F6-1DCB-44A2-98C3-2FA4B3DE5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AE599-8952-4BF4-832D-CFD1A9C0D7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4B30F-AB32-4D51-AB72-B608B11B8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E40F87-3D74-424F-BE67-F17DC27B17F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682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8219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7072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2720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3537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AE212-BE22-4434-9B49-F5FDE7B4F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3574B-0D69-4F3B-83B5-D88E4A07EB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3C415-403A-4795-87E1-B45027090BF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306651A-9AB3-4419-8A81-A7E79ED63CF7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4293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2517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7389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397E0-8A63-45AE-B08C-8B2559B43D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092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397E0-8A63-45AE-B08C-8B2559B43D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296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3948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397E0-8A63-45AE-B08C-8B2559B43D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83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397E0-8A63-45AE-B08C-8B2559B43D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158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397E0-8A63-45AE-B08C-8B2559B43D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22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397E0-8A63-45AE-B08C-8B2559B43D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118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397E0-8A63-45AE-B08C-8B2559B43D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83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397E0-8A63-45AE-B08C-8B2559B43D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120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397E0-8A63-45AE-B08C-8B2559B43D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39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397E0-8A63-45AE-B08C-8B2559B43D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88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6C371-74C7-4F2B-945D-6D506AB1C7F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3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6C371-74C7-4F2B-945D-6D506AB1C7F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122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E40F87-3D74-424F-BE67-F17DC27B17F1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50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53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00053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16926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43150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86386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33742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63292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57239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6314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47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3951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44022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48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0195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23717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50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33077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51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14096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52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9957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9556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5237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1715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0F87-3D74-424F-BE67-F17DC27B17F1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2069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E40F87-3D74-424F-BE67-F17DC27B17F1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0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B4C71-8A8C-40EB-858C-4A0B6E2B0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0F09E-6E0A-4337-BAF1-C117DDC79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F6B47-67E8-472F-9E01-95DA3AF7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644DE-AC57-4155-B00B-4844DBE5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05896-0C6B-4407-95D5-C99C3E6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93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FFD9A-77A7-43E3-9D31-91BE6AA6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01C1D7-786F-499A-94CC-F4072E251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5C5B2-5F0E-4952-B1E8-F01D570B2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6E6B1-AFBF-45DE-9BB3-DC08FA98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7CDA7-A1DA-40EC-B2DD-422C817E9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95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623C43-BBD2-4C13-BF4C-4C8AA92958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9A89F-E421-43CC-BF2B-AF51C48B6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2F9E0-DC49-49E3-81BC-B9913611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3D389-E964-4ECB-BE46-1235732B6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4CCE-1423-4617-BE2B-12506F3D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309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14049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27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D22EB-9E78-4C43-8B7D-9BCAD269C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9CB3D-A3B5-4E07-AEBF-D386EFC33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FDCBF-5E41-47B7-B31E-9C6BD47B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F235E-7945-422D-8183-A0369B689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CA3E-3A5C-43DF-914E-E72FB8A88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5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7665-F5CD-4DD6-8C5B-99CF169D3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0097F-0190-4A35-B6BE-A5D3919C5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AF580-831F-46FA-83EB-44CD8BC7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F122-CDBB-4246-8741-84EE1696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D569D-7500-4CB5-9BEB-542F8705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339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DFF1F-1299-49D0-8336-4446F4BF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A0753-DFF9-45C2-9883-25BF777E8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9DB9B-2BE6-43B1-AD9E-41D2E345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DC268-1211-4228-B020-A935AC8AA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56A1D-4742-45B8-B40A-A8421FAF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384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B448-E5F6-497C-9A16-B8425CB01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0C026-6A3B-43D6-BFA3-3927053C9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5EAF6-7B3A-4A9A-A8A5-197E756EE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11DCA-53D8-43B5-B331-FE237372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B5257-8215-4022-AF4A-86BC31CEE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51744-69B5-4112-8721-A06035E0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661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D483B-6AC3-4820-853E-7C66F76D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C5656-1C90-4FCD-BAB4-055AD9A46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520A8-9FFE-41BD-8F67-832C7842F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A3366E-15D8-4B77-832B-B07FDFA19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3E545-CA59-4F40-B4E7-1FC51EE00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4FC17E-6618-4A9E-AB96-A4C214C48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D5571B-3B77-48B0-A3C7-8551B2CD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A2739-4797-42F9-A77E-8EC168D8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583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68212-871B-46FC-9E1B-A563D697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B7219-38A2-4E79-B33C-C87B05C7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E6BE9-1D0D-4572-913E-C5DD4C278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4AC0B-8B29-4B3C-8C2F-6F554CAE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16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8053-48CC-45B2-9214-742289397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D32-E0F3-4AAC-B6D4-441C347BE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D18AC-327A-4012-B76E-202B5F71F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5A6F8-036C-4600-9B68-C0A6C867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A1033-004B-4A9B-B5F4-76C8C468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85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FAADE-1329-4954-83F9-B781FF947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260ED-234A-4FD5-8289-40D629A7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97035-CA1B-4A4F-A066-02D309D3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779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D2B25-5D80-415B-A517-D043AAC5D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B74B8-43B8-4269-886A-3681E6A02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C6275-5A43-46D9-89D2-42CC2770D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48974-2C1F-4092-85C1-80B419CA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8A0FE-F37B-45BC-872B-000CBD76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293F5-E25B-499B-A415-797C4C44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168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28D23-C00D-4188-8DAF-7CB3CD5C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2633EB-1126-478A-9027-B66B6033B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8CA3F-8C07-47D1-9B48-3D4282083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F5AF6-5D36-4126-A596-7881CAE03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687AD-CEC9-4B6B-A282-9A433D76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3009F-AF57-441A-BF45-B31D5071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886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B79AE-A2A2-4E5E-9610-21B9F064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BBA02-DB77-4C41-A13F-F16D6C655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7A286-1EF8-4B24-8ADD-C80EA011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2660A-83E7-47B2-B773-95E886992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059BA-BA5A-42DA-8B62-27F52994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969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2E813-D3D4-4484-9616-A2C2BDE449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B4D65-F1AC-41EB-A953-238182A3D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247CC-8AAF-41A9-8DB0-4E5FD6FCC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8B0C-10EB-4B1D-8FA4-E287FF9A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BDD8D-0AFE-4659-BAA7-4D2F6359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65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630D4-53E5-4E52-8E82-B5537B507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FAAEB-FA5D-4C95-B236-A2DBAA513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0ADF0-DD4D-496E-AF15-77A3471E6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58394-77DF-4431-A449-5C18EEC8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69859-A1A2-43FF-A4E5-D60B5F37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443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F7B45-2133-41C7-B402-00D04C6A1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CA2B8-3085-4477-81B4-7375C3BEB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C78EF-E791-4473-B8C5-EC074DCA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CCAAF-F7F1-47AC-88A9-8774926E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936A6-A143-42EA-AB51-712D602E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850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B215F-B978-4EEB-8F68-089D8756A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DCF19-2A6B-4ED6-9ADE-0C0498FBC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963A7-E1B3-4914-845E-B4A93661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2780D-EEE4-4B9E-A694-9421A6266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B8ABA-5DAD-4AA6-B01B-D493DD81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879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C581-5BDE-45D5-91A5-46BC4CC9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B7A67-605D-4983-82BE-96FEA1D51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C5D61-F7A3-424A-A332-E5BC43A2B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1FA8C-BB00-46CD-B2D0-3115F9253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99AEB-CDE9-4529-A61F-787FE129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50666-1220-4ACC-9AC8-FEBE4960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923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DC423-AF47-49D7-BB32-DDC874CFF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EA197-584F-47E3-823A-4C8471224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AE47F-634B-4C9D-84D8-D817C3FD8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B6EAA-0D9F-4F19-8EEA-603E53E5C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C4079B-E4EF-41F8-92A7-BEA8937F6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B249E4-6F85-4E4C-9362-B4A308B0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D86CB6-BFCA-4D9D-B370-E37256CD8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7AF3E8-F4D0-4DC1-840E-4E05763A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138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4DFE-C783-466D-A52F-DEF9E136A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0F33B-FF6D-4D9C-90A4-090ECC8AC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66BA9-8579-46A8-8D35-7EB858D2D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D0A94-A2A1-44FA-8DE8-F4DC99E5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0C531-BFD6-4D20-B366-D39045E1F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438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18A1-77C4-4A76-88EF-7909BEA8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84695-A173-49D7-8B3D-169D6D69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6B465-E374-4463-8901-879E7344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839EFC-9BD6-401E-ACE0-373CE7AB4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39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AF841-6B4B-40DC-82D0-DC520E4F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7AE56-FB0C-4C80-9738-5250FDEF9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8B9D4-2023-4099-9B34-02D77AC9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898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B6FF-BEC8-4C6E-8612-98E53BB99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F12A0-6456-4FBD-A6A7-41B7F879A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95B4F-E553-447F-B563-D0743E898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7FDAA-7EA2-4208-BF06-2A065A97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081C9-8A02-49A7-9FCB-00EDFFA6F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98AE6-33A8-4828-8989-CE4D04E5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180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33611-1059-4425-B2AA-0D330671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D419CB-2A97-4E5E-A49F-6600872523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C0BEF-2DEC-4807-8BC5-8C56B34BE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78BB6-0B97-4679-999B-040A8424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EB108-1A25-4764-BED3-02F92C35E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BF63E-9E9F-4930-B4B8-640AA4B7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617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2E5A-5AC2-4DC4-A41F-15E76951B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DBCD9C-5A6F-4F23-9835-041B36220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8ADA8-1480-41E4-A611-004052B4C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07BB2-511A-47EA-B948-4AE771DD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2B696-AF67-47A2-9030-91B3C225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176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35E69B-4BD7-402E-B45D-9CA2AD2ED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E4E565-93C8-4769-A30E-3C0C6B549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FC350-7670-40CD-B12F-7A9B81B76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31B26-0AC8-47CE-B51E-098F385AF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5158F-DA87-4A54-92A5-D26845176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792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6BE9-2FD1-49C7-9DDA-91D24D0778F6}" type="datetimeFigureOut">
              <a:rPr lang="en-GB" smtClean="0"/>
              <a:t>22/07/2020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2199-9D07-4560-AF07-B90FED8B283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1562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www.pect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45" y="5949280"/>
            <a:ext cx="1960799" cy="636886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07504" y="5661248"/>
            <a:ext cx="8928992" cy="0"/>
          </a:xfrm>
          <a:prstGeom prst="line">
            <a:avLst/>
          </a:prstGeom>
          <a:ln w="12700" cap="rnd">
            <a:solidFill>
              <a:srgbClr val="6D6D6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6588224" y="6052279"/>
            <a:ext cx="183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5FAC94"/>
                </a:solidFill>
              </a:rPr>
              <a:t>www.pect.org.uk</a:t>
            </a:r>
          </a:p>
        </p:txBody>
      </p:sp>
    </p:spTree>
    <p:extLst>
      <p:ext uri="{BB962C8B-B14F-4D97-AF65-F5344CB8AC3E}">
        <p14:creationId xmlns:p14="http://schemas.microsoft.com/office/powerpoint/2010/main" val="2605787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52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08F0-42ED-4F5C-9F43-892FD8784AA1}" type="datetimeFigureOut">
              <a:rPr lang="en-GB" smtClean="0"/>
              <a:pPr/>
              <a:t>22/07/2020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AA1E-4A61-4BE4-BE2A-23FA61BBB3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AutoShape 1"/>
          <p:cNvSpPr>
            <a:spLocks/>
          </p:cNvSpPr>
          <p:nvPr userDrawn="1"/>
        </p:nvSpPr>
        <p:spPr bwMode="auto">
          <a:xfrm>
            <a:off x="179512" y="188640"/>
            <a:ext cx="8784976" cy="6552728"/>
          </a:xfrm>
          <a:prstGeom prst="roundRect">
            <a:avLst>
              <a:gd name="adj" fmla="val 1921"/>
            </a:avLst>
          </a:prstGeom>
          <a:solidFill>
            <a:srgbClr val="FFFFFF"/>
          </a:solidFill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361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CC5AD5B5-70B6-45E0-A8ED-CC0D718198ED}"/>
              </a:ext>
            </a:extLst>
          </p:cNvPr>
          <p:cNvGrpSpPr/>
          <p:nvPr/>
        </p:nvGrpSpPr>
        <p:grpSpPr>
          <a:xfrm>
            <a:off x="409573" y="-4764"/>
            <a:ext cx="3761189" cy="6862763"/>
            <a:chOff x="546097" y="-4764"/>
            <a:chExt cx="5014918" cy="686276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7B2AD945-D2C5-49C3-89EA-F1BAF9054C41}"/>
                </a:ext>
              </a:extLst>
            </p:cNvPr>
            <p:cNvSpPr/>
            <p:nvPr/>
          </p:nvSpPr>
          <p:spPr>
            <a:xfrm>
              <a:off x="984251" y="-4764"/>
              <a:ext cx="1063620" cy="27828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0"/>
                <a:gd name="f4" fmla="val 1753"/>
                <a:gd name="f5" fmla="val 1696"/>
                <a:gd name="f6" fmla="val 225"/>
                <a:gd name="f7" fmla="val 430"/>
                <a:gd name="f8" fmla="*/ f0 1 670"/>
                <a:gd name="f9" fmla="*/ f1 1 1753"/>
                <a:gd name="f10" fmla="+- f4 0 f2"/>
                <a:gd name="f11" fmla="+- f3 0 f2"/>
                <a:gd name="f12" fmla="*/ f11 1 670"/>
                <a:gd name="f13" fmla="*/ f10 1 1753"/>
                <a:gd name="f14" fmla="*/ 0 1 f12"/>
                <a:gd name="f15" fmla="*/ f3 1 f12"/>
                <a:gd name="f16" fmla="*/ 0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670" h="1753">
                  <a:moveTo>
                    <a:pt x="f2" y="f5"/>
                  </a:moveTo>
                  <a:lnTo>
                    <a:pt x="f6" y="f4"/>
                  </a:lnTo>
                  <a:lnTo>
                    <a:pt x="f3" y="f2"/>
                  </a:lnTo>
                  <a:lnTo>
                    <a:pt x="f7" y="f2"/>
                  </a:lnTo>
                  <a:lnTo>
                    <a:pt x="f2" y="f5"/>
                  </a:lnTo>
                  <a:close/>
                </a:path>
              </a:pathLst>
            </a:custGeom>
            <a:solidFill>
              <a:srgbClr val="8BB43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93C71E50-01BE-4C17-9CE7-B6FEFCB4744C}"/>
                </a:ext>
              </a:extLst>
            </p:cNvPr>
            <p:cNvSpPr/>
            <p:nvPr/>
          </p:nvSpPr>
          <p:spPr>
            <a:xfrm>
              <a:off x="546097" y="-4764"/>
              <a:ext cx="1035045" cy="2673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52"/>
                <a:gd name="f4" fmla="val 1684"/>
                <a:gd name="f5" fmla="val 225"/>
                <a:gd name="f6" fmla="val 411"/>
                <a:gd name="f7" fmla="val 1627"/>
                <a:gd name="f8" fmla="val 219"/>
                <a:gd name="f9" fmla="val 1681"/>
                <a:gd name="f10" fmla="*/ f0 1 652"/>
                <a:gd name="f11" fmla="*/ f1 1 1684"/>
                <a:gd name="f12" fmla="+- f4 0 f2"/>
                <a:gd name="f13" fmla="+- f3 0 f2"/>
                <a:gd name="f14" fmla="*/ f13 1 652"/>
                <a:gd name="f15" fmla="*/ f12 1 1684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52" h="1684">
                  <a:moveTo>
                    <a:pt x="f5" y="f4"/>
                  </a:moveTo>
                  <a:lnTo>
                    <a:pt x="f3" y="f2"/>
                  </a:lnTo>
                  <a:lnTo>
                    <a:pt x="f6" y="f2"/>
                  </a:lnTo>
                  <a:lnTo>
                    <a:pt x="f2" y="f7"/>
                  </a:lnTo>
                  <a:lnTo>
                    <a:pt x="f8" y="f9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59595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BA7AF34A-40B4-4B46-BC4F-6220828B447A}"/>
                </a:ext>
              </a:extLst>
            </p:cNvPr>
            <p:cNvSpPr/>
            <p:nvPr/>
          </p:nvSpPr>
          <p:spPr>
            <a:xfrm>
              <a:off x="546097" y="2582859"/>
              <a:ext cx="2693986" cy="42751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97"/>
                <a:gd name="f4" fmla="val 2693"/>
                <a:gd name="f5" fmla="val 1622"/>
                <a:gd name="f6" fmla="*/ f0 1 1697"/>
                <a:gd name="f7" fmla="*/ f1 1 2693"/>
                <a:gd name="f8" fmla="+- f4 0 f2"/>
                <a:gd name="f9" fmla="+- f3 0 f2"/>
                <a:gd name="f10" fmla="*/ f9 1 1697"/>
                <a:gd name="f11" fmla="*/ f8 1 2693"/>
                <a:gd name="f12" fmla="*/ 0 1 f10"/>
                <a:gd name="f13" fmla="*/ f3 1 f10"/>
                <a:gd name="f14" fmla="*/ 0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697" h="2693">
                  <a:moveTo>
                    <a:pt x="f2" y="f2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262626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196C8660-E3FB-4F49-A736-F3FCFABE61C8}"/>
                </a:ext>
              </a:extLst>
            </p:cNvPr>
            <p:cNvSpPr/>
            <p:nvPr/>
          </p:nvSpPr>
          <p:spPr>
            <a:xfrm>
              <a:off x="989015" y="2692395"/>
              <a:ext cx="3332165" cy="41656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99"/>
                <a:gd name="f4" fmla="val 2624"/>
                <a:gd name="f5" fmla="val 2021"/>
                <a:gd name="f6" fmla="*/ f0 1 2099"/>
                <a:gd name="f7" fmla="*/ f1 1 2624"/>
                <a:gd name="f8" fmla="+- f4 0 f2"/>
                <a:gd name="f9" fmla="+- f3 0 f2"/>
                <a:gd name="f10" fmla="*/ f9 1 2099"/>
                <a:gd name="f11" fmla="*/ f8 1 2624"/>
                <a:gd name="f12" fmla="*/ 0 1 f10"/>
                <a:gd name="f13" fmla="*/ f3 1 f10"/>
                <a:gd name="f14" fmla="*/ 0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099" h="2624">
                  <a:moveTo>
                    <a:pt x="f3" y="f4"/>
                  </a:moveTo>
                  <a:lnTo>
                    <a:pt x="f2" y="f2"/>
                  </a:lnTo>
                  <a:lnTo>
                    <a:pt x="f5" y="f4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455A1A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E06E0D00-3AA7-4D95-88B7-02C02EDF72E3}"/>
                </a:ext>
              </a:extLst>
            </p:cNvPr>
            <p:cNvSpPr/>
            <p:nvPr/>
          </p:nvSpPr>
          <p:spPr>
            <a:xfrm>
              <a:off x="984251" y="2687641"/>
              <a:ext cx="4576764" cy="41703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83"/>
                <a:gd name="f4" fmla="val 2627"/>
                <a:gd name="f5" fmla="val 3"/>
                <a:gd name="f6" fmla="val 2102"/>
                <a:gd name="f7" fmla="val 225"/>
                <a:gd name="f8" fmla="val 57"/>
                <a:gd name="f9" fmla="*/ f0 1 2883"/>
                <a:gd name="f10" fmla="*/ f1 1 2627"/>
                <a:gd name="f11" fmla="+- f4 0 f2"/>
                <a:gd name="f12" fmla="+- f3 0 f2"/>
                <a:gd name="f13" fmla="*/ f12 1 2883"/>
                <a:gd name="f14" fmla="*/ f11 1 2627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83" h="2627">
                  <a:moveTo>
                    <a:pt x="f2" y="f2"/>
                  </a:moveTo>
                  <a:lnTo>
                    <a:pt x="f5" y="f5"/>
                  </a:lnTo>
                  <a:lnTo>
                    <a:pt x="f6" y="f4"/>
                  </a:lnTo>
                  <a:lnTo>
                    <a:pt x="f3" y="f4"/>
                  </a:lnTo>
                  <a:lnTo>
                    <a:pt x="f7" y="f8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688727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DDF10B24-F64A-4197-AA47-C9232915B1BF}"/>
                </a:ext>
              </a:extLst>
            </p:cNvPr>
            <p:cNvSpPr/>
            <p:nvPr/>
          </p:nvSpPr>
          <p:spPr>
            <a:xfrm>
              <a:off x="546097" y="2578095"/>
              <a:ext cx="3584576" cy="42799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58"/>
                <a:gd name="f4" fmla="val 2696"/>
                <a:gd name="f5" fmla="val 264"/>
                <a:gd name="f6" fmla="val 111"/>
                <a:gd name="f7" fmla="val 228"/>
                <a:gd name="f8" fmla="val 60"/>
                <a:gd name="f9" fmla="val 225"/>
                <a:gd name="f10" fmla="val 57"/>
                <a:gd name="f11" fmla="val 3"/>
                <a:gd name="f12" fmla="val 1697"/>
                <a:gd name="f13" fmla="*/ f0 1 2258"/>
                <a:gd name="f14" fmla="*/ f1 1 2696"/>
                <a:gd name="f15" fmla="+- f4 0 f2"/>
                <a:gd name="f16" fmla="+- f3 0 f2"/>
                <a:gd name="f17" fmla="*/ f16 1 2258"/>
                <a:gd name="f18" fmla="*/ f15 1 2696"/>
                <a:gd name="f19" fmla="*/ 0 1 f17"/>
                <a:gd name="f20" fmla="*/ f3 1 f17"/>
                <a:gd name="f21" fmla="*/ 0 1 f18"/>
                <a:gd name="f22" fmla="*/ f4 1 f18"/>
                <a:gd name="f23" fmla="*/ f19 f13 1"/>
                <a:gd name="f24" fmla="*/ f20 f13 1"/>
                <a:gd name="f25" fmla="*/ f22 f14 1"/>
                <a:gd name="f26" fmla="*/ f2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258" h="269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2" y="f2"/>
                  </a:lnTo>
                  <a:lnTo>
                    <a:pt x="f2" y="f11"/>
                  </a:lnTo>
                  <a:lnTo>
                    <a:pt x="f12" y="f4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404040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3E971DF5-379F-49AD-A85C-F7CD3A28D31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96302" y="1380067"/>
            <a:ext cx="6430966" cy="2616198"/>
          </a:xfrm>
        </p:spPr>
        <p:txBody>
          <a:bodyPr anchor="b" anchorCtr="0"/>
          <a:lstStyle>
            <a:lvl1pPr algn="r">
              <a:defRPr sz="45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6AA06AD-C838-4227-8D7A-B6862F5EA0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86536" y="3996266"/>
            <a:ext cx="5240732" cy="1388534"/>
          </a:xfrm>
        </p:spPr>
        <p:txBody>
          <a:bodyPr anchor="t"/>
          <a:lstStyle>
            <a:lvl1pPr marL="0" indent="0" algn="r">
              <a:spcBef>
                <a:spcPts val="375"/>
              </a:spcBef>
              <a:buNone/>
              <a:defRPr sz="1575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2798CCD-4C76-411F-9918-C7641387B8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9ADFF3-5D1F-4A10-AC30-631EF2CDA3DC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C0A48E9-CA32-494C-B36E-6C00348085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999311" y="5883278"/>
            <a:ext cx="3243032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033777-57CA-4448-9C0A-6717978D89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C67F6A-00AB-41FD-ABCD-C87263685BC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3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982F-BBA8-46C7-8822-446FD0D4F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CAEEF-550D-4B42-A84E-459BB9F49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E81E8-E9EA-4876-BE07-7764E0F27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7EB63-EF0F-4E8C-80D0-73D19DCC4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D050E-1BA9-4B9B-B3A1-33081DA2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0A68F-BA6F-432E-9017-4CEA41D6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121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8F4E-9C86-4143-8166-057AB07DB52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6ABCF-0BE8-4997-B84D-A477A2416A7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F087-7ECE-4FB0-9BF6-D7314BB888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4E779A-72AE-404B-8668-AFDC830D3FBE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70ED8-1E2A-4856-8A5C-D9FFA738A0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A42D0-8498-4B67-8CDF-7736071D86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213896" y="5867129"/>
            <a:ext cx="413372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22FABA7-1CE3-4EA5-8B32-FBDFE080CE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0580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BAB1-052A-46B7-9E45-226F73FF0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9211" y="2667003"/>
            <a:ext cx="6698057" cy="2110380"/>
          </a:xfrm>
        </p:spPr>
        <p:txBody>
          <a:bodyPr anchor="b" anchorCtr="0"/>
          <a:lstStyle>
            <a:lvl1pPr algn="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2D106-94BE-47FE-8DD0-3B56EB2C93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29211" y="4777384"/>
            <a:ext cx="6698057" cy="860395"/>
          </a:xfrm>
        </p:spPr>
        <p:txBody>
          <a:bodyPr anchor="t"/>
          <a:lstStyle>
            <a:lvl1pPr marL="0" indent="0" algn="r">
              <a:spcBef>
                <a:spcPts val="375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04272-8E3B-4B5C-A55B-1AD300C98BA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A0CAEB-DE64-4A9D-BFC6-E87FB6D544DE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37634-EDF6-4F57-8492-D4B544DC3F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F787-6482-43DB-A0CD-F503714F58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B4337D-4CC5-490B-A04B-F3A93289B8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42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35AD9-6827-4532-8765-E86E3CED87E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7CF49-84B8-441B-A9D2-22034AEB91F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13231" y="2667004"/>
            <a:ext cx="3671293" cy="3124203"/>
          </a:xfrm>
        </p:spPr>
        <p:txBody>
          <a:bodyPr/>
          <a:lstStyle>
            <a:lvl1pPr>
              <a:spcBef>
                <a:spcPts val="300"/>
              </a:spcBef>
              <a:defRPr sz="135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225"/>
              </a:spcBef>
              <a:defRPr sz="1050"/>
            </a:lvl3pPr>
            <a:lvl4pPr>
              <a:spcBef>
                <a:spcPts val="225"/>
              </a:spcBef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47388-B2D1-4782-9265-0CD6BC57EE0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955975" y="2667004"/>
            <a:ext cx="3671293" cy="3124203"/>
          </a:xfrm>
        </p:spPr>
        <p:txBody>
          <a:bodyPr/>
          <a:lstStyle>
            <a:lvl1pPr>
              <a:spcBef>
                <a:spcPts val="300"/>
              </a:spcBef>
              <a:defRPr sz="135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225"/>
              </a:spcBef>
              <a:defRPr sz="1050"/>
            </a:lvl3pPr>
            <a:lvl4pPr>
              <a:spcBef>
                <a:spcPts val="225"/>
              </a:spcBef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F0C97-D517-4B76-845D-02D0F2528D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8E0174-60A5-4D6F-9821-24EAF62F27DE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3F315-3C47-4F77-B9F5-A07185D2D0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5384E-F2F7-4EA7-9125-F146894547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84ECAD-EA3E-404D-88AF-F5A4447AF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9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7D3E-0142-40A5-B13A-42E4E9A5F18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A3E30-EDA4-4177-A1ED-8290F3FDCA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29135" y="2658535"/>
            <a:ext cx="3455390" cy="576264"/>
          </a:xfrm>
        </p:spPr>
        <p:txBody>
          <a:bodyPr anchor="b">
            <a:noAutofit/>
          </a:bodyPr>
          <a:lstStyle>
            <a:lvl1pPr marL="0" indent="0">
              <a:spcBef>
                <a:spcPts val="525"/>
              </a:spcBef>
              <a:buNone/>
              <a:defRPr sz="2100">
                <a:solidFill>
                  <a:srgbClr val="68872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87F20-F0E0-4D5A-8F13-2DFB6E003AA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113231" y="3335338"/>
            <a:ext cx="3671293" cy="2455858"/>
          </a:xfrm>
        </p:spPr>
        <p:txBody>
          <a:bodyPr anchor="t"/>
          <a:lstStyle>
            <a:lvl1pPr>
              <a:spcBef>
                <a:spcPts val="300"/>
              </a:spcBef>
              <a:defRPr sz="135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225"/>
              </a:spcBef>
              <a:defRPr sz="1050"/>
            </a:lvl3pPr>
            <a:lvl4pPr>
              <a:spcBef>
                <a:spcPts val="225"/>
              </a:spcBef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80DDF5-00A3-4DF5-B583-BD320CE4150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60364" y="2667003"/>
            <a:ext cx="3466904" cy="576264"/>
          </a:xfrm>
        </p:spPr>
        <p:txBody>
          <a:bodyPr anchor="b">
            <a:noAutofit/>
          </a:bodyPr>
          <a:lstStyle>
            <a:lvl1pPr marL="0" indent="0">
              <a:spcBef>
                <a:spcPts val="525"/>
              </a:spcBef>
              <a:buNone/>
              <a:defRPr sz="2100">
                <a:solidFill>
                  <a:srgbClr val="68872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E4E1A-F064-4140-9EC8-31CB16F82A57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955975" y="3335338"/>
            <a:ext cx="3671293" cy="2455858"/>
          </a:xfrm>
        </p:spPr>
        <p:txBody>
          <a:bodyPr anchor="t"/>
          <a:lstStyle>
            <a:lvl1pPr>
              <a:spcBef>
                <a:spcPts val="300"/>
              </a:spcBef>
              <a:defRPr sz="135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225"/>
              </a:spcBef>
              <a:defRPr sz="1050"/>
            </a:lvl3pPr>
            <a:lvl4pPr>
              <a:spcBef>
                <a:spcPts val="225"/>
              </a:spcBef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F0331B-4349-4D25-90FB-060C68AB8C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3FCCFA-8B03-48E4-96E9-512BCB2C193C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7A8A17-4F74-4134-A4B7-0C620886B1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84FFC-3B7F-4385-BBA0-F62290A47B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1F55EC-1F32-4569-BBD0-7050750D1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67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756AD-30EA-4544-906C-23AD870B061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2178BD-D801-4A63-B90D-AC899836FB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7F5963-6A7D-4C6C-A2BE-B329D955FCE6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1DB60-27C5-4A80-80BF-51F7923504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73FB7-A3BC-40D3-BB55-0A3A17EECD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8AE17C-EF9E-4A05-8DFB-8F3F8A5400B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60485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678714-4DF0-43EF-B6FC-BEA2F30B85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C5B91B-86E9-4F14-8376-8FE821508A09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20F2E-D13A-41C9-8872-AB7A913988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77E3E-3495-4A27-98CD-8017B8716D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6B3DE3-1423-4513-8B05-C651B82B273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83119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65A4-21FA-4144-A044-DD9B46133F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3231" y="1600200"/>
            <a:ext cx="2661843" cy="1371600"/>
          </a:xfrm>
        </p:spPr>
        <p:txBody>
          <a:bodyPr anchor="b"/>
          <a:lstStyle>
            <a:lvl1pPr>
              <a:defRPr sz="1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54F17-A6BE-47F8-91F5-89445F4CAE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46525" y="685800"/>
            <a:ext cx="4680743" cy="5105396"/>
          </a:xfrm>
        </p:spPr>
        <p:txBody>
          <a:bodyPr/>
          <a:lstStyle>
            <a:lvl1pPr>
              <a:spcBef>
                <a:spcPts val="375"/>
              </a:spcBef>
              <a:defRPr sz="1500"/>
            </a:lvl1pPr>
            <a:lvl2pPr>
              <a:spcBef>
                <a:spcPts val="300"/>
              </a:spcBef>
              <a:defRPr sz="1350"/>
            </a:lvl2pPr>
            <a:lvl3pPr>
              <a:defRPr sz="1200"/>
            </a:lvl3pPr>
            <a:lvl4pPr>
              <a:spcBef>
                <a:spcPts val="225"/>
              </a:spcBef>
              <a:defRPr sz="1050"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DF6586-7FB4-4927-956B-DD3D3F93758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13231" y="2971800"/>
            <a:ext cx="2661843" cy="1828800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85472-3044-49FC-BFD0-815CA70E1AD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3926BC-6379-4AAB-8C4D-9703886CCCD0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D0DD1-32B6-4074-9BFB-4DF8FCCF70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C8D8E-6354-4632-AC34-EF9E053529C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E1377A-6367-4A36-B246-4B59C971233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37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A0062-2180-4F08-8CD3-E1202149C4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2046" y="1752603"/>
            <a:ext cx="4069619" cy="1371600"/>
          </a:xfrm>
        </p:spPr>
        <p:txBody>
          <a:bodyPr anchor="b"/>
          <a:lstStyle>
            <a:lvl1pPr>
              <a:defRPr sz="21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B000D3-3260-4A22-8206-5410D16C3F9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696014" y="914400"/>
            <a:ext cx="2460732" cy="4572000"/>
          </a:xfrm>
          <a:ln w="38103">
            <a:solidFill>
              <a:srgbClr val="CDD0D1"/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300"/>
              </a:spcBef>
              <a:buNone/>
              <a:defRPr sz="1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C9C15-C8DC-41D2-BB9C-9D8FBCAD91B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12046" y="3124203"/>
            <a:ext cx="4069619" cy="1828800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9E6DB-E5AD-49E4-9EE2-18116B1D12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572742-6742-4C75-B92E-D75F4B6A182F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65A85-D18E-4116-97BE-C1DC584EF1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06666-BB8F-4C9A-ADA1-57BDA4208C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B2FD57-A0DF-434F-BF92-5DDC4BDAF4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149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9FA60-E691-4B91-9830-846BF2CAA4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3232" y="4732862"/>
            <a:ext cx="7514036" cy="566735"/>
          </a:xfrm>
        </p:spPr>
        <p:txBody>
          <a:bodyPr anchor="b"/>
          <a:lstStyle>
            <a:lvl1pPr>
              <a:defRPr sz="1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F36DA-1D4C-48E3-A301-7C09B9E40CB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89505" y="932111"/>
            <a:ext cx="6169457" cy="3164976"/>
          </a:xfrm>
          <a:ln w="38103">
            <a:solidFill>
              <a:srgbClr val="CDD0D1"/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300"/>
              </a:spcBef>
              <a:buNone/>
              <a:defRPr sz="1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FA78E-9622-4C02-92C0-33E57C0968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3232" y="5299607"/>
            <a:ext cx="7514036" cy="493711"/>
          </a:xfrm>
        </p:spPr>
        <p:txBody>
          <a:bodyPr anchorCtr="1"/>
          <a:lstStyle>
            <a:lvl1pPr marL="0" indent="0" algn="ctr">
              <a:spcBef>
                <a:spcPts val="225"/>
              </a:spcBef>
              <a:buNone/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12B41-5835-4953-A5C3-48A22DEF93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798F7E-A243-4E6B-9A9C-F49FB291B928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83F99-8584-400E-8139-13D7824B66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FA37E-0FF4-4029-B7F9-E70468FBFD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F2F613-8DA6-46F0-B798-0C59EB21DB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91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90BD-7B2F-4261-99F5-3E4E1E313E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3232" y="685800"/>
            <a:ext cx="7514036" cy="304799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DEE11-C4A2-47E8-80A3-D2D5B1E924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3232" y="4343400"/>
            <a:ext cx="7514036" cy="1447796"/>
          </a:xfrm>
        </p:spPr>
        <p:txBody>
          <a:bodyPr anchorCtr="1"/>
          <a:lstStyle>
            <a:lvl1pPr marL="0" indent="0" algn="ctr">
              <a:spcBef>
                <a:spcPts val="375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6D61F-9348-4F32-8C17-5332BEBE3E4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790814-B17C-4E26-9871-656A2E6B5A12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91534-E774-41C7-8F0D-B193D38051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4D56-B0F2-4FD0-8471-0ACA71D78B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233C5F-72FC-46CB-A239-B7E51C6E6D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9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7137-880D-4AB8-96EB-58EC8C6A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6954-6D6B-4469-881A-A667EED71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67814-32DA-4178-847F-936D0D7B5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6314B-D3F6-4342-9128-C288FDCD31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CB9DC-4F46-4237-B5E4-E42A994EF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DC291-74EE-4061-8E01-C9B69598D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6B9841-67D6-4268-9ADB-2CBF8AA8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D6722D-8C4D-4F52-8B69-6F7FDE2C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905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C6DF6EC4-F89A-480F-B86A-EE5E00BCFD79}"/>
              </a:ext>
            </a:extLst>
          </p:cNvPr>
          <p:cNvSpPr txBox="1"/>
          <p:nvPr/>
        </p:nvSpPr>
        <p:spPr>
          <a:xfrm>
            <a:off x="1198957" y="863020"/>
            <a:ext cx="4572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1200" cap="all" spc="0" baseline="0">
                <a:solidFill>
                  <a:srgbClr val="000000"/>
                </a:solidFill>
                <a:uFillTx/>
                <a:latin typeface="Corbel"/>
              </a:rPr>
              <a:t>“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02209C03-8374-4B35-B46A-9D44FD53C83C}"/>
              </a:ext>
            </a:extLst>
          </p:cNvPr>
          <p:cNvSpPr txBox="1"/>
          <p:nvPr/>
        </p:nvSpPr>
        <p:spPr>
          <a:xfrm>
            <a:off x="8170066" y="2819397"/>
            <a:ext cx="4572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marL="0" marR="0" lvl="0" indent="0" algn="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1200" cap="all" spc="0" baseline="0">
                <a:solidFill>
                  <a:srgbClr val="000000"/>
                </a:solidFill>
                <a:uFillTx/>
                <a:latin typeface="Corbel"/>
              </a:rPr>
              <a:t>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156AC8-607E-4145-9EEB-7DB47A38D6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56159" y="685800"/>
            <a:ext cx="6742511" cy="27432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04B5832-A3C9-459C-BA72-4D032BFBB3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27609" y="3429001"/>
            <a:ext cx="6399611" cy="381003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7C0E7D3-8CBF-4819-A412-14120D6DB0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3232" y="4343400"/>
            <a:ext cx="7514036" cy="1447796"/>
          </a:xfrm>
        </p:spPr>
        <p:txBody>
          <a:bodyPr anchorCtr="1"/>
          <a:lstStyle>
            <a:lvl1pPr marL="0" indent="0" algn="ctr">
              <a:spcBef>
                <a:spcPts val="375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A51D654-FC34-4071-A63F-2AE73582E5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4CAAD4-2796-4867-92E3-4A99BB25FFD4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41245E1-C2B3-4023-B5EE-CE4F3F0B29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D4B6DE-7111-4523-AB86-18A91B0B12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392DDD-FD8D-4CDA-938F-3955BAAD1DD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443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852AB-945D-4715-B4D7-02AD8B1A7B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3231" y="3308582"/>
            <a:ext cx="7514029" cy="1468800"/>
          </a:xfrm>
        </p:spPr>
        <p:txBody>
          <a:bodyPr anchor="b" anchorCtr="0"/>
          <a:lstStyle>
            <a:lvl1pPr algn="r"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B2FA2-AEC8-4570-BCDA-88FB2DE15C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3231" y="4777384"/>
            <a:ext cx="7514029" cy="860395"/>
          </a:xfrm>
        </p:spPr>
        <p:txBody>
          <a:bodyPr anchor="t"/>
          <a:lstStyle>
            <a:lvl1pPr marL="0" indent="0" algn="r">
              <a:spcBef>
                <a:spcPts val="375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BDC3D-DADF-41F9-9196-F2233259850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521112-E789-4B1B-A9C2-7FC5577F0AFF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37577-59FF-48F2-9A99-0D0ACE195D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3DB8F-5765-4FF5-AB0F-E08AD56211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35D514-C531-4EF4-8C03-F08F4D5C29A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97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CF0D82A3-12E5-4BB2-A6DA-DC3947B1971B}"/>
              </a:ext>
            </a:extLst>
          </p:cNvPr>
          <p:cNvSpPr txBox="1"/>
          <p:nvPr/>
        </p:nvSpPr>
        <p:spPr>
          <a:xfrm>
            <a:off x="1198957" y="863020"/>
            <a:ext cx="4572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1200" cap="all" spc="0" baseline="0">
                <a:solidFill>
                  <a:srgbClr val="000000"/>
                </a:solidFill>
                <a:uFillTx/>
                <a:latin typeface="Corbel"/>
              </a:rPr>
              <a:t>“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E70505A8-C932-48C6-932C-143E9AA163A9}"/>
              </a:ext>
            </a:extLst>
          </p:cNvPr>
          <p:cNvSpPr txBox="1"/>
          <p:nvPr/>
        </p:nvSpPr>
        <p:spPr>
          <a:xfrm>
            <a:off x="8170066" y="2819397"/>
            <a:ext cx="4572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marL="0" marR="0" lvl="0" indent="0" algn="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1200" cap="all" spc="0" baseline="0">
                <a:solidFill>
                  <a:srgbClr val="000000"/>
                </a:solidFill>
                <a:uFillTx/>
                <a:latin typeface="Corbel"/>
              </a:rPr>
              <a:t>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19D4C8-4570-44E3-825E-D9F5DC05B5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56159" y="685800"/>
            <a:ext cx="6742511" cy="27432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B613F4-709A-48FA-B695-D7DA8F4395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3231" y="3886201"/>
            <a:ext cx="7514029" cy="888997"/>
          </a:xfrm>
        </p:spPr>
        <p:txBody>
          <a:bodyPr anchor="b"/>
          <a:lstStyle>
            <a:lvl1pPr marL="0" algn="r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7BBBD73-E568-41F5-ADCA-2B90F241C8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3231" y="4775197"/>
            <a:ext cx="7514029" cy="1015998"/>
          </a:xfrm>
        </p:spPr>
        <p:txBody>
          <a:bodyPr anchor="t"/>
          <a:lstStyle>
            <a:lvl1pPr marL="0" indent="0" algn="r">
              <a:spcBef>
                <a:spcPts val="30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4B60D8B-8E7A-47DB-8FD2-B07EC65D89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77DA77-473B-4B50-BE56-CDFC8190A8C2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137F87-02C6-43DC-A88F-CA0C2AD59B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A3F611-BA06-424E-A821-9E50E00107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BF252C-0042-4A65-A586-EDE5D43DC78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073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D2414-8787-4C20-A8FD-A01FCF306F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3232" y="685800"/>
            <a:ext cx="7514036" cy="27273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40C59E6-A8E7-48DB-B68F-80FE9FAA54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3232" y="3505197"/>
            <a:ext cx="7514036" cy="838203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sz="2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FCEC1FD-A179-4156-B74C-D0941C806B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3232" y="4343400"/>
            <a:ext cx="7514036" cy="1447796"/>
          </a:xfrm>
        </p:spPr>
        <p:txBody>
          <a:bodyPr anchor="t"/>
          <a:lstStyle>
            <a:lvl1pPr marL="0" indent="0">
              <a:spcBef>
                <a:spcPts val="300"/>
              </a:spcBef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6FFEC1-C204-4C0F-AD0A-5761CF94D26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C182F5-561B-4436-8F36-40C27D4F7A31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900B1F-7989-4B0A-868C-0382B06DE4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EB8C2F-DCCB-4D90-8171-431EEB395A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7CA045-DEBD-4390-B45E-ACA2E7E6C0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419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BA94-2079-4B1E-A619-5E65F113A57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93A36-993C-413C-A40B-FFE6B341752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4D93F-D5A9-482E-856D-CACD6CB3D0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65EBD6-2884-4510-8EF5-8AE28220A35B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5F263-50F8-48F0-B632-760FF57C00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4A06D-2253-490C-B4EE-28E9ADE697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590DEE-BB8F-4C9E-91C1-95E7324C20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549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41019C-997E-4264-B574-404A81FAE3C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299491" y="685800"/>
            <a:ext cx="1327777" cy="5105396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88F41D-45D9-493C-AC3F-F1F120A6274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113231" y="685800"/>
            <a:ext cx="6014809" cy="5105396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73FFE-08F4-447B-B0E2-563127A508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DBECC0-658C-4CEF-9E26-09D951BEB410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A9BCA-1EAE-446D-8024-015A9065BF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84934-6001-4651-BF05-A901D4830B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7C678A-CD7F-431C-96B2-F3F37538643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5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95A1-27A7-41EC-8B27-62AB1CB90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9D722-494A-4291-A8A6-6C1C2A2E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73B6E-1CA1-436B-889F-4BBAF824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2BD79-E5BB-41A0-BD04-3C71D4FD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39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3EC0C-FDF3-4367-8EC6-FF8B3B53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D822D4-AFA0-4B57-A286-F6196E96C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895C0-E928-4F99-A973-D151AC3C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5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D4F1-8A53-4504-93D2-52E29187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14F1B-F0FF-4193-A882-91220C6F9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5E782-A703-4D40-9FFD-9F015065B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1EF78-26F1-41EA-927B-6F02CFF2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3949B-C4D0-4629-9525-72E130CD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C40F6-804E-4DC7-A898-9CABBC4C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79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32737-F2F3-4D51-B832-9C4DE512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DE3FA5-6959-47C9-91D8-AEBBD7BF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AB8E7-EB7F-45B1-9AF8-49F070AE0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91956-76BF-447B-BA04-365ABA23E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1387E-8AD7-459E-951F-9E4A6411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79DFD-2699-445D-8B67-2BD57F41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16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D4D29-52E9-4935-84BE-6387EEE16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8390F-E250-4143-AD7C-27F97772F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DB1E8-9DCB-440E-B9A2-13C9174DF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20452-9AA4-4A6E-A91A-8F57A444789E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3A7A-ADBD-413F-981A-F545433AC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3219D-154B-462D-A06C-50327A56C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EC825-9615-49E3-A647-D5B2209AB01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A8530-3EB5-4C6E-AE8C-3EE1434C2A9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38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250A45-E750-4B77-A2ED-51FC1B2B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161BB-17AC-48CC-9942-E28CF17BE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972D9-0419-4A71-9E39-49F9CB499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93C00-F8CD-481B-9CBB-4695894F4C41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22B65-399E-4E39-9487-45303AA01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24877-8D35-4FBF-A199-84175A6A5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E081-F389-4808-BD27-9EFA2BBA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9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3FA341-FF8A-48D9-9798-7F8D6C98E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A939B-F6ED-4835-BF32-02666F968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89157-79CF-45F7-893C-EAF0BD389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D943B-ED23-474D-AC73-0D20378668B3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EFADD-9A93-4660-844B-03DE34658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D37D4-D4DD-4DAC-B049-16C6C0A5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5008C-EC01-4729-88FD-0D98E43175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73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16BE9-2FD1-49C7-9DDA-91D24D0778F6}" type="datetimeFigureOut">
              <a:rPr lang="en-GB" smtClean="0"/>
              <a:t>22/07/2020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62199-9D07-4560-AF07-B90FED8B283F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2" descr="C:\Users\Lfanthorpe\Desktop\Pic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9157013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2092541"/>
            <a:ext cx="4882896" cy="682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36" y="561109"/>
            <a:ext cx="3988023" cy="12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8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B3E694AD-8447-4F70-9C61-F2AC8C48C72F}"/>
              </a:ext>
            </a:extLst>
          </p:cNvPr>
          <p:cNvGrpSpPr/>
          <p:nvPr/>
        </p:nvGrpSpPr>
        <p:grpSpPr>
          <a:xfrm>
            <a:off x="113108" y="0"/>
            <a:ext cx="1827609" cy="6858000"/>
            <a:chOff x="150811" y="0"/>
            <a:chExt cx="2436812" cy="6858000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F5B2BE5C-52B0-4BF0-8D12-799DA4A78216}"/>
                </a:ext>
              </a:extLst>
            </p:cNvPr>
            <p:cNvSpPr/>
            <p:nvPr/>
          </p:nvSpPr>
          <p:spPr>
            <a:xfrm>
              <a:off x="457200" y="0"/>
              <a:ext cx="1122361" cy="53292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7"/>
                <a:gd name="f4" fmla="val 3357"/>
                <a:gd name="f5" fmla="val 3330"/>
                <a:gd name="f6" fmla="val 156"/>
                <a:gd name="f7" fmla="val 547"/>
                <a:gd name="f8" fmla="*/ f0 1 707"/>
                <a:gd name="f9" fmla="*/ f1 1 3357"/>
                <a:gd name="f10" fmla="+- f4 0 f2"/>
                <a:gd name="f11" fmla="+- f3 0 f2"/>
                <a:gd name="f12" fmla="*/ f11 1 707"/>
                <a:gd name="f13" fmla="*/ f10 1 3357"/>
                <a:gd name="f14" fmla="*/ 0 1 f12"/>
                <a:gd name="f15" fmla="*/ f3 1 f12"/>
                <a:gd name="f16" fmla="*/ 0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707" h="3357">
                  <a:moveTo>
                    <a:pt x="f2" y="f5"/>
                  </a:moveTo>
                  <a:lnTo>
                    <a:pt x="f6" y="f4"/>
                  </a:lnTo>
                  <a:lnTo>
                    <a:pt x="f3" y="f2"/>
                  </a:lnTo>
                  <a:lnTo>
                    <a:pt x="f7" y="f2"/>
                  </a:lnTo>
                  <a:lnTo>
                    <a:pt x="f2" y="f5"/>
                  </a:lnTo>
                  <a:close/>
                </a:path>
              </a:pathLst>
            </a:custGeom>
            <a:solidFill>
              <a:srgbClr val="8BB43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A3038D6-C497-4180-91EA-CE7ED3B128B0}"/>
                </a:ext>
              </a:extLst>
            </p:cNvPr>
            <p:cNvSpPr/>
            <p:nvPr/>
          </p:nvSpPr>
          <p:spPr>
            <a:xfrm>
              <a:off x="150811" y="0"/>
              <a:ext cx="1117597" cy="52768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4"/>
                <a:gd name="f4" fmla="val 3324"/>
                <a:gd name="f5" fmla="val 545"/>
                <a:gd name="f6" fmla="val 3300"/>
                <a:gd name="f7" fmla="val 157"/>
                <a:gd name="f8" fmla="*/ f0 1 704"/>
                <a:gd name="f9" fmla="*/ f1 1 3324"/>
                <a:gd name="f10" fmla="+- f4 0 f2"/>
                <a:gd name="f11" fmla="+- f3 0 f2"/>
                <a:gd name="f12" fmla="*/ f11 1 704"/>
                <a:gd name="f13" fmla="*/ f10 1 3324"/>
                <a:gd name="f14" fmla="*/ 0 1 f12"/>
                <a:gd name="f15" fmla="*/ f3 1 f12"/>
                <a:gd name="f16" fmla="*/ 0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704" h="3324">
                  <a:moveTo>
                    <a:pt x="f3" y="f2"/>
                  </a:moveTo>
                  <a:lnTo>
                    <a:pt x="f5" y="f2"/>
                  </a:lnTo>
                  <a:lnTo>
                    <a:pt x="f2" y="f6"/>
                  </a:lnTo>
                  <a:lnTo>
                    <a:pt x="f7" y="f4"/>
                  </a:lnTo>
                  <a:lnTo>
                    <a:pt x="f3" y="f2"/>
                  </a:lnTo>
                  <a:close/>
                </a:path>
              </a:pathLst>
            </a:custGeom>
            <a:solidFill>
              <a:srgbClr val="59595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0FEC4A1D-600C-4712-B767-FC4EDA573581}"/>
                </a:ext>
              </a:extLst>
            </p:cNvPr>
            <p:cNvSpPr/>
            <p:nvPr/>
          </p:nvSpPr>
          <p:spPr>
            <a:xfrm>
              <a:off x="150811" y="5238753"/>
              <a:ext cx="1228725" cy="16192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4"/>
                <a:gd name="f4" fmla="val 1020"/>
                <a:gd name="f5" fmla="val 740"/>
                <a:gd name="f6" fmla="*/ f0 1 774"/>
                <a:gd name="f7" fmla="*/ f1 1 1020"/>
                <a:gd name="f8" fmla="+- f4 0 f2"/>
                <a:gd name="f9" fmla="+- f3 0 f2"/>
                <a:gd name="f10" fmla="*/ f9 1 774"/>
                <a:gd name="f11" fmla="*/ f8 1 1020"/>
                <a:gd name="f12" fmla="*/ 0 1 f10"/>
                <a:gd name="f13" fmla="*/ f3 1 f10"/>
                <a:gd name="f14" fmla="*/ 0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774" h="1020">
                  <a:moveTo>
                    <a:pt x="f2" y="f2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262626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40F7B098-A639-48D8-BF8F-889BDAD95514}"/>
                </a:ext>
              </a:extLst>
            </p:cNvPr>
            <p:cNvSpPr/>
            <p:nvPr/>
          </p:nvSpPr>
          <p:spPr>
            <a:xfrm>
              <a:off x="457200" y="5291139"/>
              <a:ext cx="1495428" cy="1566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"/>
                <a:gd name="f4" fmla="val 987"/>
                <a:gd name="f5" fmla="val 909"/>
                <a:gd name="f6" fmla="*/ f0 1 942"/>
                <a:gd name="f7" fmla="*/ f1 1 987"/>
                <a:gd name="f8" fmla="+- f4 0 f2"/>
                <a:gd name="f9" fmla="+- f3 0 f2"/>
                <a:gd name="f10" fmla="*/ f9 1 942"/>
                <a:gd name="f11" fmla="*/ f8 1 987"/>
                <a:gd name="f12" fmla="*/ 0 1 f10"/>
                <a:gd name="f13" fmla="*/ f3 1 f10"/>
                <a:gd name="f14" fmla="*/ 0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942" h="987">
                  <a:moveTo>
                    <a:pt x="f2" y="f2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455A1A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3B1949C6-A4E8-4447-A7A5-1A80080B6732}"/>
                </a:ext>
              </a:extLst>
            </p:cNvPr>
            <p:cNvSpPr/>
            <p:nvPr/>
          </p:nvSpPr>
          <p:spPr>
            <a:xfrm>
              <a:off x="457200" y="5286375"/>
              <a:ext cx="2130423" cy="1571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42"/>
                <a:gd name="f4" fmla="val 990"/>
                <a:gd name="f5" fmla="val 3"/>
                <a:gd name="f6" fmla="val 942"/>
                <a:gd name="f7" fmla="val 156"/>
                <a:gd name="f8" fmla="val 27"/>
                <a:gd name="f9" fmla="*/ f0 1 1342"/>
                <a:gd name="f10" fmla="*/ f1 1 990"/>
                <a:gd name="f11" fmla="+- f4 0 f2"/>
                <a:gd name="f12" fmla="+- f3 0 f2"/>
                <a:gd name="f13" fmla="*/ f12 1 1342"/>
                <a:gd name="f14" fmla="*/ f11 1 990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342" h="990">
                  <a:moveTo>
                    <a:pt x="f2" y="f5"/>
                  </a:moveTo>
                  <a:lnTo>
                    <a:pt x="f6" y="f4"/>
                  </a:lnTo>
                  <a:lnTo>
                    <a:pt x="f3" y="f4"/>
                  </a:lnTo>
                  <a:lnTo>
                    <a:pt x="f7" y="f8"/>
                  </a:lnTo>
                  <a:lnTo>
                    <a:pt x="f2" y="f2"/>
                  </a:lnTo>
                  <a:lnTo>
                    <a:pt x="f2" y="f5"/>
                  </a:lnTo>
                  <a:close/>
                </a:path>
              </a:pathLst>
            </a:custGeom>
            <a:solidFill>
              <a:srgbClr val="688727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026E7F75-A015-4346-991A-1CE284AB4836}"/>
                </a:ext>
              </a:extLst>
            </p:cNvPr>
            <p:cNvSpPr/>
            <p:nvPr/>
          </p:nvSpPr>
          <p:spPr>
            <a:xfrm>
              <a:off x="150811" y="5238753"/>
              <a:ext cx="1695453" cy="16192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68"/>
                <a:gd name="f4" fmla="val 1020"/>
                <a:gd name="f5" fmla="val 184"/>
                <a:gd name="f6" fmla="val 60"/>
                <a:gd name="f7" fmla="val 154"/>
                <a:gd name="f8" fmla="val 27"/>
                <a:gd name="f9" fmla="val 157"/>
                <a:gd name="f10" fmla="val 24"/>
                <a:gd name="f11" fmla="val 774"/>
                <a:gd name="f12" fmla="*/ f0 1 1068"/>
                <a:gd name="f13" fmla="*/ f1 1 1020"/>
                <a:gd name="f14" fmla="+- f4 0 f2"/>
                <a:gd name="f15" fmla="+- f3 0 f2"/>
                <a:gd name="f16" fmla="*/ f15 1 1068"/>
                <a:gd name="f17" fmla="*/ f14 1 1020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068" h="1020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8"/>
                  </a:lnTo>
                  <a:lnTo>
                    <a:pt x="f9" y="f10"/>
                  </a:lnTo>
                  <a:lnTo>
                    <a:pt x="f7" y="f10"/>
                  </a:lnTo>
                  <a:lnTo>
                    <a:pt x="f2" y="f2"/>
                  </a:lnTo>
                  <a:lnTo>
                    <a:pt x="f2" y="f2"/>
                  </a:lnTo>
                  <a:lnTo>
                    <a:pt x="f11" y="f4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404040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99DEBCE-EE02-4258-A764-C3D6B94586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3232" y="685801"/>
            <a:ext cx="7514036" cy="1752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94FB544-D45A-480E-B475-D518929453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13232" y="2667004"/>
            <a:ext cx="7514036" cy="31242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CCDE5DC-7649-4F9F-AB08-6FC33866FDA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299491" y="5883278"/>
            <a:ext cx="85725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75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fld id="{8D0E5399-865F-4BB1-9F39-3F8242C5F47F}" type="datetime1">
              <a:rPr lang="en-US"/>
              <a:pPr lvl="0"/>
              <a:t>7/22/2020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12CA465-FC5E-4971-88E4-A06D28C1C3B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929210" y="5883278"/>
            <a:ext cx="531313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75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BA888B5-5DB5-4FC2-BCF7-C40768D1BE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213896" y="5883278"/>
            <a:ext cx="41337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75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fld id="{253FD567-E35F-4E34-BC61-025762666A8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3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marL="0" marR="0" lvl="0" indent="0" algn="ctr" defTabSz="3429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000" b="0" i="0" u="none" strike="noStrike" kern="1200" cap="none" spc="0" baseline="0">
          <a:solidFill>
            <a:srgbClr val="000000"/>
          </a:solidFill>
          <a:uFillTx/>
          <a:latin typeface="Corbel"/>
        </a:defRPr>
      </a:lvl1pPr>
    </p:titleStyle>
    <p:bodyStyle>
      <a:lvl1pPr marL="214313" marR="0" lvl="0" indent="-214313" algn="l" defTabSz="342900" rtl="0" fontAlgn="auto" hangingPunct="1">
        <a:lnSpc>
          <a:spcPct val="100000"/>
        </a:lnSpc>
        <a:spcBef>
          <a:spcPts val="450"/>
        </a:spcBef>
        <a:spcAft>
          <a:spcPts val="450"/>
        </a:spcAft>
        <a:buClr>
          <a:srgbClr val="688727"/>
        </a:buClr>
        <a:buSzPct val="145000"/>
        <a:buFont typeface="Arial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orbel"/>
        </a:defRPr>
      </a:lvl1pPr>
      <a:lvl2pPr marL="557213" marR="0" lvl="1" indent="-214313" algn="l" defTabSz="342900" rtl="0" fontAlgn="auto" hangingPunct="1">
        <a:lnSpc>
          <a:spcPct val="100000"/>
        </a:lnSpc>
        <a:spcBef>
          <a:spcPts val="375"/>
        </a:spcBef>
        <a:spcAft>
          <a:spcPts val="450"/>
        </a:spcAft>
        <a:buClr>
          <a:srgbClr val="688727"/>
        </a:buClr>
        <a:buSzPct val="145000"/>
        <a:buFont typeface="Arial"/>
        <a:buChar char="•"/>
        <a:tabLst/>
        <a:defRPr lang="en-US" sz="1500" b="0" i="0" u="none" strike="noStrike" kern="1200" cap="none" spc="0" baseline="0">
          <a:solidFill>
            <a:srgbClr val="000000"/>
          </a:solidFill>
          <a:uFillTx/>
          <a:latin typeface="Corbel"/>
        </a:defRPr>
      </a:lvl2pPr>
      <a:lvl3pPr marL="900113" marR="0" lvl="2" indent="-214313" algn="l" defTabSz="342900" rtl="0" fontAlgn="auto" hangingPunct="1">
        <a:lnSpc>
          <a:spcPct val="100000"/>
        </a:lnSpc>
        <a:spcBef>
          <a:spcPts val="300"/>
        </a:spcBef>
        <a:spcAft>
          <a:spcPts val="450"/>
        </a:spcAft>
        <a:buClr>
          <a:srgbClr val="688727"/>
        </a:buClr>
        <a:buSzPct val="145000"/>
        <a:buFont typeface="Arial"/>
        <a:buChar char="•"/>
        <a:tabLst/>
        <a:defRPr lang="en-US" sz="1350" b="0" i="0" u="none" strike="noStrike" kern="1200" cap="none" spc="0" baseline="0">
          <a:solidFill>
            <a:srgbClr val="000000"/>
          </a:solidFill>
          <a:uFillTx/>
          <a:latin typeface="Corbel"/>
        </a:defRPr>
      </a:lvl3pPr>
      <a:lvl4pPr marL="1157288" marR="0" lvl="3" indent="-128588" algn="l" defTabSz="342900" rtl="0" fontAlgn="auto" hangingPunct="1">
        <a:lnSpc>
          <a:spcPct val="100000"/>
        </a:lnSpc>
        <a:spcBef>
          <a:spcPts val="300"/>
        </a:spcBef>
        <a:spcAft>
          <a:spcPts val="450"/>
        </a:spcAft>
        <a:buClr>
          <a:srgbClr val="688727"/>
        </a:buClr>
        <a:buSzPct val="145000"/>
        <a:buFont typeface="Arial"/>
        <a:buChar char="•"/>
        <a:tabLst/>
        <a:defRPr lang="en-US" sz="1200" b="0" i="0" u="none" strike="noStrike" kern="1200" cap="none" spc="0" baseline="0">
          <a:solidFill>
            <a:srgbClr val="000000"/>
          </a:solidFill>
          <a:uFillTx/>
          <a:latin typeface="Corbel"/>
        </a:defRPr>
      </a:lvl4pPr>
      <a:lvl5pPr marL="1500188" marR="0" lvl="4" indent="-128588" algn="l" defTabSz="342900" rtl="0" fontAlgn="auto" hangingPunct="1">
        <a:lnSpc>
          <a:spcPct val="100000"/>
        </a:lnSpc>
        <a:spcBef>
          <a:spcPts val="225"/>
        </a:spcBef>
        <a:spcAft>
          <a:spcPts val="450"/>
        </a:spcAft>
        <a:buClr>
          <a:srgbClr val="688727"/>
        </a:buClr>
        <a:buSzPct val="145000"/>
        <a:buFont typeface="Arial"/>
        <a:buChar char="•"/>
        <a:tabLst/>
        <a:defRPr lang="en-US" sz="1050" b="0" i="0" u="none" strike="noStrike" kern="1200" cap="none" spc="0" baseline="0">
          <a:solidFill>
            <a:srgbClr val="000000"/>
          </a:solidFill>
          <a:uFillTx/>
          <a:latin typeface="Corbel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eanm@cambridgeelectrictransport.co.uk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Relationship Id="rId4" Type="http://schemas.openxmlformats.org/officeDocument/2006/relationships/hyperlink" Target="http://www.cambridgeelectrictransport.co.uk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5.emf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hyperlink" Target="http://www.beecp.org/case-studie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Kari-ann.whitbread@pect.org.uk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Relationship Id="rId5" Type="http://schemas.openxmlformats.org/officeDocument/2006/relationships/hyperlink" Target="mailto:Antony.gough@pect.org.uk" TargetMode="External"/><Relationship Id="rId4" Type="http://schemas.openxmlformats.org/officeDocument/2006/relationships/hyperlink" Target="mailto:Tony.cook@pect.org.uk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ambs.gov.uk/zerocarbongrant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zcc@scambs.gov.uk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2AADE3-332B-4A34-975C-0AF6BBF6EFE6}"/>
              </a:ext>
            </a:extLst>
          </p:cNvPr>
          <p:cNvSpPr/>
          <p:nvPr/>
        </p:nvSpPr>
        <p:spPr>
          <a:xfrm>
            <a:off x="546793" y="1358961"/>
            <a:ext cx="7670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4000" b="1" dirty="0">
                <a:latin typeface="Arial"/>
                <a:cs typeface="Arial"/>
              </a:rPr>
              <a:t>Zero Carbon Communities Grant Scheme online Briefing and Q&amp;A</a:t>
            </a:r>
            <a:endParaRPr lang="en-GB" sz="4000" b="1" dirty="0"/>
          </a:p>
        </p:txBody>
      </p:sp>
      <p:pic>
        <p:nvPicPr>
          <p:cNvPr id="6" name="Picture 5" descr="The logo of South Cambridgeshire District Council with the phrase 'zero carbon communities' underneath. An outline of a tree is also pictured.">
            <a:extLst>
              <a:ext uri="{FF2B5EF4-FFF2-40B4-BE49-F238E27FC236}">
                <a16:creationId xmlns:a16="http://schemas.microsoft.com/office/drawing/2014/main" id="{BF3409EC-6F25-479E-8C28-2D7682D889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77" y="3560047"/>
            <a:ext cx="4932046" cy="2764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72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6ECE8-F438-458E-9BAD-322A1338B26C}"/>
              </a:ext>
            </a:extLst>
          </p:cNvPr>
          <p:cNvSpPr txBox="1"/>
          <p:nvPr/>
        </p:nvSpPr>
        <p:spPr>
          <a:xfrm>
            <a:off x="716691" y="1474163"/>
            <a:ext cx="7438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</a:rPr>
              <a:t>Tree-planting and other ‘nature-based solutions’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2D362-BA87-4802-B4CE-C15E505313C5}"/>
              </a:ext>
            </a:extLst>
          </p:cNvPr>
          <p:cNvSpPr txBox="1"/>
          <p:nvPr/>
        </p:nvSpPr>
        <p:spPr>
          <a:xfrm>
            <a:off x="827903" y="3548162"/>
            <a:ext cx="4263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Arial" panose="020B0604020202020204" pitchFamily="34" charset="0"/>
              </a:rPr>
              <a:t>Funding for all aspects of tree-planting schemes including project management and consultancy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33FD6-5068-484C-9C82-F0982FFC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826" y="2358533"/>
            <a:ext cx="2678752" cy="214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0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EEEB4-05C0-4B55-AA0A-6004823163E9}"/>
              </a:ext>
            </a:extLst>
          </p:cNvPr>
          <p:cNvSpPr txBox="1"/>
          <p:nvPr/>
        </p:nvSpPr>
        <p:spPr>
          <a:xfrm>
            <a:off x="469557" y="1736124"/>
            <a:ext cx="86744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</a:rPr>
              <a:t>Some examples to consider….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planting of one landmark tree.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planting of a small tree population,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community orchard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community tree nursery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hedge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larger village-wide tree canopy project.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</a:rPr>
              <a:t> This is not an exhaustive list. </a:t>
            </a:r>
          </a:p>
        </p:txBody>
      </p:sp>
    </p:spTree>
    <p:extLst>
      <p:ext uri="{BB962C8B-B14F-4D97-AF65-F5344CB8AC3E}">
        <p14:creationId xmlns:p14="http://schemas.microsoft.com/office/powerpoint/2010/main" val="1596856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D19366-45E0-4813-B3ED-78E2A9D1A99B}"/>
              </a:ext>
            </a:extLst>
          </p:cNvPr>
          <p:cNvSpPr txBox="1"/>
          <p:nvPr/>
        </p:nvSpPr>
        <p:spPr>
          <a:xfrm>
            <a:off x="383059" y="2590963"/>
            <a:ext cx="8377881" cy="291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</a:pPr>
            <a:r>
              <a:rPr lang="en-GB" sz="4400" b="1" dirty="0">
                <a:latin typeface="Arial" panose="020B0604020202020204" pitchFamily="34" charset="0"/>
              </a:rPr>
              <a:t>Cambridge Electric Transport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</a:pPr>
            <a:endParaRPr lang="en-GB" sz="4000" dirty="0">
              <a:latin typeface="Arial" panose="020B0604020202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</a:pPr>
            <a:r>
              <a:rPr lang="en-GB" sz="4000" dirty="0">
                <a:latin typeface="Arial" panose="020B0604020202020204" pitchFamily="34" charset="0"/>
              </a:rPr>
              <a:t>Sean Moroney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4000" dirty="0">
              <a:latin typeface="Arial"/>
              <a:cs typeface="Arial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156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B7653-CDB6-4A2E-9B09-7E6EEB857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1160" y="2985380"/>
            <a:ext cx="6794696" cy="88724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000" dirty="0"/>
              <a:t>Shared Community E-bikes to promote healthy living in South Cambridgeshire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E0E74-7B2C-4462-8D33-1145C7BC0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7056" y="3780718"/>
            <a:ext cx="5982286" cy="1381247"/>
          </a:xfrm>
        </p:spPr>
        <p:txBody>
          <a:bodyPr>
            <a:normAutofit fontScale="92500" lnSpcReduction="10000"/>
          </a:bodyPr>
          <a:lstStyle/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Cambridge Electric Transport </a:t>
            </a:r>
            <a:r>
              <a:rPr lang="en-GB" dirty="0"/>
              <a:t>(CET) has been operating its </a:t>
            </a:r>
            <a:r>
              <a:rPr lang="en-GB" b="1" dirty="0" err="1"/>
              <a:t>bizbike</a:t>
            </a:r>
            <a:r>
              <a:rPr lang="en-GB" dirty="0"/>
              <a:t> commuter bike share service for employment centres in Cambridge since July 2018.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81002-3DAE-4763-8B95-257F0D0FA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63" y="98068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C5203C-60E1-4CDD-82D4-5867F5EF6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63" y="1864047"/>
            <a:ext cx="547266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r>
              <a:rPr lang="en-GB" altLang="en-US" sz="825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endParaRPr lang="en-GB" altLang="en-US" sz="1350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635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46CE5B1-6529-4A44-8983-65142B76D82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100" dirty="0"/>
              <a:t>Working with Cambridge communities and employers to promote healthy emission-free </a:t>
            </a:r>
            <a:r>
              <a:rPr lang="en-US" sz="2100" dirty="0" err="1"/>
              <a:t>micromobility</a:t>
            </a:r>
            <a:endParaRPr lang="en-US" sz="2100" dirty="0"/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41EFFA20-9625-40E9-8D84-F9CF71C9FBD7}"/>
              </a:ext>
            </a:extLst>
          </p:cNvPr>
          <p:cNvCxnSpPr/>
          <p:nvPr/>
        </p:nvCxnSpPr>
        <p:spPr>
          <a:xfrm>
            <a:off x="4323523" y="5141017"/>
            <a:ext cx="119267" cy="0"/>
          </a:xfrm>
          <a:prstGeom prst="straightConnector1">
            <a:avLst/>
          </a:prstGeom>
          <a:noFill/>
          <a:ln w="9528" cap="rnd">
            <a:solidFill>
              <a:srgbClr val="C4D6AE"/>
            </a:solidFill>
            <a:prstDash val="solid"/>
            <a:miter/>
          </a:ln>
        </p:spPr>
      </p:cxnSp>
      <p:pic>
        <p:nvPicPr>
          <p:cNvPr id="4" name="Picture 30">
            <a:extLst>
              <a:ext uri="{FF2B5EF4-FFF2-40B4-BE49-F238E27FC236}">
                <a16:creationId xmlns:a16="http://schemas.microsoft.com/office/drawing/2014/main" id="{C1EE350B-EB82-4B6A-984A-7610F6B1F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940" y="857251"/>
            <a:ext cx="2996617" cy="9976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9AE1D76B-E758-4A10-8428-907C81BAE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333" y="2369295"/>
            <a:ext cx="2228212" cy="16004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7290777D-10AA-402E-AFCA-B14EE2C54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13">
            <a:off x="4137692" y="2569343"/>
            <a:ext cx="1600430" cy="12003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4248BEC4-5686-4F34-BA1A-D93BFAAE3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297" y="2369295"/>
            <a:ext cx="2301065" cy="16004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31">
            <a:extLst>
              <a:ext uri="{FF2B5EF4-FFF2-40B4-BE49-F238E27FC236}">
                <a16:creationId xmlns:a16="http://schemas.microsoft.com/office/drawing/2014/main" id="{79D96C2F-919A-47DD-91DE-047779F60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8326" y="4153252"/>
            <a:ext cx="2228212" cy="16004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9F82D7A-4EC5-44F0-B674-B39E13D7D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13">
            <a:off x="6815892" y="4349226"/>
            <a:ext cx="1604696" cy="12042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9CCFEB4-B1F9-49F2-9224-376A7D297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8051" y="4148980"/>
            <a:ext cx="1404230" cy="16004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D38C09BA-1E7A-4439-AA2E-768CA2D60E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6515" y="4101907"/>
            <a:ext cx="1155943" cy="16474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ADC848-9CD5-4B52-9838-0875EE8018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71" y="884279"/>
            <a:ext cx="1268534" cy="4708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BEDA-80C3-458C-A257-7D2CFC0F9B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3232" y="857251"/>
            <a:ext cx="7514036" cy="991769"/>
          </a:xfrm>
        </p:spPr>
        <p:txBody>
          <a:bodyPr/>
          <a:lstStyle/>
          <a:p>
            <a:pPr lvl="0"/>
            <a:r>
              <a:rPr lang="en-GB"/>
              <a:t>Infrastructure Development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02AE79F-54E6-4B7A-B9C4-1280A9286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731" y="3891469"/>
            <a:ext cx="2317654" cy="16520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BE02A46-244A-4EBE-A1A1-B2BDA3065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000" y="3910816"/>
            <a:ext cx="2317654" cy="16520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11387BC-8074-40E4-94A9-477EE5108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000" y="1585586"/>
            <a:ext cx="2317654" cy="16520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BD5C40EF-93B4-4D3B-A6F7-701F1B49F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893" y="1585586"/>
            <a:ext cx="2317654" cy="16520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6C3936E5-ED64-4349-BB04-CAA300C4204A}"/>
              </a:ext>
            </a:extLst>
          </p:cNvPr>
          <p:cNvSpPr txBox="1"/>
          <p:nvPr/>
        </p:nvSpPr>
        <p:spPr>
          <a:xfrm>
            <a:off x="1923756" y="3218318"/>
            <a:ext cx="2240027" cy="6924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  <a:cs typeface="+mn-cs"/>
              </a:rPr>
              <a:t>Campus Cycle Hub, Addenbrooke’s/CBC – Bike repair and servicing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3ECEEBB5-FB2A-4523-A114-D0480CA908A3}"/>
              </a:ext>
            </a:extLst>
          </p:cNvPr>
          <p:cNvSpPr txBox="1"/>
          <p:nvPr/>
        </p:nvSpPr>
        <p:spPr>
          <a:xfrm>
            <a:off x="5236698" y="3239377"/>
            <a:ext cx="2317654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  <a:cs typeface="+mn-cs"/>
              </a:rPr>
              <a:t>Mobility Hub, </a:t>
            </a:r>
            <a:r>
              <a:rPr lang="en-GB" sz="1350" dirty="0" err="1">
                <a:solidFill>
                  <a:srgbClr val="000000"/>
                </a:solidFill>
                <a:latin typeface="Calibri"/>
                <a:cs typeface="+mn-cs"/>
              </a:rPr>
              <a:t>Longstanton</a:t>
            </a:r>
            <a:r>
              <a:rPr lang="en-GB" sz="1350" dirty="0">
                <a:solidFill>
                  <a:srgbClr val="000000"/>
                </a:solidFill>
                <a:latin typeface="Calibri"/>
                <a:cs typeface="+mn-cs"/>
              </a:rPr>
              <a:t> P&amp;R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594D7059-32FB-4FD8-9E57-36433567BDD3}"/>
              </a:ext>
            </a:extLst>
          </p:cNvPr>
          <p:cNvSpPr txBox="1"/>
          <p:nvPr/>
        </p:nvSpPr>
        <p:spPr>
          <a:xfrm>
            <a:off x="1923756" y="5516002"/>
            <a:ext cx="2415602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  <a:cs typeface="+mn-cs"/>
              </a:rPr>
              <a:t>Mobility &amp; Cycle Hub, Science Park - </a:t>
            </a:r>
            <a:r>
              <a:rPr lang="en-GB" sz="135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Bike repair and servicing</a:t>
            </a:r>
            <a:endParaRPr lang="en-GB" sz="135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6F07730D-B9FF-42AC-AB3A-9D0EA13ADE28}"/>
              </a:ext>
            </a:extLst>
          </p:cNvPr>
          <p:cNvSpPr txBox="1"/>
          <p:nvPr/>
        </p:nvSpPr>
        <p:spPr>
          <a:xfrm>
            <a:off x="5251026" y="5543547"/>
            <a:ext cx="2352301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  <a:cs typeface="+mn-cs"/>
              </a:rPr>
              <a:t>Mobility Hub, Cambridge North Station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E3D952-51F8-49C2-B124-CAB64ECA5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14" y="941467"/>
            <a:ext cx="1239427" cy="46001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3ACE2E-89B3-4F63-89CE-D259D23FA477}"/>
              </a:ext>
            </a:extLst>
          </p:cNvPr>
          <p:cNvSpPr txBox="1"/>
          <p:nvPr/>
        </p:nvSpPr>
        <p:spPr>
          <a:xfrm>
            <a:off x="1572984" y="1042308"/>
            <a:ext cx="74077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7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Community E-bikes</a:t>
            </a:r>
            <a:endParaRPr lang="en-GB" sz="27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744EE-CA00-486A-85DF-DBBF75CBF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14" y="941467"/>
            <a:ext cx="1239427" cy="460019"/>
          </a:xfrm>
          <a:prstGeom prst="rect">
            <a:avLst/>
          </a:prstGeom>
        </p:spPr>
      </p:pic>
      <p:pic>
        <p:nvPicPr>
          <p:cNvPr id="6" name="Image3">
            <a:extLst>
              <a:ext uri="{FF2B5EF4-FFF2-40B4-BE49-F238E27FC236}">
                <a16:creationId xmlns:a16="http://schemas.microsoft.com/office/drawing/2014/main" id="{D3550C64-ED1A-408A-B376-D7356904C3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656472" y="1835646"/>
            <a:ext cx="3390314" cy="3005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CC586-8708-4C55-9A7E-3BDA18ABBCEB}"/>
              </a:ext>
            </a:extLst>
          </p:cNvPr>
          <p:cNvSpPr txBox="1"/>
          <p:nvPr/>
        </p:nvSpPr>
        <p:spPr>
          <a:xfrm>
            <a:off x="5148776" y="1734805"/>
            <a:ext cx="36822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Launching Community E-bike services in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Northstowe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and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Teversham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in August.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The model developed in consultation with the </a:t>
            </a:r>
            <a:r>
              <a:rPr lang="en-GB" sz="15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Northstowe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community team and South Cambridgeshire Zero Carbon Communities Fund is to encourage e-bike usages through a subsidy structure that offers residents from participating communities with discounted rides approximately 50% less than commercial rates.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747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3ACE2E-89B3-4F63-89CE-D259D23FA477}"/>
              </a:ext>
            </a:extLst>
          </p:cNvPr>
          <p:cNvSpPr txBox="1"/>
          <p:nvPr/>
        </p:nvSpPr>
        <p:spPr>
          <a:xfrm>
            <a:off x="1572984" y="1042308"/>
            <a:ext cx="74077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7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The E-bike</a:t>
            </a:r>
            <a:endParaRPr lang="en-GB" sz="27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744EE-CA00-486A-85DF-DBBF75CBF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14" y="941467"/>
            <a:ext cx="1239427" cy="460019"/>
          </a:xfrm>
          <a:prstGeom prst="rect">
            <a:avLst/>
          </a:prstGeom>
        </p:spPr>
      </p:pic>
      <p:pic>
        <p:nvPicPr>
          <p:cNvPr id="6" name="Image3">
            <a:extLst>
              <a:ext uri="{FF2B5EF4-FFF2-40B4-BE49-F238E27FC236}">
                <a16:creationId xmlns:a16="http://schemas.microsoft.com/office/drawing/2014/main" id="{D3550C64-ED1A-408A-B376-D7356904C3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656472" y="1835646"/>
            <a:ext cx="3390314" cy="3005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CC586-8708-4C55-9A7E-3BDA18ABBCEB}"/>
              </a:ext>
            </a:extLst>
          </p:cNvPr>
          <p:cNvSpPr txBox="1"/>
          <p:nvPr/>
        </p:nvSpPr>
        <p:spPr>
          <a:xfrm>
            <a:off x="5148776" y="1734805"/>
            <a:ext cx="36822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Easy step-through frame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Three levels of motor assist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Six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deralliur</a:t>
            </a:r>
            <a:r>
              <a:rPr lang="en-GB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gears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Front and rear lights operating from bike battery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Pannier bags to carry bags and shopping.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An instruction video on the bike and app operations will be available on our web site.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Riders advised to use their own safety helmets.</a:t>
            </a:r>
          </a:p>
        </p:txBody>
      </p:sp>
    </p:spTree>
    <p:extLst>
      <p:ext uri="{BB962C8B-B14F-4D97-AF65-F5344CB8AC3E}">
        <p14:creationId xmlns:p14="http://schemas.microsoft.com/office/powerpoint/2010/main" val="1729300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3ACE2E-89B3-4F63-89CE-D259D23FA477}"/>
              </a:ext>
            </a:extLst>
          </p:cNvPr>
          <p:cNvSpPr txBox="1"/>
          <p:nvPr/>
        </p:nvSpPr>
        <p:spPr>
          <a:xfrm>
            <a:off x="1572984" y="1042308"/>
            <a:ext cx="74077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7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The Lock</a:t>
            </a:r>
            <a:endParaRPr lang="en-GB" sz="27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744EE-CA00-486A-85DF-DBBF75CBF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14" y="941467"/>
            <a:ext cx="1239427" cy="460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647C5-28BF-4778-9A88-E6796B356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5453" y="2026407"/>
            <a:ext cx="3740248" cy="2805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1C3FB-72AA-41A0-86CB-EE00709E45D3}"/>
              </a:ext>
            </a:extLst>
          </p:cNvPr>
          <p:cNvSpPr txBox="1"/>
          <p:nvPr/>
        </p:nvSpPr>
        <p:spPr>
          <a:xfrm>
            <a:off x="4572000" y="1558876"/>
            <a:ext cx="3161714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Open app on your handset, scan Q-code to unlock bike.</a:t>
            </a:r>
          </a:p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When you pause or finish your ride, lock the bike via the app.</a:t>
            </a:r>
          </a:p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Bike is tracked GPS for security</a:t>
            </a:r>
          </a:p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You have to finish your ride at the station you picked it up from.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24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957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3ACE2E-89B3-4F63-89CE-D259D23FA477}"/>
              </a:ext>
            </a:extLst>
          </p:cNvPr>
          <p:cNvSpPr txBox="1"/>
          <p:nvPr/>
        </p:nvSpPr>
        <p:spPr>
          <a:xfrm>
            <a:off x="1572984" y="1042308"/>
            <a:ext cx="74077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7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The App</a:t>
            </a:r>
            <a:endParaRPr lang="en-GB" sz="27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744EE-CA00-486A-85DF-DBBF75CBF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14" y="941467"/>
            <a:ext cx="1239427" cy="460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1C3FB-72AA-41A0-86CB-EE00709E45D3}"/>
              </a:ext>
            </a:extLst>
          </p:cNvPr>
          <p:cNvSpPr txBox="1"/>
          <p:nvPr/>
        </p:nvSpPr>
        <p:spPr>
          <a:xfrm>
            <a:off x="4572000" y="1558876"/>
            <a:ext cx="3625948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Download the app from Appstore and register.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Residents can register with an initial £1 payment.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Your community postcode will qualify you for the discounted rates subsidised by South Cambs.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If you don’t have a smart phone we will issue you a smart card with ride credits loaded which you can pay for via our web site.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Helpline to assist with any problems.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F9930-A602-4E48-814D-0B489FB2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61" y="1707138"/>
            <a:ext cx="2311062" cy="41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34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2AADE3-332B-4A34-975C-0AF6BBF6EFE6}"/>
              </a:ext>
            </a:extLst>
          </p:cNvPr>
          <p:cNvSpPr/>
          <p:nvPr/>
        </p:nvSpPr>
        <p:spPr>
          <a:xfrm>
            <a:off x="736775" y="2459504"/>
            <a:ext cx="7670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4000" b="1" dirty="0">
                <a:latin typeface="Arial"/>
                <a:cs typeface="Arial"/>
              </a:rPr>
              <a:t>Welcome</a:t>
            </a:r>
          </a:p>
          <a:p>
            <a:pPr algn="ctr"/>
            <a:endParaRPr lang="en-GB" altLang="en-US" sz="4000" b="1" dirty="0">
              <a:latin typeface="Arial"/>
              <a:cs typeface="Arial"/>
            </a:endParaRPr>
          </a:p>
          <a:p>
            <a:pPr algn="ctr"/>
            <a:r>
              <a:rPr lang="en-GB" altLang="en-US" sz="4000" b="1" dirty="0">
                <a:latin typeface="Arial"/>
                <a:cs typeface="Arial"/>
              </a:rPr>
              <a:t> Cllr Pippa Heylings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363118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3ACE2E-89B3-4F63-89CE-D259D23FA477}"/>
              </a:ext>
            </a:extLst>
          </p:cNvPr>
          <p:cNvSpPr txBox="1"/>
          <p:nvPr/>
        </p:nvSpPr>
        <p:spPr>
          <a:xfrm>
            <a:off x="1572984" y="1042308"/>
            <a:ext cx="74077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7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The Stations</a:t>
            </a:r>
            <a:endParaRPr lang="en-GB" sz="27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744EE-CA00-486A-85DF-DBBF75CBF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14" y="941467"/>
            <a:ext cx="1239427" cy="460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1C3FB-72AA-41A0-86CB-EE00709E45D3}"/>
              </a:ext>
            </a:extLst>
          </p:cNvPr>
          <p:cNvSpPr txBox="1"/>
          <p:nvPr/>
        </p:nvSpPr>
        <p:spPr>
          <a:xfrm>
            <a:off x="4572000" y="1558876"/>
            <a:ext cx="4174588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E-bikes will be free-standing at bike stations set up in designated spaces in participating communities.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No bike racks or other infrastructure needed apart from approved road markings.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Stations will be geofenced and riders must return bikes to the station they were picked up from.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Security will be provided by GPS tracking and network of operations staff in Greater Cambridge area.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E-bikes will be regularly checked and cleaned, serviced at least every six months. Long-range batteries, swopped with charged ones as needed.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21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1EC72-987A-45E9-977E-808FD65B5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53" y="1734805"/>
            <a:ext cx="2726108" cy="36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4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3ACE2E-89B3-4F63-89CE-D259D23FA477}"/>
              </a:ext>
            </a:extLst>
          </p:cNvPr>
          <p:cNvSpPr txBox="1"/>
          <p:nvPr/>
        </p:nvSpPr>
        <p:spPr>
          <a:xfrm>
            <a:off x="1572984" y="1042308"/>
            <a:ext cx="74077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7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The Rates</a:t>
            </a:r>
            <a:endParaRPr lang="en-GB" sz="27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744EE-CA00-486A-85DF-DBBF75CBF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14" y="941467"/>
            <a:ext cx="1239427" cy="460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5DDC20-61F6-46D3-8AD9-40421717D7DF}"/>
              </a:ext>
            </a:extLst>
          </p:cNvPr>
          <p:cNvSpPr txBox="1"/>
          <p:nvPr/>
        </p:nvSpPr>
        <p:spPr>
          <a:xfrm>
            <a:off x="3587261" y="1479745"/>
            <a:ext cx="25532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C566861-C443-46F0-A576-775C6C47C70C}"/>
              </a:ext>
            </a:extLst>
          </p:cNvPr>
          <p:cNvGraphicFramePr>
            <a:graphicFrameLocks noGrp="1"/>
          </p:cNvGraphicFramePr>
          <p:nvPr/>
        </p:nvGraphicFramePr>
        <p:xfrm>
          <a:off x="4961642" y="1142498"/>
          <a:ext cx="1624636" cy="46261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435">
                  <a:extLst>
                    <a:ext uri="{9D8B030D-6E8A-4147-A177-3AD203B41FA5}">
                      <a16:colId xmlns:a16="http://schemas.microsoft.com/office/drawing/2014/main" val="2888515650"/>
                    </a:ext>
                  </a:extLst>
                </a:gridCol>
                <a:gridCol w="435400">
                  <a:extLst>
                    <a:ext uri="{9D8B030D-6E8A-4147-A177-3AD203B41FA5}">
                      <a16:colId xmlns:a16="http://schemas.microsoft.com/office/drawing/2014/main" val="3399111447"/>
                    </a:ext>
                  </a:extLst>
                </a:gridCol>
                <a:gridCol w="478327">
                  <a:extLst>
                    <a:ext uri="{9D8B030D-6E8A-4147-A177-3AD203B41FA5}">
                      <a16:colId xmlns:a16="http://schemas.microsoft.com/office/drawing/2014/main" val="2871498317"/>
                    </a:ext>
                  </a:extLst>
                </a:gridCol>
                <a:gridCol w="392474">
                  <a:extLst>
                    <a:ext uri="{9D8B030D-6E8A-4147-A177-3AD203B41FA5}">
                      <a16:colId xmlns:a16="http://schemas.microsoft.com/office/drawing/2014/main" val="1360673798"/>
                    </a:ext>
                  </a:extLst>
                </a:gridCol>
              </a:tblGrid>
              <a:tr h="18929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600" u="none" strike="noStrike" dirty="0" err="1">
                          <a:effectLst/>
                        </a:rPr>
                        <a:t>BizBike</a:t>
                      </a:r>
                      <a:r>
                        <a:rPr lang="en-GB" sz="600" u="none" strike="noStrike" dirty="0">
                          <a:effectLst/>
                        </a:rPr>
                        <a:t> Community E-bike rates</a:t>
                      </a:r>
                      <a:endParaRPr lang="en-GB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94930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Hour</a:t>
                      </a:r>
                      <a:endParaRPr lang="en-GB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Rate</a:t>
                      </a:r>
                      <a:endParaRPr lang="en-GB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Cumulative</a:t>
                      </a:r>
                      <a:endParaRPr lang="en-GB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 </a:t>
                      </a:r>
                      <a:endParaRPr lang="en-GB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729642896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£0.50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£0.50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 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804903137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2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0.5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 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416919996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1.4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500" u="none" strike="noStrike">
                          <a:effectLst/>
                        </a:rPr>
                        <a:t> 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1814780826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 dirty="0">
                          <a:effectLst/>
                        </a:rPr>
                        <a:t>0.4</a:t>
                      </a:r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1.8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4095369717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5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2.2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2922628000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6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2.6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787123828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7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327717298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8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3.4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3902998720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9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3.7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1006432441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10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3427626290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11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4.3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143351769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12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4.6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390725418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4.9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2850728761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5.2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3244192028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15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5.5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413658087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16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5.8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913619432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17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6.1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34295334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18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6.4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45563662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19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6.7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2255388015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20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7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1964894634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21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7.3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3962870767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22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7.6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509868669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23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7.9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4155755610"/>
                  </a:ext>
                </a:extLst>
              </a:tr>
              <a:tr h="177473"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24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0.3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500" u="none" strike="noStrike">
                          <a:effectLst/>
                        </a:rPr>
                        <a:t>8.2</a:t>
                      </a:r>
                      <a:endParaRPr lang="en-GB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8" marR="4498" marT="4498" marB="0" anchor="b"/>
                </a:tc>
                <a:extLst>
                  <a:ext uri="{0D108BD9-81ED-4DB2-BD59-A6C34878D82A}">
                    <a16:rowId xmlns:a16="http://schemas.microsoft.com/office/drawing/2014/main" val="129273761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5A99B94-22BC-43C6-A0C1-E1C064955ED0}"/>
              </a:ext>
            </a:extLst>
          </p:cNvPr>
          <p:cNvSpPr txBox="1"/>
          <p:nvPr/>
        </p:nvSpPr>
        <p:spPr>
          <a:xfrm>
            <a:off x="1730787" y="1572868"/>
            <a:ext cx="2841214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1 hour – 50p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2 hours - £1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3 hours – £1.40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8 hours - £3.40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12 hours - £4.60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18 hours - £6.40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24 hours - £8.20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Above are discounted rates approximately 50% of commercial rates, subsidised by South Cambridgeshire Zero Carbon Communities Fund.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002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744EE-CA00-486A-85DF-DBBF75CBF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14" y="941467"/>
            <a:ext cx="1239427" cy="460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5DDC20-61F6-46D3-8AD9-40421717D7DF}"/>
              </a:ext>
            </a:extLst>
          </p:cNvPr>
          <p:cNvSpPr txBox="1"/>
          <p:nvPr/>
        </p:nvSpPr>
        <p:spPr>
          <a:xfrm>
            <a:off x="3587261" y="1479745"/>
            <a:ext cx="25532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CE318B-2B8D-4E3E-81E4-875E50BB439D}"/>
              </a:ext>
            </a:extLst>
          </p:cNvPr>
          <p:cNvSpPr txBox="1"/>
          <p:nvPr/>
        </p:nvSpPr>
        <p:spPr>
          <a:xfrm>
            <a:off x="2278966" y="2239402"/>
            <a:ext cx="51171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7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Any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CFC1B-8D09-44AF-91F9-3729AEDC3860}"/>
              </a:ext>
            </a:extLst>
          </p:cNvPr>
          <p:cNvSpPr txBox="1"/>
          <p:nvPr/>
        </p:nvSpPr>
        <p:spPr>
          <a:xfrm>
            <a:off x="2278967" y="3276056"/>
            <a:ext cx="52120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Contacts: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Sean Moroney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Cambridge Electric Transport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  <a:hlinkClick r:id="rId3"/>
              </a:rPr>
              <a:t>seanm@cambridgeelectrictransport.co.uk</a:t>
            </a:r>
            <a:endParaRPr lang="en-GB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01223 667798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</a:rPr>
              <a:t>07973 499224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cs typeface="+mn-cs"/>
                <a:hlinkClick r:id="rId4"/>
              </a:rPr>
              <a:t>www.cambridgeelectrictransport.co.uk</a:t>
            </a:r>
            <a:endParaRPr lang="en-GB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030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D19366-45E0-4813-B3ED-78E2A9D1A99B}"/>
              </a:ext>
            </a:extLst>
          </p:cNvPr>
          <p:cNvSpPr txBox="1"/>
          <p:nvPr/>
        </p:nvSpPr>
        <p:spPr>
          <a:xfrm>
            <a:off x="383059" y="2590963"/>
            <a:ext cx="8377881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</a:pPr>
            <a:r>
              <a:rPr lang="en-GB" sz="4400" b="1" dirty="0">
                <a:latin typeface="Arial" panose="020B0604020202020204" pitchFamily="34" charset="0"/>
              </a:rPr>
              <a:t>PECT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</a:pPr>
            <a:endParaRPr lang="en-GB" sz="4000" dirty="0">
              <a:latin typeface="Arial" panose="020B0604020202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</a:pPr>
            <a:r>
              <a:rPr lang="en-GB" sz="4000" dirty="0">
                <a:latin typeface="Arial" panose="020B0604020202020204" pitchFamily="34" charset="0"/>
              </a:rPr>
              <a:t>Antony Gough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</a:pPr>
            <a:r>
              <a:rPr lang="en-GB" sz="4000" dirty="0">
                <a:latin typeface="Arial" panose="020B0604020202020204" pitchFamily="34" charset="0"/>
              </a:rPr>
              <a:t>Tony Cook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4000" dirty="0">
              <a:latin typeface="Arial"/>
              <a:cs typeface="Arial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945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3948"/>
            <a:ext cx="9144000" cy="62887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4070002"/>
            <a:ext cx="53370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Zero Carbon Communities Workshop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GB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July 2020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226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E65860B-C3AA-434C-BB35-AE61B3EF1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532" y="332656"/>
            <a:ext cx="8424936" cy="5162128"/>
          </a:xfrm>
        </p:spPr>
        <p:txBody>
          <a:bodyPr/>
          <a:lstStyle/>
          <a:p>
            <a:r>
              <a:rPr lang="en-GB" sz="3600" b="1" dirty="0">
                <a:solidFill>
                  <a:srgbClr val="5FAC94"/>
                </a:solidFill>
              </a:rPr>
              <a:t>What we do?</a:t>
            </a:r>
          </a:p>
          <a:p>
            <a:pPr marL="342900" indent="-342900" algn="l">
              <a:buBlip>
                <a:blip r:embed="rId3"/>
              </a:buBlip>
            </a:pPr>
            <a:endParaRPr lang="en-GB" sz="1800" b="1" dirty="0">
              <a:solidFill>
                <a:srgbClr val="6D6D6D"/>
              </a:solidFill>
            </a:endParaRPr>
          </a:p>
          <a:p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59F78-9273-4679-BAD8-A8CA4DD75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39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76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BFDF7B0-8A46-4DCB-B4EF-8E2D5EDB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7284271" cy="47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9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2DC3C2-22AC-4952-8CCE-1D22B64D275E}"/>
              </a:ext>
            </a:extLst>
          </p:cNvPr>
          <p:cNvSpPr/>
          <p:nvPr/>
        </p:nvSpPr>
        <p:spPr>
          <a:xfrm>
            <a:off x="0" y="0"/>
            <a:ext cx="9144000" cy="1269979"/>
          </a:xfrm>
          <a:prstGeom prst="rect">
            <a:avLst/>
          </a:prstGeom>
          <a:solidFill>
            <a:srgbClr val="319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51520" y="1446550"/>
            <a:ext cx="8064896" cy="4001482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tx1"/>
                </a:solidFill>
              </a:rPr>
              <a:t>Impartial advice from an experienced energy advisor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sz="2600" b="1" dirty="0">
              <a:solidFill>
                <a:schemeClr val="tx1"/>
              </a:solidFill>
            </a:endParaRP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tx1"/>
                </a:solidFill>
              </a:rPr>
              <a:t>Site Visit to identify key energy efficiency improvement opportunities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en-GB" sz="2600" b="1" dirty="0">
              <a:solidFill>
                <a:schemeClr val="tx1"/>
              </a:solidFill>
            </a:endParaRP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tx1"/>
                </a:solidFill>
              </a:rPr>
              <a:t>Concise report including;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Key recommendations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Indicative costs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Pay back periods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</a:endParaRP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tx1"/>
                </a:solidFill>
              </a:rPr>
              <a:t>Follow-up support </a:t>
            </a:r>
          </a:p>
          <a:p>
            <a:pPr algn="l">
              <a:buBlip>
                <a:blip r:embed="rId3"/>
              </a:buBlip>
            </a:pPr>
            <a:endParaRPr lang="en-GB" dirty="0"/>
          </a:p>
          <a:p>
            <a:pPr marL="0" indent="0" algn="l">
              <a:buNone/>
            </a:pPr>
            <a:endParaRPr lang="en-GB" dirty="0"/>
          </a:p>
          <a:p>
            <a:pPr algn="l">
              <a:buBlip>
                <a:blip r:embed="rId3"/>
              </a:buBlip>
            </a:pPr>
            <a:endParaRPr lang="en-GB" dirty="0"/>
          </a:p>
          <a:p>
            <a:pPr algn="l"/>
            <a:endParaRPr lang="en-GB" dirty="0"/>
          </a:p>
          <a:p>
            <a:pPr algn="l">
              <a:buBlip>
                <a:blip r:embed="rId3"/>
              </a:buBlip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FDD774-3BB8-4FC4-8E47-DEF532389FC3}"/>
              </a:ext>
            </a:extLst>
          </p:cNvPr>
          <p:cNvSpPr/>
          <p:nvPr/>
        </p:nvSpPr>
        <p:spPr>
          <a:xfrm>
            <a:off x="0" y="3482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Efficiency Reviews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Involved?</a:t>
            </a:r>
          </a:p>
        </p:txBody>
      </p:sp>
    </p:spTree>
    <p:extLst>
      <p:ext uri="{BB962C8B-B14F-4D97-AF65-F5344CB8AC3E}">
        <p14:creationId xmlns:p14="http://schemas.microsoft.com/office/powerpoint/2010/main" val="3123454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8064896" cy="3888432"/>
          </a:xfrm>
        </p:spPr>
        <p:txBody>
          <a:bodyPr>
            <a:normAutofit/>
          </a:bodyPr>
          <a:lstStyle/>
          <a:p>
            <a:pPr algn="l"/>
            <a:endParaRPr lang="en-GB" dirty="0"/>
          </a:p>
          <a:p>
            <a:pPr marL="0" indent="0" algn="l">
              <a:buNone/>
            </a:pPr>
            <a:endParaRPr lang="en-GB" dirty="0"/>
          </a:p>
          <a:p>
            <a:pPr algn="l">
              <a:buBlip>
                <a:blip r:embed="rId3"/>
              </a:buBlip>
            </a:pPr>
            <a:endParaRPr lang="en-GB" dirty="0"/>
          </a:p>
          <a:p>
            <a:pPr algn="l"/>
            <a:endParaRPr lang="en-GB" dirty="0"/>
          </a:p>
          <a:p>
            <a:pPr algn="l">
              <a:buBlip>
                <a:blip r:embed="rId3"/>
              </a:buBlip>
            </a:pP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8D04D7-0DBA-48A0-BA9B-539F41087EBA}"/>
              </a:ext>
            </a:extLst>
          </p:cNvPr>
          <p:cNvSpPr/>
          <p:nvPr/>
        </p:nvSpPr>
        <p:spPr>
          <a:xfrm>
            <a:off x="4836365" y="1543893"/>
            <a:ext cx="3688186" cy="394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Energy Use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heating and domestic hot water.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Ventilation.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Cooling – air conditioning.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Lighting.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7534B9-D24D-4C0B-80BD-48FBBC96DEAE}"/>
              </a:ext>
            </a:extLst>
          </p:cNvPr>
          <p:cNvSpPr/>
          <p:nvPr/>
        </p:nvSpPr>
        <p:spPr>
          <a:xfrm>
            <a:off x="467544" y="1619274"/>
            <a:ext cx="4104456" cy="3619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Building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materials.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Insulation – wall and pipes.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condition – age and fabric.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Openings – doors, windows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D23C6F-FFE7-4A5E-96B6-A94BD801FA1A}"/>
              </a:ext>
            </a:extLst>
          </p:cNvPr>
          <p:cNvSpPr/>
          <p:nvPr/>
        </p:nvSpPr>
        <p:spPr>
          <a:xfrm>
            <a:off x="-13823" y="0"/>
            <a:ext cx="9144000" cy="1269979"/>
          </a:xfrm>
          <a:prstGeom prst="rect">
            <a:avLst/>
          </a:prstGeom>
          <a:solidFill>
            <a:srgbClr val="319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F6E9DB-C6D1-41DB-85E4-74958273A8E5}"/>
              </a:ext>
            </a:extLst>
          </p:cNvPr>
          <p:cNvSpPr/>
          <p:nvPr/>
        </p:nvSpPr>
        <p:spPr>
          <a:xfrm>
            <a:off x="-13824" y="180054"/>
            <a:ext cx="9157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covered?</a:t>
            </a:r>
          </a:p>
        </p:txBody>
      </p:sp>
    </p:spTree>
    <p:extLst>
      <p:ext uri="{BB962C8B-B14F-4D97-AF65-F5344CB8AC3E}">
        <p14:creationId xmlns:p14="http://schemas.microsoft.com/office/powerpoint/2010/main" val="1829317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8B0A7F-D38F-449D-AC3C-82655D886F4B}"/>
              </a:ext>
            </a:extLst>
          </p:cNvPr>
          <p:cNvSpPr/>
          <p:nvPr/>
        </p:nvSpPr>
        <p:spPr>
          <a:xfrm>
            <a:off x="-13823" y="0"/>
            <a:ext cx="9144000" cy="1269979"/>
          </a:xfrm>
          <a:prstGeom prst="rect">
            <a:avLst/>
          </a:prstGeom>
          <a:solidFill>
            <a:srgbClr val="319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8064896" cy="3888432"/>
          </a:xfrm>
        </p:spPr>
        <p:txBody>
          <a:bodyPr>
            <a:normAutofit/>
          </a:bodyPr>
          <a:lstStyle/>
          <a:p>
            <a:pPr algn="l"/>
            <a:endParaRPr lang="en-GB" dirty="0"/>
          </a:p>
          <a:p>
            <a:pPr marL="0" indent="0" algn="l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  <a:p>
            <a:pPr algn="l">
              <a:buBlip>
                <a:blip r:embed="rId3"/>
              </a:buBlip>
            </a:pPr>
            <a:endParaRPr lang="en-GB" dirty="0"/>
          </a:p>
          <a:p>
            <a:pPr algn="l"/>
            <a:endParaRPr lang="en-GB" dirty="0"/>
          </a:p>
          <a:p>
            <a:pPr algn="l">
              <a:buBlip>
                <a:blip r:embed="rId3"/>
              </a:buBlip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FDD774-3BB8-4FC4-8E47-DEF532389FC3}"/>
              </a:ext>
            </a:extLst>
          </p:cNvPr>
          <p:cNvSpPr/>
          <p:nvPr/>
        </p:nvSpPr>
        <p:spPr>
          <a:xfrm>
            <a:off x="-13824" y="180054"/>
            <a:ext cx="9157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covered?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8D04D7-0DBA-48A0-BA9B-539F41087EBA}"/>
              </a:ext>
            </a:extLst>
          </p:cNvPr>
          <p:cNvSpPr/>
          <p:nvPr/>
        </p:nvSpPr>
        <p:spPr>
          <a:xfrm>
            <a:off x="4716016" y="1658007"/>
            <a:ext cx="4032448" cy="2167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 Energy Use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Computers &amp; Office Equipment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7534B9-D24D-4C0B-80BD-48FBBC96DEAE}"/>
              </a:ext>
            </a:extLst>
          </p:cNvPr>
          <p:cNvSpPr/>
          <p:nvPr/>
        </p:nvSpPr>
        <p:spPr>
          <a:xfrm>
            <a:off x="683568" y="1658007"/>
            <a:ext cx="3888432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Installed Systems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Boiler service needs/history.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temperature controls.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Areas of simultaneous heating/cooling.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4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916093-CA08-4143-912F-191074577408}"/>
              </a:ext>
            </a:extLst>
          </p:cNvPr>
          <p:cNvSpPr txBox="1"/>
          <p:nvPr/>
        </p:nvSpPr>
        <p:spPr>
          <a:xfrm>
            <a:off x="352167" y="1090269"/>
            <a:ext cx="8439666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Cllr Pippa Heylings, Chair of Climate &amp; Environment Advisory 			Committee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 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Siobhan Mellon, Development Officer, Climate &amp; Environment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year’s themes: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Cycling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Emma Dyer, Project Officer for Zero Carbon Communities	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buildings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Siobhan Mellon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Tree-planting and other nature-based solutions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Emma Dyer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apply and what happens next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Emma Dyer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 studies and expert advice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Sean Moroney, Cambridge Electric Transport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Antony Gough and Tony Cook, PECT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Q&amp;A Session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56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5E499B-9D76-46A8-B7A5-0014A3A8E36C}"/>
              </a:ext>
            </a:extLst>
          </p:cNvPr>
          <p:cNvSpPr/>
          <p:nvPr/>
        </p:nvSpPr>
        <p:spPr>
          <a:xfrm>
            <a:off x="-13823" y="0"/>
            <a:ext cx="9144000" cy="1269979"/>
          </a:xfrm>
          <a:prstGeom prst="rect">
            <a:avLst/>
          </a:prstGeom>
          <a:solidFill>
            <a:srgbClr val="319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FBB318"/>
          </a:solidFill>
        </p:spPr>
        <p:txBody>
          <a:bodyPr/>
          <a:lstStyle/>
          <a:p>
            <a:pPr algn="just"/>
            <a:r>
              <a:rPr lang="en-GB" b="1" dirty="0">
                <a:solidFill>
                  <a:srgbClr val="5FAC94"/>
                </a:solidFill>
              </a:rPr>
              <a:t>	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99592" y="1700808"/>
          <a:ext cx="6912768" cy="2752328"/>
        </p:xfrm>
        <a:graphic>
          <a:graphicData uri="http://schemas.openxmlformats.org/drawingml/2006/table">
            <a:tbl>
              <a:tblPr firstRow="1" firstCol="1" bandRow="1"/>
              <a:tblGrid>
                <a:gridCol w="2730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2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7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Heating</a:t>
                      </a:r>
                      <a:endParaRPr lang="en-GB" sz="18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Infrared /Controls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7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Building fabric</a:t>
                      </a:r>
                      <a:endParaRPr lang="en-GB" sz="18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Insulation &amp; Windows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4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Lighting</a:t>
                      </a:r>
                      <a:endParaRPr lang="en-GB" sz="18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LED lights &amp; Occupancy</a:t>
                      </a:r>
                      <a:r>
                        <a:rPr lang="en-GB" sz="18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sensors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7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Renewables</a:t>
                      </a:r>
                      <a:endParaRPr lang="en-GB" sz="18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Solar PV/ Solar Thermal /Energy storage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7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Transport</a:t>
                      </a:r>
                      <a:endParaRPr lang="en-GB" sz="18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Electric Vehicles / EV Charging Points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7FF19B8-015B-436B-8ECE-D829192A44C7}"/>
              </a:ext>
            </a:extLst>
          </p:cNvPr>
          <p:cNvSpPr txBox="1"/>
          <p:nvPr/>
        </p:nvSpPr>
        <p:spPr>
          <a:xfrm>
            <a:off x="165689" y="188640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 Energy Efficiency Measures</a:t>
            </a:r>
          </a:p>
        </p:txBody>
      </p:sp>
    </p:spTree>
    <p:extLst>
      <p:ext uri="{BB962C8B-B14F-4D97-AF65-F5344CB8AC3E}">
        <p14:creationId xmlns:p14="http://schemas.microsoft.com/office/powerpoint/2010/main" val="1205456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384682-E0E3-4883-B1F8-58D53D0E43A3}"/>
              </a:ext>
            </a:extLst>
          </p:cNvPr>
          <p:cNvSpPr/>
          <p:nvPr/>
        </p:nvSpPr>
        <p:spPr>
          <a:xfrm>
            <a:off x="-13823" y="-26394"/>
            <a:ext cx="9144000" cy="1269979"/>
          </a:xfrm>
          <a:prstGeom prst="rect">
            <a:avLst/>
          </a:prstGeom>
          <a:solidFill>
            <a:srgbClr val="319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FBB318"/>
          </a:solidFill>
        </p:spPr>
        <p:txBody>
          <a:bodyPr/>
          <a:lstStyle/>
          <a:p>
            <a:pPr algn="just"/>
            <a:r>
              <a:rPr lang="en-GB" b="1" dirty="0">
                <a:solidFill>
                  <a:srgbClr val="5FAC94"/>
                </a:solidFill>
              </a:rPr>
              <a:t>                     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AC0F07-AF85-47BC-BBA7-B4A32A2155B1}"/>
              </a:ext>
            </a:extLst>
          </p:cNvPr>
          <p:cNvSpPr txBox="1">
            <a:spLocks/>
          </p:cNvSpPr>
          <p:nvPr/>
        </p:nvSpPr>
        <p:spPr>
          <a:xfrm>
            <a:off x="4932040" y="4705890"/>
            <a:ext cx="3925971" cy="811341"/>
          </a:xfrm>
          <a:solidFill>
            <a:srgbClr val="FBB318"/>
          </a:solidFill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FAC9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Elsea Park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FAC9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Community Trust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0F114F-29E6-4B90-B213-E3D6FB220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12" y="1269979"/>
            <a:ext cx="3078008" cy="4346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A8D68-CA57-494F-8507-B7E3BC91239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142" y="1249506"/>
            <a:ext cx="4283035" cy="34563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2A81D89-96E1-467C-AD2F-D40EF64B284A}"/>
              </a:ext>
            </a:extLst>
          </p:cNvPr>
          <p:cNvSpPr txBox="1">
            <a:spLocks/>
          </p:cNvSpPr>
          <p:nvPr/>
        </p:nvSpPr>
        <p:spPr>
          <a:xfrm>
            <a:off x="2915816" y="197612"/>
            <a:ext cx="4719601" cy="720081"/>
          </a:xfrm>
          <a:solidFill>
            <a:srgbClr val="FBB31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2760756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3E08AE-68E7-4085-BD7B-5BFC2C8574AB}"/>
              </a:ext>
            </a:extLst>
          </p:cNvPr>
          <p:cNvSpPr/>
          <p:nvPr/>
        </p:nvSpPr>
        <p:spPr>
          <a:xfrm>
            <a:off x="0" y="-10566"/>
            <a:ext cx="9144000" cy="1269979"/>
          </a:xfrm>
          <a:prstGeom prst="rect">
            <a:avLst/>
          </a:prstGeom>
          <a:solidFill>
            <a:srgbClr val="319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FBB318"/>
          </a:solidFill>
        </p:spPr>
        <p:txBody>
          <a:bodyPr/>
          <a:lstStyle/>
          <a:p>
            <a:pPr algn="just"/>
            <a:r>
              <a:rPr lang="en-GB" b="1" dirty="0">
                <a:solidFill>
                  <a:srgbClr val="5FAC94"/>
                </a:solidFill>
              </a:rPr>
              <a:t>                     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AC0F07-AF85-47BC-BBA7-B4A32A2155B1}"/>
              </a:ext>
            </a:extLst>
          </p:cNvPr>
          <p:cNvSpPr txBox="1">
            <a:spLocks/>
          </p:cNvSpPr>
          <p:nvPr/>
        </p:nvSpPr>
        <p:spPr>
          <a:xfrm>
            <a:off x="127805" y="74077"/>
            <a:ext cx="9016195" cy="1244368"/>
          </a:xfrm>
          <a:solidFill>
            <a:srgbClr val="FBB31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What did they do?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65851EA-456A-422D-BD46-C5C283BBB84C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1344056"/>
          <a:ext cx="5365847" cy="4251195"/>
        </p:xfrm>
        <a:graphic>
          <a:graphicData uri="http://schemas.openxmlformats.org/drawingml/2006/table">
            <a:tbl>
              <a:tblPr firstRow="1" firstCol="1" bandRow="1"/>
              <a:tblGrid>
                <a:gridCol w="1757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8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80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Heating &amp; Cooling</a:t>
                      </a:r>
                      <a:endParaRPr lang="en-GB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Infrared radiators in reception and workshop areas replaced inefficient electric-fan heaters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Replaced air conditioning system to a more efficient climate control system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Lighting</a:t>
                      </a:r>
                      <a:endParaRPr lang="en-GB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Further retrofitting of LED lights &amp; occupancy</a:t>
                      </a:r>
                      <a:r>
                        <a:rPr lang="en-GB" sz="20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sensors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3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Renewables</a:t>
                      </a:r>
                      <a:endParaRPr lang="en-GB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Solar PV  had already been installed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 descr="The roof of a building&#10;&#10;Description automatically generated">
            <a:extLst>
              <a:ext uri="{FF2B5EF4-FFF2-40B4-BE49-F238E27FC236}">
                <a16:creationId xmlns:a16="http://schemas.microsoft.com/office/drawing/2014/main" id="{2CF8A69E-1EF3-4FAE-BED7-7F365E832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4" y="4000485"/>
            <a:ext cx="2051722" cy="1538792"/>
          </a:xfrm>
          <a:prstGeom prst="rect">
            <a:avLst/>
          </a:prstGeom>
        </p:spPr>
      </p:pic>
      <p:pic>
        <p:nvPicPr>
          <p:cNvPr id="8" name="Picture 7" descr="A view of a large window&#10;&#10;Description automatically generated">
            <a:extLst>
              <a:ext uri="{FF2B5EF4-FFF2-40B4-BE49-F238E27FC236}">
                <a16:creationId xmlns:a16="http://schemas.microsoft.com/office/drawing/2014/main" id="{CC1CDC31-0FB9-43F5-B37D-87931BBBA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00000">
            <a:off x="6516224" y="1269979"/>
            <a:ext cx="2051720" cy="1538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4ABD96-1578-476D-83EA-7E6CF053A6D1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5507" y="2808770"/>
            <a:ext cx="2051720" cy="1455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56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039A04-934B-4FA1-92AB-664A36F8993C}"/>
              </a:ext>
            </a:extLst>
          </p:cNvPr>
          <p:cNvSpPr/>
          <p:nvPr/>
        </p:nvSpPr>
        <p:spPr>
          <a:xfrm>
            <a:off x="-13823" y="0"/>
            <a:ext cx="9144000" cy="1269979"/>
          </a:xfrm>
          <a:prstGeom prst="rect">
            <a:avLst/>
          </a:prstGeom>
          <a:solidFill>
            <a:srgbClr val="319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FBB318"/>
          </a:solidFill>
        </p:spPr>
        <p:txBody>
          <a:bodyPr/>
          <a:lstStyle/>
          <a:p>
            <a:pPr algn="just"/>
            <a:r>
              <a:rPr lang="en-GB" b="1" dirty="0">
                <a:solidFill>
                  <a:srgbClr val="5FAC94"/>
                </a:solidFill>
              </a:rPr>
              <a:t>                     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AC0F07-AF85-47BC-BBA7-B4A32A2155B1}"/>
              </a:ext>
            </a:extLst>
          </p:cNvPr>
          <p:cNvSpPr txBox="1">
            <a:spLocks/>
          </p:cNvSpPr>
          <p:nvPr/>
        </p:nvSpPr>
        <p:spPr>
          <a:xfrm>
            <a:off x="13823" y="290101"/>
            <a:ext cx="9130177" cy="762635"/>
          </a:xfrm>
          <a:solidFill>
            <a:srgbClr val="FBB31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What were the benefits?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FF7E9F4-F2B4-4885-AD8B-49279A4EB60F}"/>
              </a:ext>
            </a:extLst>
          </p:cNvPr>
          <p:cNvGraphicFramePr>
            <a:graphicFrameLocks noGrp="1"/>
          </p:cNvGraphicFramePr>
          <p:nvPr/>
        </p:nvGraphicFramePr>
        <p:xfrm>
          <a:off x="318582" y="1628800"/>
          <a:ext cx="4392488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9221">
                  <a:extLst>
                    <a:ext uri="{9D8B030D-6E8A-4147-A177-3AD203B41FA5}">
                      <a16:colId xmlns:a16="http://schemas.microsoft.com/office/drawing/2014/main" val="391636332"/>
                    </a:ext>
                  </a:extLst>
                </a:gridCol>
                <a:gridCol w="1873267">
                  <a:extLst>
                    <a:ext uri="{9D8B030D-6E8A-4147-A177-3AD203B41FA5}">
                      <a16:colId xmlns:a16="http://schemas.microsoft.com/office/drawing/2014/main" val="2719949611"/>
                    </a:ext>
                  </a:extLst>
                </a:gridCol>
              </a:tblGrid>
              <a:tr h="317149">
                <a:tc>
                  <a:txBody>
                    <a:bodyPr/>
                    <a:lstStyle/>
                    <a:p>
                      <a:r>
                        <a:rPr lang="en-GB" sz="2400" b="1" dirty="0"/>
                        <a:t>Value of Investments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£20,692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460284"/>
                  </a:ext>
                </a:extLst>
              </a:tr>
              <a:tr h="317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/>
                        <a:t>Cost Savings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/>
                        <a:t>(Per Annum)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£4,000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44964"/>
                  </a:ext>
                </a:extLst>
              </a:tr>
              <a:tr h="317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/>
                        <a:t>Payback (Years)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489440"/>
                  </a:ext>
                </a:extLst>
              </a:tr>
              <a:tr h="317149">
                <a:tc>
                  <a:txBody>
                    <a:bodyPr/>
                    <a:lstStyle/>
                    <a:p>
                      <a:r>
                        <a:rPr lang="en-GB" sz="2400" b="1" dirty="0"/>
                        <a:t>Grant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£5,173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17768"/>
                  </a:ext>
                </a:extLst>
              </a:tr>
              <a:tr h="337902">
                <a:tc>
                  <a:txBody>
                    <a:bodyPr/>
                    <a:lstStyle/>
                    <a:p>
                      <a:r>
                        <a:rPr lang="en-GB" sz="2400" b="1" dirty="0"/>
                        <a:t>Reduced Payback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894841"/>
                  </a:ext>
                </a:extLst>
              </a:tr>
            </a:tbl>
          </a:graphicData>
        </a:graphic>
      </p:graphicFrame>
      <p:pic>
        <p:nvPicPr>
          <p:cNvPr id="8" name="Picture 7" descr="A person holding a sign&#10;&#10;Description automatically generated">
            <a:extLst>
              <a:ext uri="{FF2B5EF4-FFF2-40B4-BE49-F238E27FC236}">
                <a16:creationId xmlns:a16="http://schemas.microsoft.com/office/drawing/2014/main" id="{120217B7-6B4C-4F50-A726-EE5E4C7FB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628800"/>
            <a:ext cx="402336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25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079A943-61B1-4B49-93F6-CDEA36376CA4}"/>
              </a:ext>
            </a:extLst>
          </p:cNvPr>
          <p:cNvGraphicFramePr>
            <a:graphicFrameLocks noGrp="1"/>
          </p:cNvGraphicFramePr>
          <p:nvPr/>
        </p:nvGraphicFramePr>
        <p:xfrm>
          <a:off x="247144" y="1392522"/>
          <a:ext cx="8413201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3814">
                  <a:extLst>
                    <a:ext uri="{9D8B030D-6E8A-4147-A177-3AD203B41FA5}">
                      <a16:colId xmlns:a16="http://schemas.microsoft.com/office/drawing/2014/main" val="391636332"/>
                    </a:ext>
                  </a:extLst>
                </a:gridCol>
                <a:gridCol w="4749387">
                  <a:extLst>
                    <a:ext uri="{9D8B030D-6E8A-4147-A177-3AD203B41FA5}">
                      <a16:colId xmlns:a16="http://schemas.microsoft.com/office/drawing/2014/main" val="2719949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Carbon Saving (Per Annum)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12 tonnes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460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Opening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Extended - better climate control enabled longer use of building in evenings without issues around noise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4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Increased  - key health sector clients with very specific needs around temperature/comfort extended use of hall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489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Working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Improved – better comfort for staff in reception and workshop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1776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018BB0F-2368-406E-85A0-80592982281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99" y="3964697"/>
            <a:ext cx="2510835" cy="1538793"/>
          </a:xfrm>
          <a:prstGeom prst="rect">
            <a:avLst/>
          </a:prstGeom>
          <a:noFill/>
        </p:spPr>
      </p:pic>
      <p:pic>
        <p:nvPicPr>
          <p:cNvPr id="9" name="Picture 8" descr="A large brick building&#10;&#10;Description automatically generated">
            <a:extLst>
              <a:ext uri="{FF2B5EF4-FFF2-40B4-BE49-F238E27FC236}">
                <a16:creationId xmlns:a16="http://schemas.microsoft.com/office/drawing/2014/main" id="{BB0C07C3-5323-437B-BF97-FD074F8C61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36" y="3978439"/>
            <a:ext cx="2286635" cy="1538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4B5504-BB58-4723-AFD8-58B300428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062" y="3964696"/>
            <a:ext cx="3197104" cy="15387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DF6D7E-B2FA-4A1B-84F5-2DC7FA67DB1C}"/>
              </a:ext>
            </a:extLst>
          </p:cNvPr>
          <p:cNvSpPr/>
          <p:nvPr/>
        </p:nvSpPr>
        <p:spPr>
          <a:xfrm>
            <a:off x="-13823" y="0"/>
            <a:ext cx="9144000" cy="1269979"/>
          </a:xfrm>
          <a:prstGeom prst="rect">
            <a:avLst/>
          </a:prstGeom>
          <a:solidFill>
            <a:srgbClr val="319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1A0F46-0372-411E-B92D-C6B45A491C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solidFill>
            <a:srgbClr val="FBB318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5FAC9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    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5FAC94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CDC11A4-E462-4E2F-A0B5-EF784E3551AD}"/>
              </a:ext>
            </a:extLst>
          </p:cNvPr>
          <p:cNvSpPr txBox="1">
            <a:spLocks/>
          </p:cNvSpPr>
          <p:nvPr/>
        </p:nvSpPr>
        <p:spPr>
          <a:xfrm>
            <a:off x="13823" y="290101"/>
            <a:ext cx="9130177" cy="762635"/>
          </a:xfrm>
          <a:solidFill>
            <a:srgbClr val="FBB31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What were the benefits?</a:t>
            </a:r>
          </a:p>
        </p:txBody>
      </p:sp>
    </p:spTree>
    <p:extLst>
      <p:ext uri="{BB962C8B-B14F-4D97-AF65-F5344CB8AC3E}">
        <p14:creationId xmlns:p14="http://schemas.microsoft.com/office/powerpoint/2010/main" val="2624280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563CE7-AEDD-4094-8A6A-BB440728733F}"/>
              </a:ext>
            </a:extLst>
          </p:cNvPr>
          <p:cNvSpPr/>
          <p:nvPr/>
        </p:nvSpPr>
        <p:spPr>
          <a:xfrm>
            <a:off x="0" y="-10566"/>
            <a:ext cx="9144000" cy="1269979"/>
          </a:xfrm>
          <a:prstGeom prst="rect">
            <a:avLst/>
          </a:prstGeom>
          <a:solidFill>
            <a:srgbClr val="319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1924799-C84A-4CF8-8C38-75BE6EED45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rgbClr val="FBB318"/>
          </a:solidFill>
        </p:spPr>
        <p:txBody>
          <a:bodyPr/>
          <a:lstStyle/>
          <a:p>
            <a:pPr algn="just"/>
            <a:r>
              <a:rPr lang="en-GB" b="1" dirty="0">
                <a:solidFill>
                  <a:srgbClr val="5FAC94"/>
                </a:solidFill>
              </a:rPr>
              <a:t>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6" y="1353443"/>
            <a:ext cx="1496400" cy="21302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255F7-F1EA-4C19-ABA3-C764D3D71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385" y="2567179"/>
            <a:ext cx="1524723" cy="2153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81DE1-74D1-4C3E-A53A-1EAAA87BA0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35" y="2567179"/>
            <a:ext cx="1534713" cy="2180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FCC8A-623D-4C68-BF6E-E8EEB439B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843" y="1403018"/>
            <a:ext cx="1575274" cy="22183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B4A21-5AC2-44D6-8C97-18395DD327B5}"/>
              </a:ext>
            </a:extLst>
          </p:cNvPr>
          <p:cNvSpPr/>
          <p:nvPr/>
        </p:nvSpPr>
        <p:spPr>
          <a:xfrm>
            <a:off x="1468196" y="4839099"/>
            <a:ext cx="697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www.beecp.org/case-studies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6" descr="https://image-store.slidesharecdn.com/e2610e59-3273-492f-ab36-3934f4dad508-large.jpeg">
            <a:extLst>
              <a:ext uri="{FF2B5EF4-FFF2-40B4-BE49-F238E27FC236}">
                <a16:creationId xmlns:a16="http://schemas.microsoft.com/office/drawing/2014/main" id="{B8AA4852-52EA-452E-A0FB-92D505B01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138" y="1378085"/>
            <a:ext cx="1522226" cy="215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AC0F07-AF85-47BC-BBA7-B4A32A2155B1}"/>
              </a:ext>
            </a:extLst>
          </p:cNvPr>
          <p:cNvSpPr txBox="1">
            <a:spLocks/>
          </p:cNvSpPr>
          <p:nvPr/>
        </p:nvSpPr>
        <p:spPr>
          <a:xfrm>
            <a:off x="127805" y="74077"/>
            <a:ext cx="9016195" cy="1244368"/>
          </a:xfrm>
          <a:solidFill>
            <a:srgbClr val="FBB31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Energy Efficiency Case Studies</a:t>
            </a:r>
          </a:p>
        </p:txBody>
      </p:sp>
    </p:spTree>
    <p:extLst>
      <p:ext uri="{BB962C8B-B14F-4D97-AF65-F5344CB8AC3E}">
        <p14:creationId xmlns:p14="http://schemas.microsoft.com/office/powerpoint/2010/main" val="96191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76C051B-AFCB-4356-9372-32CEBD132624}"/>
              </a:ext>
            </a:extLst>
          </p:cNvPr>
          <p:cNvSpPr/>
          <p:nvPr/>
        </p:nvSpPr>
        <p:spPr>
          <a:xfrm>
            <a:off x="-89452" y="8"/>
            <a:ext cx="9322904" cy="1269979"/>
          </a:xfrm>
          <a:prstGeom prst="rect">
            <a:avLst/>
          </a:prstGeom>
          <a:solidFill>
            <a:srgbClr val="5FA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DDDFDD0-BD5C-40E0-B1E8-F94FC61AF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9" y="193638"/>
            <a:ext cx="7096539" cy="10255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5C7542-FDAD-4CC6-A8F1-BD356886FF88}"/>
              </a:ext>
            </a:extLst>
          </p:cNvPr>
          <p:cNvSpPr/>
          <p:nvPr/>
        </p:nvSpPr>
        <p:spPr>
          <a:xfrm>
            <a:off x="2961401" y="193629"/>
            <a:ext cx="3220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Natural Environment</a:t>
            </a:r>
          </a:p>
        </p:txBody>
      </p:sp>
      <p:pic>
        <p:nvPicPr>
          <p:cNvPr id="14" name="Picture 2" descr="Image result for wildflower">
            <a:extLst>
              <a:ext uri="{FF2B5EF4-FFF2-40B4-BE49-F238E27FC236}">
                <a16:creationId xmlns:a16="http://schemas.microsoft.com/office/drawing/2014/main" id="{46F573D5-2536-4103-BDBE-28057243D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r="16138"/>
          <a:stretch/>
        </p:blipFill>
        <p:spPr bwMode="auto">
          <a:xfrm>
            <a:off x="3995936" y="1463608"/>
            <a:ext cx="2167055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A8B966-09EF-4398-8B6F-3BCCF15996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74" t="773" r="11414" b="1411"/>
          <a:stretch/>
        </p:blipFill>
        <p:spPr>
          <a:xfrm>
            <a:off x="5508104" y="3381630"/>
            <a:ext cx="2161441" cy="2160000"/>
          </a:xfrm>
          <a:prstGeom prst="ellipse">
            <a:avLst/>
          </a:prstGeom>
        </p:spPr>
      </p:pic>
      <p:pic>
        <p:nvPicPr>
          <p:cNvPr id="19" name="Picture 1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F55773CC-71F3-4F4C-A0E3-723FF640B7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r="13243"/>
          <a:stretch/>
        </p:blipFill>
        <p:spPr>
          <a:xfrm>
            <a:off x="6821704" y="1412839"/>
            <a:ext cx="2163151" cy="2160000"/>
          </a:xfrm>
          <a:prstGeom prst="ellipse">
            <a:avLst/>
          </a:prstGeom>
        </p:spPr>
      </p:pic>
      <p:pic>
        <p:nvPicPr>
          <p:cNvPr id="29" name="Picture 2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AF4CB0B-C0B9-4979-9FFE-44E16E629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2" y="1463609"/>
            <a:ext cx="2914786" cy="2369728"/>
          </a:xfrm>
          <a:prstGeom prst="round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6F287B-F731-4AF9-9A5E-487E12E980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402" r="-4"/>
          <a:stretch/>
        </p:blipFill>
        <p:spPr>
          <a:xfrm>
            <a:off x="2404945" y="3429000"/>
            <a:ext cx="2167055" cy="20915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24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76C051B-AFCB-4356-9372-32CEBD132624}"/>
              </a:ext>
            </a:extLst>
          </p:cNvPr>
          <p:cNvSpPr/>
          <p:nvPr/>
        </p:nvSpPr>
        <p:spPr>
          <a:xfrm>
            <a:off x="-89452" y="8"/>
            <a:ext cx="9322904" cy="1269979"/>
          </a:xfrm>
          <a:prstGeom prst="rect">
            <a:avLst/>
          </a:prstGeom>
          <a:solidFill>
            <a:srgbClr val="5FA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DDDFDD0-BD5C-40E0-B1E8-F94FC61AF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9" y="193638"/>
            <a:ext cx="7096539" cy="10255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5C7542-FDAD-4CC6-A8F1-BD356886FF88}"/>
              </a:ext>
            </a:extLst>
          </p:cNvPr>
          <p:cNvSpPr/>
          <p:nvPr/>
        </p:nvSpPr>
        <p:spPr>
          <a:xfrm>
            <a:off x="2961401" y="193629"/>
            <a:ext cx="3220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Activities</a:t>
            </a:r>
          </a:p>
        </p:txBody>
      </p:sp>
      <p:pic>
        <p:nvPicPr>
          <p:cNvPr id="10" name="Picture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686E619-9490-467E-8A9D-5B4D332BE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56" y="1437495"/>
            <a:ext cx="5820768" cy="41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2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024D690-B4FA-4CE0-A103-7B64EE66BA90}"/>
              </a:ext>
            </a:extLst>
          </p:cNvPr>
          <p:cNvGraphicFramePr/>
          <p:nvPr/>
        </p:nvGraphicFramePr>
        <p:xfrm>
          <a:off x="1115616" y="897280"/>
          <a:ext cx="6812865" cy="475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A074F34-E8AA-4FE1-9331-BF1B6F208F23}"/>
              </a:ext>
            </a:extLst>
          </p:cNvPr>
          <p:cNvSpPr txBox="1"/>
          <p:nvPr/>
        </p:nvSpPr>
        <p:spPr>
          <a:xfrm>
            <a:off x="3724492" y="1489199"/>
            <a:ext cx="169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BDFBF-5814-42BB-B48A-BC1B3A2391B8}"/>
              </a:ext>
            </a:extLst>
          </p:cNvPr>
          <p:cNvSpPr txBox="1"/>
          <p:nvPr/>
        </p:nvSpPr>
        <p:spPr>
          <a:xfrm>
            <a:off x="1265929" y="1781923"/>
            <a:ext cx="1525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Objectives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024D690-B4FA-4CE0-A103-7B64EE66BA90}"/>
              </a:ext>
            </a:extLst>
          </p:cNvPr>
          <p:cNvGraphicFramePr/>
          <p:nvPr/>
        </p:nvGraphicFramePr>
        <p:xfrm>
          <a:off x="0" y="2379421"/>
          <a:ext cx="281791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9A6DAF3-1600-4968-AA1C-84C6BC1ED87B}"/>
              </a:ext>
            </a:extLst>
          </p:cNvPr>
          <p:cNvSpPr txBox="1"/>
          <p:nvPr/>
        </p:nvSpPr>
        <p:spPr>
          <a:xfrm>
            <a:off x="1582078" y="4473623"/>
            <a:ext cx="1741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Agreement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54BE6-0277-42EA-BB9E-0E6E13B2B61B}"/>
              </a:ext>
            </a:extLst>
          </p:cNvPr>
          <p:cNvSpPr txBox="1"/>
          <p:nvPr/>
        </p:nvSpPr>
        <p:spPr>
          <a:xfrm>
            <a:off x="6260528" y="4503959"/>
            <a:ext cx="1767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Formal Plan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action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D0044-299B-4C36-9D65-98DB261867F0}"/>
              </a:ext>
            </a:extLst>
          </p:cNvPr>
          <p:cNvSpPr/>
          <p:nvPr/>
        </p:nvSpPr>
        <p:spPr>
          <a:xfrm>
            <a:off x="-41235" y="-1218"/>
            <a:ext cx="9185235" cy="1269979"/>
          </a:xfrm>
          <a:prstGeom prst="rect">
            <a:avLst/>
          </a:prstGeom>
          <a:solidFill>
            <a:srgbClr val="5FA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578A35-9400-46F4-993D-5932430B28C5}"/>
              </a:ext>
            </a:extLst>
          </p:cNvPr>
          <p:cNvSpPr txBox="1"/>
          <p:nvPr/>
        </p:nvSpPr>
        <p:spPr>
          <a:xfrm>
            <a:off x="1331640" y="312505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Natural enhancement planting</a:t>
            </a:r>
          </a:p>
        </p:txBody>
      </p:sp>
    </p:spTree>
    <p:extLst>
      <p:ext uri="{BB962C8B-B14F-4D97-AF65-F5344CB8AC3E}">
        <p14:creationId xmlns:p14="http://schemas.microsoft.com/office/powerpoint/2010/main" val="827293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52ACCC-0D08-4DFD-9CC9-98A10980F2F7}"/>
              </a:ext>
            </a:extLst>
          </p:cNvPr>
          <p:cNvSpPr/>
          <p:nvPr/>
        </p:nvSpPr>
        <p:spPr>
          <a:xfrm>
            <a:off x="-41235" y="-1218"/>
            <a:ext cx="9322904" cy="1269979"/>
          </a:xfrm>
          <a:prstGeom prst="rect">
            <a:avLst/>
          </a:prstGeom>
          <a:solidFill>
            <a:srgbClr val="5FA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A80EFFC-CD9E-474C-BDD1-6ED7672A4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1235" y="260648"/>
            <a:ext cx="9185235" cy="936104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sz="4000" b="1" dirty="0">
                <a:solidFill>
                  <a:schemeClr val="bg1"/>
                </a:solidFill>
              </a:rPr>
              <a:t>Enhancement Project</a:t>
            </a:r>
            <a:r>
              <a:rPr lang="en-GB" sz="4000" b="1" dirty="0">
                <a:solidFill>
                  <a:srgbClr val="5FAC94"/>
                </a:solidFill>
                <a:latin typeface="+mj-lt"/>
              </a:rPr>
              <a:t>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E07DA-D8F6-4762-BA4F-89B59FD784F8}"/>
              </a:ext>
            </a:extLst>
          </p:cNvPr>
          <p:cNvSpPr txBox="1"/>
          <p:nvPr/>
        </p:nvSpPr>
        <p:spPr>
          <a:xfrm>
            <a:off x="627040" y="1324745"/>
            <a:ext cx="7986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Value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Integrating national targets and initiatives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4F192B6-AEF4-43B5-84CA-7711F1A3A6F6}"/>
              </a:ext>
            </a:extLst>
          </p:cNvPr>
          <p:cNvGraphicFramePr/>
          <p:nvPr/>
        </p:nvGraphicFramePr>
        <p:xfrm>
          <a:off x="1828800" y="2276872"/>
          <a:ext cx="54864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50129C7-D4BE-483A-844C-A7131320F63F}"/>
              </a:ext>
            </a:extLst>
          </p:cNvPr>
          <p:cNvSpPr txBox="1"/>
          <p:nvPr/>
        </p:nvSpPr>
        <p:spPr>
          <a:xfrm>
            <a:off x="2627784" y="2613630"/>
            <a:ext cx="337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at landscape level</a:t>
            </a:r>
          </a:p>
        </p:txBody>
      </p:sp>
    </p:spTree>
    <p:extLst>
      <p:ext uri="{BB962C8B-B14F-4D97-AF65-F5344CB8AC3E}">
        <p14:creationId xmlns:p14="http://schemas.microsoft.com/office/powerpoint/2010/main" val="1637153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57C06-1828-4337-95FF-60069B0387BA}"/>
              </a:ext>
            </a:extLst>
          </p:cNvPr>
          <p:cNvSpPr txBox="1">
            <a:spLocks/>
          </p:cNvSpPr>
          <p:nvPr/>
        </p:nvSpPr>
        <p:spPr bwMode="auto">
          <a:xfrm>
            <a:off x="685800" y="1427923"/>
            <a:ext cx="77724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 of the ZCC grant scheme</a:t>
            </a:r>
            <a:br>
              <a:rPr lang="en-GB" altLang="en-US" dirty="0">
                <a:solidFill>
                  <a:srgbClr val="1533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dirty="0">
              <a:solidFill>
                <a:srgbClr val="1533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37697C-BB06-4E5C-A27E-FE745A76FBAF}"/>
              </a:ext>
            </a:extLst>
          </p:cNvPr>
          <p:cNvSpPr txBox="1">
            <a:spLocks/>
          </p:cNvSpPr>
          <p:nvPr/>
        </p:nvSpPr>
        <p:spPr bwMode="auto">
          <a:xfrm>
            <a:off x="1244514" y="3305721"/>
            <a:ext cx="77724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br>
              <a:rPr lang="en-GB" altLang="en-US" dirty="0">
                <a:solidFill>
                  <a:srgbClr val="1533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dirty="0">
              <a:solidFill>
                <a:srgbClr val="1533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91C259FF-397E-40C4-92DA-D97CC52ED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558426"/>
            <a:ext cx="7772401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support communities to promote behavioural change and reduce reliance on fossil fuels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aligns with aspiration for net zero carbon by 2050 in our Zero Carbon Strategy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GB" altLang="en-US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2800" dirty="0">
                <a:latin typeface="Arial"/>
                <a:cs typeface="Arial"/>
              </a:rPr>
              <a:t>	£100k total budget</a:t>
            </a:r>
          </a:p>
        </p:txBody>
      </p:sp>
    </p:spTree>
    <p:extLst>
      <p:ext uri="{BB962C8B-B14F-4D97-AF65-F5344CB8AC3E}">
        <p14:creationId xmlns:p14="http://schemas.microsoft.com/office/powerpoint/2010/main" val="212018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2F8AD5-4D1C-4C88-AA54-A9910012F890}"/>
              </a:ext>
            </a:extLst>
          </p:cNvPr>
          <p:cNvSpPr/>
          <p:nvPr/>
        </p:nvSpPr>
        <p:spPr>
          <a:xfrm>
            <a:off x="-41235" y="-1218"/>
            <a:ext cx="9185235" cy="1269979"/>
          </a:xfrm>
          <a:prstGeom prst="rect">
            <a:avLst/>
          </a:prstGeom>
          <a:solidFill>
            <a:srgbClr val="5FA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A80EFFC-CD9E-474C-BDD1-6ED7672A4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1235" y="332656"/>
            <a:ext cx="9322904" cy="936104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sz="4000" b="1" dirty="0">
                <a:solidFill>
                  <a:schemeClr val="bg1"/>
                </a:solidFill>
                <a:latin typeface="+mj-lt"/>
              </a:rPr>
              <a:t>Enhancing the community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E07DA-D8F6-4762-BA4F-89B59FD784F8}"/>
              </a:ext>
            </a:extLst>
          </p:cNvPr>
          <p:cNvSpPr txBox="1"/>
          <p:nvPr/>
        </p:nvSpPr>
        <p:spPr>
          <a:xfrm>
            <a:off x="499014" y="1348417"/>
            <a:ext cx="6388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 infrastructure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people within the community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4F192B6-AEF4-43B5-84CA-7711F1A3A6F6}"/>
              </a:ext>
            </a:extLst>
          </p:cNvPr>
          <p:cNvGraphicFramePr/>
          <p:nvPr/>
        </p:nvGraphicFramePr>
        <p:xfrm>
          <a:off x="1828800" y="2339724"/>
          <a:ext cx="54864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50129C7-D4BE-483A-844C-A7131320F63F}"/>
              </a:ext>
            </a:extLst>
          </p:cNvPr>
          <p:cNvSpPr txBox="1"/>
          <p:nvPr/>
        </p:nvSpPr>
        <p:spPr>
          <a:xfrm>
            <a:off x="1639198" y="2613630"/>
            <a:ext cx="5247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Developing all aspects of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929974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3C0807-E4E9-41FB-B829-83358F734233}"/>
              </a:ext>
            </a:extLst>
          </p:cNvPr>
          <p:cNvSpPr/>
          <p:nvPr/>
        </p:nvSpPr>
        <p:spPr>
          <a:xfrm>
            <a:off x="-41235" y="-1218"/>
            <a:ext cx="9185235" cy="1269979"/>
          </a:xfrm>
          <a:prstGeom prst="rect">
            <a:avLst/>
          </a:prstGeom>
          <a:solidFill>
            <a:srgbClr val="5FA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2C445-9B81-4466-8F1D-057D412D5B25}"/>
              </a:ext>
            </a:extLst>
          </p:cNvPr>
          <p:cNvSpPr txBox="1"/>
          <p:nvPr/>
        </p:nvSpPr>
        <p:spPr>
          <a:xfrm>
            <a:off x="-41235" y="212968"/>
            <a:ext cx="916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 together</a:t>
            </a:r>
          </a:p>
        </p:txBody>
      </p:sp>
      <p:pic>
        <p:nvPicPr>
          <p:cNvPr id="3" name="Picture 2" descr="A picture containing person, standing, table, holding&#10;&#10;Description automatically generated">
            <a:extLst>
              <a:ext uri="{FF2B5EF4-FFF2-40B4-BE49-F238E27FC236}">
                <a16:creationId xmlns:a16="http://schemas.microsoft.com/office/drawing/2014/main" id="{6FA5AA9C-A1B1-432A-BB1F-F9A7D7BDF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93537"/>
            <a:ext cx="1930982" cy="3976283"/>
          </a:xfrm>
          <a:prstGeom prst="rect">
            <a:avLst/>
          </a:prstGeom>
        </p:spPr>
      </p:pic>
      <p:pic>
        <p:nvPicPr>
          <p:cNvPr id="9" name="Picture 8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9029532C-E59C-4A92-ACE5-0C4D56423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49" y="1393537"/>
            <a:ext cx="2982212" cy="3976283"/>
          </a:xfrm>
          <a:prstGeom prst="rect">
            <a:avLst/>
          </a:prstGeom>
        </p:spPr>
      </p:pic>
      <p:pic>
        <p:nvPicPr>
          <p:cNvPr id="11" name="Picture 10" descr="A young boy holding a baseball bat&#10;&#10;Description automatically generated">
            <a:extLst>
              <a:ext uri="{FF2B5EF4-FFF2-40B4-BE49-F238E27FC236}">
                <a16:creationId xmlns:a16="http://schemas.microsoft.com/office/drawing/2014/main" id="{E68058BC-3C2B-4227-AB8C-4BFBA2651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89593"/>
            <a:ext cx="2640964" cy="3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62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BBA647-9B08-47F8-99B5-5C3852B25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1522057"/>
            <a:ext cx="7160840" cy="3563127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FAC94"/>
                </a:solidFill>
              </a:rPr>
              <a:t>Site clearance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FAC94"/>
                </a:solidFill>
              </a:rPr>
              <a:t>Maintenance and formative pruning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FAC94"/>
                </a:solidFill>
              </a:rPr>
              <a:t>Re-planting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FAC94"/>
                </a:solidFill>
              </a:rPr>
              <a:t>Restoration and natural regeneration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FAC94"/>
                </a:solidFill>
              </a:rPr>
              <a:t>Biodiversity improvements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FAC94"/>
                </a:solidFill>
              </a:rPr>
              <a:t>Species protection</a:t>
            </a:r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92FA08-16FF-4C06-B934-CAB0AFF2D385}"/>
              </a:ext>
            </a:extLst>
          </p:cNvPr>
          <p:cNvSpPr/>
          <p:nvPr/>
        </p:nvSpPr>
        <p:spPr>
          <a:xfrm>
            <a:off x="-41235" y="-1218"/>
            <a:ext cx="9322904" cy="1269979"/>
          </a:xfrm>
          <a:prstGeom prst="rect">
            <a:avLst/>
          </a:prstGeom>
          <a:solidFill>
            <a:srgbClr val="5FA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A6D14-5BBF-471E-A189-FFB327870921}"/>
              </a:ext>
            </a:extLst>
          </p:cNvPr>
          <p:cNvSpPr txBox="1"/>
          <p:nvPr/>
        </p:nvSpPr>
        <p:spPr>
          <a:xfrm>
            <a:off x="0" y="18864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Areas of expertise</a:t>
            </a:r>
          </a:p>
        </p:txBody>
      </p:sp>
    </p:spTree>
    <p:extLst>
      <p:ext uri="{BB962C8B-B14F-4D97-AF65-F5344CB8AC3E}">
        <p14:creationId xmlns:p14="http://schemas.microsoft.com/office/powerpoint/2010/main" val="3563108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BBA647-9B08-47F8-99B5-5C3852B25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1306033"/>
            <a:ext cx="7160840" cy="4572508"/>
          </a:xfrm>
        </p:spPr>
        <p:txBody>
          <a:bodyPr/>
          <a:lstStyle/>
          <a:p>
            <a:pPr algn="l"/>
            <a:r>
              <a:rPr lang="en-GB" sz="2800" dirty="0">
                <a:solidFill>
                  <a:schemeClr val="tx1"/>
                </a:solidFill>
              </a:rPr>
              <a:t>General inquiries</a:t>
            </a:r>
          </a:p>
          <a:p>
            <a:pPr algn="l"/>
            <a:r>
              <a:rPr lang="en-GB" sz="2800" dirty="0">
                <a:solidFill>
                  <a:schemeClr val="tx1"/>
                </a:solidFill>
                <a:hlinkClick r:id="rId3"/>
              </a:rPr>
              <a:t>Kari-ann.whitbread@pect.org.uk</a:t>
            </a:r>
            <a:endParaRPr lang="en-GB" sz="2800" dirty="0">
              <a:solidFill>
                <a:schemeClr val="tx1"/>
              </a:solidFill>
            </a:endParaRPr>
          </a:p>
          <a:p>
            <a:pPr algn="l"/>
            <a:endParaRPr lang="en-GB" sz="2800" dirty="0">
              <a:solidFill>
                <a:schemeClr val="tx1"/>
              </a:solidFill>
            </a:endParaRPr>
          </a:p>
          <a:p>
            <a:pPr algn="l"/>
            <a:r>
              <a:rPr lang="en-GB" sz="2800" dirty="0">
                <a:solidFill>
                  <a:schemeClr val="tx1"/>
                </a:solidFill>
              </a:rPr>
              <a:t>Natural Environment inquiries</a:t>
            </a:r>
          </a:p>
          <a:p>
            <a:pPr algn="l"/>
            <a:r>
              <a:rPr lang="en-GB" sz="2800" dirty="0">
                <a:solidFill>
                  <a:schemeClr val="tx1"/>
                </a:solidFill>
                <a:hlinkClick r:id="rId4"/>
              </a:rPr>
              <a:t>Tony.cook@pect.org.uk</a:t>
            </a:r>
            <a:endParaRPr lang="en-GB" sz="2800" dirty="0">
              <a:solidFill>
                <a:schemeClr val="tx1"/>
              </a:solidFill>
            </a:endParaRPr>
          </a:p>
          <a:p>
            <a:pPr algn="l"/>
            <a:endParaRPr lang="en-GB" sz="2800" dirty="0">
              <a:solidFill>
                <a:schemeClr val="tx1"/>
              </a:solidFill>
            </a:endParaRPr>
          </a:p>
          <a:p>
            <a:pPr algn="l"/>
            <a:r>
              <a:rPr lang="en-GB" sz="2800" dirty="0">
                <a:solidFill>
                  <a:schemeClr val="tx1"/>
                </a:solidFill>
              </a:rPr>
              <a:t>Energy efficiency inquiries</a:t>
            </a:r>
          </a:p>
          <a:p>
            <a:pPr algn="l"/>
            <a:r>
              <a:rPr lang="en-GB" sz="2800" dirty="0">
                <a:solidFill>
                  <a:schemeClr val="tx1"/>
                </a:solidFill>
                <a:hlinkClick r:id="rId5"/>
              </a:rPr>
              <a:t>Antony.gough@pect.org.uk</a:t>
            </a:r>
            <a:endParaRPr lang="en-GB" sz="28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92FA08-16FF-4C06-B934-CAB0AFF2D385}"/>
              </a:ext>
            </a:extLst>
          </p:cNvPr>
          <p:cNvSpPr/>
          <p:nvPr/>
        </p:nvSpPr>
        <p:spPr>
          <a:xfrm>
            <a:off x="-41235" y="-1218"/>
            <a:ext cx="9185235" cy="1269979"/>
          </a:xfrm>
          <a:prstGeom prst="rect">
            <a:avLst/>
          </a:prstGeom>
          <a:solidFill>
            <a:srgbClr val="5FA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192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A6D14-5BBF-471E-A189-FFB327870921}"/>
              </a:ext>
            </a:extLst>
          </p:cNvPr>
          <p:cNvSpPr txBox="1"/>
          <p:nvPr/>
        </p:nvSpPr>
        <p:spPr>
          <a:xfrm>
            <a:off x="1835696" y="188640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2945041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932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D19366-45E0-4813-B3ED-78E2A9D1A99B}"/>
              </a:ext>
            </a:extLst>
          </p:cNvPr>
          <p:cNvSpPr txBox="1"/>
          <p:nvPr/>
        </p:nvSpPr>
        <p:spPr>
          <a:xfrm>
            <a:off x="383059" y="1923698"/>
            <a:ext cx="80442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4000" b="1" dirty="0">
                <a:latin typeface="Arial" panose="020B0604020202020204" pitchFamily="34" charset="0"/>
              </a:rPr>
              <a:t>How to apply and what happens next</a:t>
            </a:r>
          </a:p>
          <a:p>
            <a:pPr algn="ctr" eaLnBrk="1" hangingPunct="1"/>
            <a:endParaRPr lang="en-GB" sz="4000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GB" sz="4000" dirty="0">
                <a:latin typeface="Arial" panose="020B0604020202020204" pitchFamily="34" charset="0"/>
              </a:rPr>
              <a:t>Emma Dyer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97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CA3E11-6AD2-4E9E-8BF5-B69473187905}"/>
              </a:ext>
            </a:extLst>
          </p:cNvPr>
          <p:cNvSpPr txBox="1"/>
          <p:nvPr/>
        </p:nvSpPr>
        <p:spPr>
          <a:xfrm>
            <a:off x="704335" y="1338805"/>
            <a:ext cx="6462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B050"/>
                </a:solidFill>
              </a:rPr>
              <a:t>Grant Information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5BBB1-C969-40A5-8E1C-85797E9EDD14}"/>
              </a:ext>
            </a:extLst>
          </p:cNvPr>
          <p:cNvSpPr txBox="1"/>
          <p:nvPr/>
        </p:nvSpPr>
        <p:spPr>
          <a:xfrm>
            <a:off x="673443" y="2179275"/>
            <a:ext cx="7797113" cy="466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Min/max grant: £1,000 - £15,000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2800" dirty="0">
              <a:latin typeface="Arial" panose="020B0604020202020204" pitchFamily="34" charset="0"/>
            </a:endParaRP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Grant scheme open: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GB" sz="2800" dirty="0">
                <a:latin typeface="Arial" panose="020B0604020202020204" pitchFamily="34" charset="0"/>
              </a:rPr>
              <a:t>	Wednesday 1st July</a:t>
            </a: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</a:endParaRP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 Application deadline: </a:t>
            </a:r>
          </a:p>
          <a:p>
            <a:pPr marL="0" lvl="1" fontAlgn="auto">
              <a:lnSpc>
                <a:spcPct val="90000"/>
              </a:lnSpc>
              <a:spcAft>
                <a:spcPts val="0"/>
              </a:spcAft>
            </a:pPr>
            <a:r>
              <a:rPr lang="en-GB" sz="2800" dirty="0">
                <a:latin typeface="Arial" panose="020B0604020202020204" pitchFamily="34" charset="0"/>
              </a:rPr>
              <a:t>	5pm Wednesday 30 September </a:t>
            </a:r>
          </a:p>
          <a:p>
            <a:pPr marL="0" lvl="1" fontAlgn="auto">
              <a:lnSpc>
                <a:spcPct val="90000"/>
              </a:lnSpc>
              <a:spcAft>
                <a:spcPts val="0"/>
              </a:spcAft>
            </a:pPr>
            <a:endParaRPr lang="en-GB" sz="2800" dirty="0">
              <a:latin typeface="Arial" panose="020B0604020202020204" pitchFamily="34" charset="0"/>
            </a:endParaRPr>
          </a:p>
          <a:p>
            <a:pPr lvl="1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 Results: by the end of the year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200" dirty="0">
              <a:latin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16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6E7219-743D-4ED0-9AA2-75720AE794ED}"/>
              </a:ext>
            </a:extLst>
          </p:cNvPr>
          <p:cNvSpPr txBox="1"/>
          <p:nvPr/>
        </p:nvSpPr>
        <p:spPr>
          <a:xfrm>
            <a:off x="695686" y="1837045"/>
            <a:ext cx="833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>
                <a:latin typeface="Arial" panose="020B0604020202020204" pitchFamily="34" charset="0"/>
              </a:rPr>
              <a:t>Any non-profit group or organisation based in South Cambridgeshire or benefiting South Cambridgeshire residents, </a:t>
            </a:r>
            <a:r>
              <a:rPr lang="en-GB" sz="2400" b="1" dirty="0">
                <a:latin typeface="Arial" panose="020B0604020202020204" pitchFamily="34" charset="0"/>
              </a:rPr>
              <a:t>OR</a:t>
            </a:r>
            <a:r>
              <a:rPr lang="en-GB" sz="2400" dirty="0">
                <a:latin typeface="Arial" panose="020B0604020202020204" pitchFamily="34" charset="0"/>
              </a:rPr>
              <a:t> a South Cambridgeshire parish council.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ADA2B-8282-40EF-8C96-13C375CC1092}"/>
              </a:ext>
            </a:extLst>
          </p:cNvPr>
          <p:cNvSpPr txBox="1"/>
          <p:nvPr/>
        </p:nvSpPr>
        <p:spPr>
          <a:xfrm>
            <a:off x="656764" y="1067604"/>
            <a:ext cx="6977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</a:rPr>
              <a:t>Who can apply?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4D32A-5418-4448-85F0-258DAD592C83}"/>
              </a:ext>
            </a:extLst>
          </p:cNvPr>
          <p:cNvSpPr txBox="1"/>
          <p:nvPr/>
        </p:nvSpPr>
        <p:spPr>
          <a:xfrm flipH="1">
            <a:off x="446699" y="4199500"/>
            <a:ext cx="4656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registered charities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companies limited by guarantee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unincorporated associations or clubs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community interest companies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charitable incorporated organisations</a:t>
            </a:r>
          </a:p>
          <a:p>
            <a:r>
              <a:rPr lang="en-GB" sz="2400" dirty="0"/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C8170-086E-4E2C-9F62-84ED88E5D535}"/>
              </a:ext>
            </a:extLst>
          </p:cNvPr>
          <p:cNvSpPr txBox="1"/>
          <p:nvPr/>
        </p:nvSpPr>
        <p:spPr>
          <a:xfrm>
            <a:off x="5103342" y="4199500"/>
            <a:ext cx="3929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community benefit societies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social enterprises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established voluntary sector organisations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</a:rPr>
              <a:t>community shops which are non-profit making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E5222-1216-40CD-A1AB-C405BB99EFE5}"/>
              </a:ext>
            </a:extLst>
          </p:cNvPr>
          <p:cNvSpPr txBox="1"/>
          <p:nvPr/>
        </p:nvSpPr>
        <p:spPr>
          <a:xfrm>
            <a:off x="275557" y="3429000"/>
            <a:ext cx="8337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  <a:latin typeface="Arial" panose="020B0604020202020204" pitchFamily="34" charset="0"/>
              </a:rPr>
              <a:t>	Non-profit organisations could include:</a:t>
            </a:r>
          </a:p>
        </p:txBody>
      </p:sp>
    </p:spTree>
    <p:extLst>
      <p:ext uri="{BB962C8B-B14F-4D97-AF65-F5344CB8AC3E}">
        <p14:creationId xmlns:p14="http://schemas.microsoft.com/office/powerpoint/2010/main" val="1458143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0EAE6A-C20E-40F0-91F0-A6F80C259977}"/>
              </a:ext>
            </a:extLst>
          </p:cNvPr>
          <p:cNvSpPr txBox="1"/>
          <p:nvPr/>
        </p:nvSpPr>
        <p:spPr>
          <a:xfrm>
            <a:off x="1309816" y="1309816"/>
            <a:ext cx="6079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B050"/>
                </a:solidFill>
                <a:latin typeface="Arial" panose="020B0604020202020204" pitchFamily="34" charset="0"/>
              </a:rPr>
              <a:t>How to apply: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8902A-2A87-4C34-8351-2A3E0979EF96}"/>
              </a:ext>
            </a:extLst>
          </p:cNvPr>
          <p:cNvSpPr txBox="1"/>
          <p:nvPr/>
        </p:nvSpPr>
        <p:spPr>
          <a:xfrm>
            <a:off x="-259492" y="2562752"/>
            <a:ext cx="96629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</a:rPr>
              <a:t>via our online webpage:</a:t>
            </a:r>
          </a:p>
          <a:p>
            <a:pPr algn="ctr"/>
            <a:endParaRPr lang="en-GB" sz="3600" u="sng" dirty="0">
              <a:latin typeface="Arial" panose="020B0604020202020204" pitchFamily="34" charset="0"/>
            </a:endParaRPr>
          </a:p>
          <a:p>
            <a:pPr algn="ctr"/>
            <a:r>
              <a:rPr lang="en-GB" sz="3600" dirty="0">
                <a:latin typeface="Arial" panose="020B0604020202020204" pitchFamily="34" charset="0"/>
                <a:hlinkClick r:id="rId3"/>
              </a:rPr>
              <a:t>www.scambs.gov.uk/zerocarbongrant</a:t>
            </a:r>
            <a:endParaRPr lang="en-GB" sz="3600" dirty="0">
              <a:latin typeface="Arial" panose="020B0604020202020204" pitchFamily="34" charset="0"/>
            </a:endParaRPr>
          </a:p>
          <a:p>
            <a:pPr algn="ctr"/>
            <a:endParaRPr lang="en-GB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45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C1E82F-A379-4321-84C5-931BA9E74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67" y="689789"/>
            <a:ext cx="8784908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 sz="2400" dirty="0">
              <a:latin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GB" altLang="en-US" sz="2400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sz="2400" dirty="0">
              <a:latin typeface="Arial" panose="020B0604020202020204" pitchFamily="34" charset="0"/>
            </a:endParaRPr>
          </a:p>
          <a:p>
            <a:endParaRPr lang="en-GB" altLang="en-US" sz="2400" dirty="0">
              <a:latin typeface="Arial"/>
              <a:cs typeface="Arial"/>
            </a:endParaRPr>
          </a:p>
          <a:p>
            <a:endParaRPr lang="en-GB" altLang="en-US" sz="2400" dirty="0">
              <a:latin typeface="Arial"/>
              <a:cs typeface="Arial"/>
            </a:endParaRPr>
          </a:p>
          <a:p>
            <a:pPr eaLnBrk="1" hangingPunct="1"/>
            <a:endParaRPr lang="en-GB" altLang="en-US" sz="2400" dirty="0">
              <a:latin typeface="Arial"/>
              <a:cs typeface="Arial"/>
            </a:endParaRPr>
          </a:p>
          <a:p>
            <a:pPr eaLnBrk="1" hangingPunct="1"/>
            <a:endParaRPr lang="en-GB" altLang="en-US" sz="2800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9907DF-8AD0-4BE1-AE97-5FFAE68F3C58}"/>
              </a:ext>
            </a:extLst>
          </p:cNvPr>
          <p:cNvSpPr txBox="1">
            <a:spLocks/>
          </p:cNvSpPr>
          <p:nvPr/>
        </p:nvSpPr>
        <p:spPr bwMode="auto">
          <a:xfrm>
            <a:off x="741033" y="991900"/>
            <a:ext cx="77724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36634-BE71-44D5-AB80-67423EBE55D5}"/>
              </a:ext>
            </a:extLst>
          </p:cNvPr>
          <p:cNvSpPr txBox="1"/>
          <p:nvPr/>
        </p:nvSpPr>
        <p:spPr>
          <a:xfrm>
            <a:off x="500823" y="2275963"/>
            <a:ext cx="79021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Arial"/>
                <a:cs typeface="Arial"/>
              </a:rPr>
              <a:t>We have made the application process easier</a:t>
            </a: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</a:endParaRP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You can choose one of our options or devise your own project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2800" dirty="0">
              <a:latin typeface="Arial" panose="020B0604020202020204" pitchFamily="34" charset="0"/>
            </a:endParaRP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You can apply for more than one project</a:t>
            </a: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</a:endParaRP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All projects need to meet the objectives as stated on the application form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09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11B78B-F1B0-406C-8F0C-6E2AC99889BC}"/>
              </a:ext>
            </a:extLst>
          </p:cNvPr>
          <p:cNvSpPr txBox="1"/>
          <p:nvPr/>
        </p:nvSpPr>
        <p:spPr>
          <a:xfrm>
            <a:off x="1097280" y="1758351"/>
            <a:ext cx="6620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</a:rPr>
              <a:t>Round 1 of the grant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4893BB-2AC7-4AC1-AC24-4CDE94F20404}"/>
              </a:ext>
            </a:extLst>
          </p:cNvPr>
          <p:cNvSpPr txBox="1">
            <a:spLocks/>
          </p:cNvSpPr>
          <p:nvPr/>
        </p:nvSpPr>
        <p:spPr bwMode="auto">
          <a:xfrm>
            <a:off x="1096963" y="2994025"/>
            <a:ext cx="8047037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sz="2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Allowed for a broad range of projects to be considered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altLang="en-US" sz="2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sz="2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received 42 applications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altLang="en-US" sz="2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sz="2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funded 19 projects</a:t>
            </a:r>
            <a:br>
              <a:rPr lang="en-GB" altLang="en-US" sz="2400" dirty="0">
                <a:solidFill>
                  <a:srgbClr val="153357"/>
                </a:solidFill>
                <a:latin typeface="Arial"/>
                <a:cs typeface="Arial"/>
              </a:rPr>
            </a:br>
            <a:br>
              <a:rPr lang="en-GB" altLang="en-US" sz="2400" dirty="0">
                <a:solidFill>
                  <a:srgbClr val="153357"/>
                </a:solidFill>
                <a:latin typeface="Arial"/>
                <a:cs typeface="Arial"/>
              </a:rPr>
            </a:br>
            <a:endParaRPr lang="en-GB" altLang="en-US" sz="2400" dirty="0">
              <a:solidFill>
                <a:srgbClr val="1533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00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CB6C72-205A-4B40-B0B4-658E454052D7}"/>
              </a:ext>
            </a:extLst>
          </p:cNvPr>
          <p:cNvSpPr txBox="1"/>
          <p:nvPr/>
        </p:nvSpPr>
        <p:spPr>
          <a:xfrm>
            <a:off x="580769" y="1767015"/>
            <a:ext cx="76982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Please take your time and read the guidance notes next to the questions on the application form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Part-funding looked upon favourably</a:t>
            </a:r>
          </a:p>
          <a:p>
            <a:endParaRPr lang="en-GB" sz="28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Applicants seeking less than £1,000 are encouraged to apply to the Community Chest</a:t>
            </a:r>
          </a:p>
        </p:txBody>
      </p:sp>
    </p:spTree>
    <p:extLst>
      <p:ext uri="{BB962C8B-B14F-4D97-AF65-F5344CB8AC3E}">
        <p14:creationId xmlns:p14="http://schemas.microsoft.com/office/powerpoint/2010/main" val="6024931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4BE452-954A-4A86-932B-8A3379147685}"/>
              </a:ext>
            </a:extLst>
          </p:cNvPr>
          <p:cNvSpPr txBox="1"/>
          <p:nvPr/>
        </p:nvSpPr>
        <p:spPr>
          <a:xfrm>
            <a:off x="426308" y="1584519"/>
            <a:ext cx="829138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B050"/>
                </a:solidFill>
                <a:latin typeface="Arial" panose="020B0604020202020204" pitchFamily="34" charset="0"/>
              </a:rPr>
              <a:t>Support and guidance:</a:t>
            </a:r>
          </a:p>
          <a:p>
            <a:endParaRPr lang="en-GB" sz="3200" dirty="0">
              <a:latin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</a:rPr>
              <a:t>Further Information on webpage including a FAQ’s and useful links section.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200" dirty="0">
              <a:latin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</a:rPr>
              <a:t>Please email </a:t>
            </a:r>
            <a:r>
              <a:rPr lang="en-GB" sz="3200" dirty="0">
                <a:latin typeface="Arial" panose="020B0604020202020204" pitchFamily="34" charset="0"/>
                <a:hlinkClick r:id="rId3"/>
              </a:rPr>
              <a:t>zcc@scambs.gov.uk</a:t>
            </a:r>
            <a:r>
              <a:rPr lang="en-GB" sz="3200" dirty="0">
                <a:latin typeface="Arial" panose="020B0604020202020204" pitchFamily="34" charset="0"/>
              </a:rPr>
              <a:t> with your query or to schedule a call</a:t>
            </a:r>
          </a:p>
        </p:txBody>
      </p:sp>
    </p:spTree>
    <p:extLst>
      <p:ext uri="{BB962C8B-B14F-4D97-AF65-F5344CB8AC3E}">
        <p14:creationId xmlns:p14="http://schemas.microsoft.com/office/powerpoint/2010/main" val="3263686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9FC842-1633-4A2A-91A7-7AAF3859796F}"/>
              </a:ext>
            </a:extLst>
          </p:cNvPr>
          <p:cNvSpPr txBox="1"/>
          <p:nvPr/>
        </p:nvSpPr>
        <p:spPr>
          <a:xfrm>
            <a:off x="1254211" y="3225113"/>
            <a:ext cx="6808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Q&amp;A’s</a:t>
            </a:r>
          </a:p>
        </p:txBody>
      </p:sp>
    </p:spTree>
    <p:extLst>
      <p:ext uri="{BB962C8B-B14F-4D97-AF65-F5344CB8AC3E}">
        <p14:creationId xmlns:p14="http://schemas.microsoft.com/office/powerpoint/2010/main" val="386565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>
            <a:extLst>
              <a:ext uri="{FF2B5EF4-FFF2-40B4-BE49-F238E27FC236}">
                <a16:creationId xmlns:a16="http://schemas.microsoft.com/office/drawing/2014/main" id="{2C52A388-C328-4762-BF35-8D98E44F951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 bwMode="auto">
          <a:xfrm>
            <a:off x="904572" y="1647886"/>
            <a:ext cx="8113712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GB" alt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year there will be three funding streams:</a:t>
            </a:r>
          </a:p>
        </p:txBody>
      </p:sp>
      <p:sp>
        <p:nvSpPr>
          <p:cNvPr id="3076" name="TextBox 1">
            <a:extLst>
              <a:ext uri="{FF2B5EF4-FFF2-40B4-BE49-F238E27FC236}">
                <a16:creationId xmlns:a16="http://schemas.microsoft.com/office/drawing/2014/main" id="{86877191-03A6-4179-9104-2979EC3B0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093" y="3489960"/>
            <a:ext cx="6921326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14350" indent="-514350" eaLnBrk="1" hangingPunct="1">
              <a:buFont typeface="+mj-lt"/>
              <a:buAutoNum type="arabicPeriod"/>
            </a:pPr>
            <a:r>
              <a:rPr lang="en-GB" altLang="en-US" sz="2800" dirty="0">
                <a:latin typeface="Arial" panose="020B0604020202020204" pitchFamily="34" charset="0"/>
              </a:rPr>
              <a:t>Cycling</a:t>
            </a:r>
          </a:p>
          <a:p>
            <a:pPr marL="457200" indent="-457200" eaLnBrk="1" hangingPunct="1">
              <a:buFont typeface="+mj-lt"/>
              <a:buAutoNum type="arabicPeriod"/>
            </a:pPr>
            <a:endParaRPr lang="en-GB" altLang="en-US" sz="2400" dirty="0">
              <a:latin typeface="Arial" panose="020B0604020202020204" pitchFamily="34" charset="0"/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sz="2800" dirty="0">
                <a:latin typeface="Arial" panose="020B0604020202020204" pitchFamily="34" charset="0"/>
              </a:rPr>
              <a:t>Community buildings</a:t>
            </a:r>
          </a:p>
          <a:p>
            <a:pPr marL="457200" indent="-457200" eaLnBrk="1" hangingPunct="1">
              <a:buFont typeface="+mj-lt"/>
              <a:buAutoNum type="arabicPeriod"/>
            </a:pPr>
            <a:endParaRPr lang="en-GB" sz="2400" dirty="0">
              <a:latin typeface="Arial" panose="020B0604020202020204" pitchFamily="34" charset="0"/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sz="2800" dirty="0">
                <a:latin typeface="Arial" panose="020B0604020202020204" pitchFamily="34" charset="0"/>
              </a:rPr>
              <a:t>Tree-planting and other ‘nature-based solutions’</a:t>
            </a:r>
          </a:p>
          <a:p>
            <a:pPr eaLnBrk="1" hangingPunct="1"/>
            <a:endParaRPr lang="en-GB" altLang="en-US" sz="2800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8D27E-2C75-463F-81D3-7996BAB81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688" y="4982676"/>
            <a:ext cx="1336765" cy="1068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43B34-1FEB-4588-81FE-85C34CAE7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428" y="3368040"/>
            <a:ext cx="1527682" cy="1527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21AB7-12AD-4E8B-8031-112658E56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077" y="2989702"/>
            <a:ext cx="1309923" cy="13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74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1BAE22-9A77-4CB3-AA9F-95F93D14C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336" y="1052133"/>
            <a:ext cx="1926556" cy="1935042"/>
          </a:xfrm>
          <a:prstGeom prst="rect">
            <a:avLst/>
          </a:prstGeom>
        </p:spPr>
      </p:pic>
      <p:sp>
        <p:nvSpPr>
          <p:cNvPr id="3075" name="Title 1">
            <a:extLst>
              <a:ext uri="{FF2B5EF4-FFF2-40B4-BE49-F238E27FC236}">
                <a16:creationId xmlns:a16="http://schemas.microsoft.com/office/drawing/2014/main" id="{2C52A388-C328-4762-BF35-8D98E44F951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 bwMode="auto">
          <a:xfrm>
            <a:off x="557692" y="1627540"/>
            <a:ext cx="77724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l" eaLnBrk="1" hangingPunct="1"/>
            <a:r>
              <a:rPr lang="en-GB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 Options- </a:t>
            </a:r>
            <a:br>
              <a:rPr lang="en-GB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dirty="0">
                <a:solidFill>
                  <a:srgbClr val="1533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dirty="0">
              <a:solidFill>
                <a:srgbClr val="1533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18331-9F1B-4A1C-A5C5-C75E35E28E41}"/>
              </a:ext>
            </a:extLst>
          </p:cNvPr>
          <p:cNvSpPr txBox="1"/>
          <p:nvPr/>
        </p:nvSpPr>
        <p:spPr>
          <a:xfrm>
            <a:off x="570706" y="2872946"/>
            <a:ext cx="80025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Improvements to cycling infrastructure</a:t>
            </a: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</a:endParaRP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ea typeface="Calibri" panose="020F0502020204030204" pitchFamily="34" charset="0"/>
              </a:rPr>
              <a:t>Electric bike or electric cargo trike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2800" dirty="0"/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/>
                <a:cs typeface="Arial"/>
              </a:rPr>
              <a:t>Kickstart a commercial electric share-bike scheme </a:t>
            </a: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  Any other cycling project</a:t>
            </a: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Arial"/>
              <a:cs typeface="Arial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2800" dirty="0">
              <a:latin typeface="Arial"/>
              <a:cs typeface="Arial"/>
            </a:endParaRP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199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EEB1-A16D-4AF7-858D-94FA1E84B948}"/>
              </a:ext>
            </a:extLst>
          </p:cNvPr>
          <p:cNvSpPr txBox="1">
            <a:spLocks/>
          </p:cNvSpPr>
          <p:nvPr/>
        </p:nvSpPr>
        <p:spPr bwMode="auto">
          <a:xfrm>
            <a:off x="1248033" y="1587230"/>
            <a:ext cx="7772400" cy="9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5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building options</a:t>
            </a:r>
            <a:br>
              <a:rPr lang="en-GB" dirty="0">
                <a:latin typeface="Arial" panose="020B0604020202020204" pitchFamily="34" charset="0"/>
              </a:rPr>
            </a:br>
            <a:endParaRPr lang="en-GB" altLang="en-US" dirty="0">
              <a:solidFill>
                <a:srgbClr val="1533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FCBB3-19D6-4B06-86F8-20064DE0C65E}"/>
              </a:ext>
            </a:extLst>
          </p:cNvPr>
          <p:cNvSpPr txBox="1"/>
          <p:nvPr/>
        </p:nvSpPr>
        <p:spPr>
          <a:xfrm>
            <a:off x="694933" y="2704924"/>
            <a:ext cx="7202727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</a:endParaRP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Energy conservation or efficiency measures </a:t>
            </a: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</a:endParaRP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Energy survey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2800" dirty="0">
              <a:latin typeface="Arial" panose="020B0604020202020204" pitchFamily="34" charset="0"/>
            </a:endParaRP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</a:rPr>
              <a:t>Solar PV and/or battery storage system for solar PV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B685D-4C00-4800-BA7B-7C7F9BD3B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493" y="2071696"/>
            <a:ext cx="1949058" cy="194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6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EEB1-A16D-4AF7-858D-94FA1E84B948}"/>
              </a:ext>
            </a:extLst>
          </p:cNvPr>
          <p:cNvSpPr txBox="1">
            <a:spLocks/>
          </p:cNvSpPr>
          <p:nvPr/>
        </p:nvSpPr>
        <p:spPr bwMode="auto">
          <a:xfrm>
            <a:off x="847623" y="1358480"/>
            <a:ext cx="7772400" cy="9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Solar Together Cambridgeshire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1533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FCBB3-19D6-4B06-86F8-20064DE0C65E}"/>
              </a:ext>
            </a:extLst>
          </p:cNvPr>
          <p:cNvSpPr txBox="1"/>
          <p:nvPr/>
        </p:nvSpPr>
        <p:spPr>
          <a:xfrm>
            <a:off x="693240" y="2477864"/>
            <a:ext cx="720272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A5081B-E9A7-4A79-A835-95263C4C94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26511" y="1956638"/>
            <a:ext cx="1464945" cy="1231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4E3B39-5D91-4B32-8537-9C88F8DD6193}"/>
              </a:ext>
            </a:extLst>
          </p:cNvPr>
          <p:cNvSpPr txBox="1"/>
          <p:nvPr/>
        </p:nvSpPr>
        <p:spPr>
          <a:xfrm>
            <a:off x="999167" y="3410041"/>
            <a:ext cx="7469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authority led group-buying scheme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Launches 1 September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Register (for free) before 6 October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Auction takes place 6 October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Offers sent out 26 Oct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Decide by 7 December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Installations complete by end of May 2021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9294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arallax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01999C579FC342B3C929D10C64EBDF" ma:contentTypeVersion="4" ma:contentTypeDescription="Create a new document." ma:contentTypeScope="" ma:versionID="351e83fed24f0ddf58548f8aead3f505">
  <xsd:schema xmlns:xsd="http://www.w3.org/2001/XMLSchema" xmlns:xs="http://www.w3.org/2001/XMLSchema" xmlns:p="http://schemas.microsoft.com/office/2006/metadata/properties" xmlns:ns2="f791fa50-dc13-4522-b57f-453a008f0de9" targetNamespace="http://schemas.microsoft.com/office/2006/metadata/properties" ma:root="true" ma:fieldsID="55a2c3aa9a755fb31ab62378f98ee864" ns2:_="">
    <xsd:import namespace="f791fa50-dc13-4522-b57f-453a008f0d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91fa50-dc13-4522-b57f-453a008f0d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53D179-A366-460C-88F9-B289B8DDFF7C}">
  <ds:schemaRefs>
    <ds:schemaRef ds:uri="f791fa50-dc13-4522-b57f-453a008f0d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939F673-4AA2-42C9-884F-F4419DEA3F2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5FE9A01-AA7D-4750-83BE-5EC9C47202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1334</TotalTime>
  <Words>1667</Words>
  <Application>Microsoft Office PowerPoint</Application>
  <PresentationFormat>On-screen Show (4:3)</PresentationFormat>
  <Paragraphs>489</Paragraphs>
  <Slides>52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Calibri</vt:lpstr>
      <vt:lpstr>Calibri Light</vt:lpstr>
      <vt:lpstr>Corbel</vt:lpstr>
      <vt:lpstr>Custom Design</vt:lpstr>
      <vt:lpstr>2_Custom Design</vt:lpstr>
      <vt:lpstr>1_Custom Design</vt:lpstr>
      <vt:lpstr>Office Theme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year there will be three funding streams:</vt:lpstr>
      <vt:lpstr>Cycling Options-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Shared Community E-bikes to promote healthy living in South Cambridgeshire</vt:lpstr>
      <vt:lpstr>Working with Cambridge communities and employers to promote healthy emission-free micromobility</vt:lpstr>
      <vt:lpstr>Infrastructure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                     </vt:lpstr>
      <vt:lpstr>                      </vt:lpstr>
      <vt:lpstr>                      </vt:lpstr>
      <vt:lpstr>PowerPoint Presentation</vt:lpstr>
      <vt:lpstr>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Cambs District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Gentle</dc:creator>
  <cp:lastModifiedBy>Stimson Nicole</cp:lastModifiedBy>
  <cp:revision>138</cp:revision>
  <dcterms:created xsi:type="dcterms:W3CDTF">2013-08-28T10:19:51Z</dcterms:created>
  <dcterms:modified xsi:type="dcterms:W3CDTF">2020-07-22T12:16:00Z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tective Marking Classification">
    <vt:lpwstr>NOT PROTECTIVELY MARKED</vt:lpwstr>
  </property>
  <property fmtid="{D5CDD505-2E9C-101B-9397-08002B2CF9AE}" pid="3" name="Additional Descriptor">
    <vt:lpwstr>COMMERCIAL</vt:lpwstr>
  </property>
  <property fmtid="{D5CDD505-2E9C-101B-9397-08002B2CF9AE}" pid="4" name="Impact Level">
    <vt:i4>0</vt:i4>
  </property>
  <property fmtid="{D5CDD505-2E9C-101B-9397-08002B2CF9AE}" pid="5" name="ContentTypeId">
    <vt:lpwstr>0x0101008601999C579FC342B3C929D10C64EBDF</vt:lpwstr>
  </property>
</Properties>
</file>