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5" r:id="rId5"/>
  </p:sldMasterIdLst>
  <p:notesMasterIdLst>
    <p:notesMasterId r:id="rId11"/>
  </p:notesMasterIdLst>
  <p:sldIdLst>
    <p:sldId id="304" r:id="rId6"/>
    <p:sldId id="309" r:id="rId7"/>
    <p:sldId id="310" r:id="rId8"/>
    <p:sldId id="311" r:id="rId9"/>
    <p:sldId id="30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5FC3"/>
    <a:srgbClr val="E8ECED"/>
    <a:srgbClr val="192A47"/>
    <a:srgbClr val="EB6044"/>
    <a:srgbClr val="014554"/>
    <a:srgbClr val="BFD85C"/>
    <a:srgbClr val="E74C43"/>
    <a:srgbClr val="3A78DE"/>
    <a:srgbClr val="82AAEA"/>
    <a:srgbClr val="79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571D8C-3E9E-45C1-8D6D-DDFCF08AD465}" v="1" dt="2024-01-24T08:53:06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1" autoAdjust="0"/>
    <p:restoredTop sz="93792" autoAdjust="0"/>
  </p:normalViewPr>
  <p:slideViewPr>
    <p:cSldViewPr snapToGrid="0">
      <p:cViewPr varScale="1">
        <p:scale>
          <a:sx n="84" d="100"/>
          <a:sy n="84" d="100"/>
        </p:scale>
        <p:origin x="1026" y="114"/>
      </p:cViewPr>
      <p:guideLst/>
    </p:cSldViewPr>
  </p:slideViewPr>
  <p:outlineViewPr>
    <p:cViewPr>
      <p:scale>
        <a:sx n="50" d="100"/>
        <a:sy n="50" d="100"/>
      </p:scale>
      <p:origin x="0" y="-19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73CEFA-BA6D-45E4-A3D0-708B7F6B3872}" type="doc">
      <dgm:prSet loTypeId="urn:microsoft.com/office/officeart/2005/8/layout/cycle8" loCatId="cycle" qsTypeId="urn:microsoft.com/office/officeart/2005/8/quickstyle/simple1" qsCatId="simple" csTypeId="urn:microsoft.com/office/officeart/2005/8/colors/accent3_2" csCatId="accent3" phldr="1"/>
      <dgm:spPr/>
    </dgm:pt>
    <dgm:pt modelId="{12FD128F-B58E-4884-9570-3C497D7DBCEA}" type="pres">
      <dgm:prSet presAssocID="{9773CEFA-BA6D-45E4-A3D0-708B7F6B3872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B355DE39-C646-432B-8CB2-2964003EFEFF}" type="presOf" srcId="{9773CEFA-BA6D-45E4-A3D0-708B7F6B3872}" destId="{12FD128F-B58E-4884-9570-3C497D7DBCEA}" srcOrd="0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73CEFA-BA6D-45E4-A3D0-708B7F6B3872}" type="doc">
      <dgm:prSet loTypeId="urn:microsoft.com/office/officeart/2005/8/layout/cycle8" loCatId="cycle" qsTypeId="urn:microsoft.com/office/officeart/2005/8/quickstyle/simple1" qsCatId="simple" csTypeId="urn:microsoft.com/office/officeart/2005/8/colors/accent3_2" csCatId="accent3" phldr="1"/>
      <dgm:spPr/>
    </dgm:pt>
    <dgm:pt modelId="{12FD128F-B58E-4884-9570-3C497D7DBCEA}" type="pres">
      <dgm:prSet presAssocID="{9773CEFA-BA6D-45E4-A3D0-708B7F6B3872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B355DE39-C646-432B-8CB2-2964003EFEFF}" type="presOf" srcId="{9773CEFA-BA6D-45E4-A3D0-708B7F6B3872}" destId="{12FD128F-B58E-4884-9570-3C497D7DBCEA}" srcOrd="0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7417F-59B8-4656-90EE-6FA6D455C010}" type="datetimeFigureOut">
              <a:rPr lang="en-GB" smtClean="0"/>
              <a:t>07/02/2024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7B990-3A22-452E-99AB-C9F84C68A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261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6AE0EE-ABBE-3C4F-81DF-00D77F28D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771" y="481126"/>
            <a:ext cx="561332" cy="50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176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02D30D-0A2C-F243-8040-750EA7AD5FB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278016" y="-909530"/>
            <a:ext cx="8669478" cy="867706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8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ID" dirty="0"/>
              <a:t>Image Placeholder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5CAB1A-90B6-314F-B8B6-481F74CB22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771" y="481126"/>
            <a:ext cx="561332" cy="50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065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02D0585-A956-1543-8771-ACD37252D06E}"/>
              </a:ext>
            </a:extLst>
          </p:cNvPr>
          <p:cNvSpPr/>
          <p:nvPr userDrawn="1"/>
        </p:nvSpPr>
        <p:spPr>
          <a:xfrm>
            <a:off x="0" y="2"/>
            <a:ext cx="12185360" cy="6857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29173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E0897-15E9-4A10-A010-59BCE24E2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0450-617D-41A7-9591-70BC9DA723ED}" type="datetime1">
              <a:rPr lang="en-GB" smtClean="0"/>
              <a:t>07/02/2024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555532-D04B-49BA-9128-8260920C4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5ABFD9-EF29-4A21-B2F0-84C6EDB15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1500C-3F16-4676-A869-7CEE3A7C73E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8475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83CDA-A9C3-C248-B99F-C41AD71F5C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10F719-4641-6C4C-8F73-8954D925A0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6F47A-CF9D-BA4C-A9C5-3A7300621D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61A1C8-239B-B543-A76A-BBC1755A8FB9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7DF73-503C-5A41-BDB9-C14CABC97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37DDA-4CD1-FF4D-969C-279983135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52B41A-70F6-7E40-95FD-6A12C8D974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795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046F4-C89D-C146-A0DE-796C63A85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217C8-479B-B240-9FA6-BCD7B7488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BC743-49E1-A249-B455-FEF39FC3DC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61A1C8-239B-B543-A76A-BBC1755A8FB9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C133F-172B-0343-98D4-91B664F25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D27BA-F75C-0E40-B6DF-432CE8BA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52B41A-70F6-7E40-95FD-6A12C8D974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8872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FEB0D-73D3-BB41-B2DA-7ED3BE9D1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4EFB19-70B5-2040-93EA-EA6AA72C3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B8B79-2774-624A-9857-04C72319F0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61A1C8-239B-B543-A76A-BBC1755A8FB9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007E7-8A4A-B942-9DA3-5278582DF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7E2D4-39D9-3343-8FD3-079D235F0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52B41A-70F6-7E40-95FD-6A12C8D974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24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C7295-6E18-C243-9D4A-C43802386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69503-0AD0-D543-A1A8-F72BD311E5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15DF6-0FD9-9C4D-8E00-5CC70840D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247D20-9764-7641-AAED-0427919E93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61A1C8-239B-B543-A76A-BBC1755A8FB9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4259E4-7BB6-D645-85BF-454AE68F3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1E7024-DF5F-D241-91BD-CDC29BCD2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52B41A-70F6-7E40-95FD-6A12C8D974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209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C7F43-F253-1F45-96BB-A4947AA08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315718-6A46-FE4E-ADFE-74AB2A81A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6D775A-2C29-744A-8441-AAC0DB4D8C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79D890-E47D-874A-89CB-311FD6DDF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749E48-00BF-DF4A-86C6-0322D9DB4F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BB1C14-D4E2-2647-B1D4-8864EE27CC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61A1C8-239B-B543-A76A-BBC1755A8FB9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37ACB1-D4F2-B947-897A-582F82CC3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84F4AB-4701-9247-AC69-8CDE0BE70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52B41A-70F6-7E40-95FD-6A12C8D974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5776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91243-43C2-6042-80AC-D9FA6F24E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D7C070-6730-D642-AD4E-28DD17BE6C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61A1C8-239B-B543-A76A-BBC1755A8FB9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B899E1-8E81-3D43-88C1-353595862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B6E86A-057A-494D-9FFF-36E20042C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52B41A-70F6-7E40-95FD-6A12C8D974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0491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332B03-F857-9146-B50B-C9B6B566DF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61A1C8-239B-B543-A76A-BBC1755A8FB9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928D8A-57B1-304C-AE0C-B67241495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B0C7A-738E-1540-8D52-6E349A19F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52B41A-70F6-7E40-95FD-6A12C8D974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14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8233BB-F245-A449-9EA4-1465C73C3F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6891" y="447889"/>
            <a:ext cx="5791798" cy="5256422"/>
          </a:xfrm>
          <a:prstGeom prst="rect">
            <a:avLst/>
          </a:prstGeom>
        </p:spPr>
      </p:pic>
      <p:pic>
        <p:nvPicPr>
          <p:cNvPr id="4" name="Picture 3" descr="A screenshot of a video game&#10;&#10;Description automatically generated with medium confidence">
            <a:extLst>
              <a:ext uri="{FF2B5EF4-FFF2-40B4-BE49-F238E27FC236}">
                <a16:creationId xmlns:a16="http://schemas.microsoft.com/office/drawing/2014/main" id="{942BF5D4-D522-DB4D-B95D-34EC2941E7D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97" y="447889"/>
            <a:ext cx="3871913" cy="68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3070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6FCED-EE8D-C542-8644-A69CC0E4A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D8C88-058C-6E44-9930-D1E09A6A6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B654B7-3013-6640-AD59-D7D80F0334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8C71FC-0514-584F-8383-E579EA169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61A1C8-239B-B543-A76A-BBC1755A8FB9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BA987D-B043-2D4B-A25B-14091AFF6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777DB3-01D4-C44A-B7D1-2DB97C09B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52B41A-70F6-7E40-95FD-6A12C8D974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6652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8D7F2-0A26-EC4C-B26E-9A8523AC2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2E60AB-5357-174B-8927-F4680DD5EA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78EE88-7BBC-E044-9061-A986DD7A5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E2616-F966-A249-BFC0-6D2EACD375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61A1C8-239B-B543-A76A-BBC1755A8FB9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4F18C7-6AFB-3F4F-A7DD-778A42620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78B4F9-FACE-2149-B24E-DE90E8CF9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52B41A-70F6-7E40-95FD-6A12C8D974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2742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40E83-8CE6-9540-BED4-8D1D9160C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7BABCE-5630-034C-873D-CD5EC7F2C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8DBB4-196E-6E46-A032-9763B001F4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61A1C8-239B-B543-A76A-BBC1755A8FB9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A5ECF-E09D-FB40-B3F6-C01561D77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12430-EBD1-9648-9F76-A867FD82E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52B41A-70F6-7E40-95FD-6A12C8D974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4020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CE4777-9390-2F40-963C-817666372F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4DAC2B-3F36-5D40-BB10-61344CD3C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7FF7C-5E22-A84F-8C50-4C5024C33B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361A1C8-239B-B543-A76A-BBC1755A8FB9}" type="datetimeFigureOut">
              <a:rPr lang="en-US" smtClean="0"/>
              <a:t>2/7/2024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7BB44-E97B-2E46-8C6C-448F0F412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8A40A-C0A0-CD41-A4EF-DDB489330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52B41A-70F6-7E40-95FD-6A12C8D974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06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8408A47-B5B2-E342-AACF-A8B1976290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771" y="481126"/>
            <a:ext cx="561332" cy="50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517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B8F4C8-9AF3-4037-A746-31BBC8542A2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8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ID" dirty="0"/>
              <a:t>Image Placeholder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228586-4A50-254B-9C6D-7FB9D1E4A5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771" y="481126"/>
            <a:ext cx="561332" cy="50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024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9BC888EF-EE64-4C9B-8D53-814E8F1EB71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19838" y="0"/>
            <a:ext cx="3871912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8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ID" dirty="0"/>
              <a:t>Image Placeholder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497960-3D38-174F-99B0-2775CB3356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771" y="481126"/>
            <a:ext cx="561332" cy="50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283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14490C57-7A93-4058-98CC-C40B91A7083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" y="-1"/>
            <a:ext cx="5921374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8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ID" dirty="0"/>
              <a:t>Image Placeholder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0A2BA6-E0B6-3D4A-A210-E67091FBE4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771" y="481126"/>
            <a:ext cx="561332" cy="50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46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741D2C9B-EB9C-4796-A56D-378BE32C260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172200" y="1"/>
            <a:ext cx="60198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8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ID" dirty="0"/>
              <a:t>Image Placeholder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BB28B6-C59C-2642-B75C-5FAFE18D95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771" y="481126"/>
            <a:ext cx="561332" cy="50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283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C98B672C-B69F-45C0-B750-94F0110FBD63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-1" y="1"/>
            <a:ext cx="6095999" cy="6858000"/>
          </a:xfrm>
          <a:prstGeom prst="flowChartDelay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8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ID" dirty="0"/>
              <a:t>Image Placeholder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350B38-7144-CA4B-A943-91733AE7E2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771" y="481126"/>
            <a:ext cx="561332" cy="50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7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04114A19-5EFA-40B9-AB6C-B484BF4564F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994" y="79340"/>
            <a:ext cx="3801750" cy="3804271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8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ID" dirty="0"/>
              <a:t>Image Placeholder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C13B9ACF-535B-4D7E-9621-3BDA38A0B75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935378" y="2672829"/>
            <a:ext cx="4102244" cy="4105831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180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ID" dirty="0"/>
              <a:t>Image Placeholder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24D8DD-2EA0-584C-B5D7-96CF11EA45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771" y="481126"/>
            <a:ext cx="561332" cy="509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21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0757F9D-4B2E-3D41-82FC-FC0075019E18}"/>
              </a:ext>
            </a:extLst>
          </p:cNvPr>
          <p:cNvSpPr txBox="1"/>
          <p:nvPr userDrawn="1"/>
        </p:nvSpPr>
        <p:spPr>
          <a:xfrm>
            <a:off x="808897" y="6199573"/>
            <a:ext cx="2924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accent2"/>
                </a:solidFill>
              </a:rPr>
              <a:t>www.cpics.org.uk</a:t>
            </a:r>
            <a:endParaRPr lang="en-GB" sz="1200" dirty="0">
              <a:solidFill>
                <a:schemeClr val="accent2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5A21A4B-173E-314C-AF03-387A1B875565}"/>
              </a:ext>
            </a:extLst>
          </p:cNvPr>
          <p:cNvGrpSpPr/>
          <p:nvPr userDrawn="1"/>
        </p:nvGrpSpPr>
        <p:grpSpPr>
          <a:xfrm>
            <a:off x="896111" y="6164336"/>
            <a:ext cx="10486991" cy="276999"/>
            <a:chOff x="896112" y="6164337"/>
            <a:chExt cx="10172640" cy="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D154468F-5D52-9B4A-895C-BC16C122181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96112" y="6164337"/>
              <a:ext cx="3390880" cy="0"/>
            </a:xfrm>
            <a:prstGeom prst="line">
              <a:avLst/>
            </a:prstGeom>
            <a:ln w="158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5B9195C-CC55-8D49-ADE8-9947EF2ABEC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286992" y="6164337"/>
              <a:ext cx="3390880" cy="0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16B9DC27-D465-F94A-A068-0431DF19222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677872" y="6164337"/>
              <a:ext cx="3390880" cy="0"/>
            </a:xfrm>
            <a:prstGeom prst="line">
              <a:avLst/>
            </a:prstGeom>
            <a:ln w="158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82939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91" r:id="rId2"/>
    <p:sldLayoutId id="2147483690" r:id="rId3"/>
    <p:sldLayoutId id="2147483651" r:id="rId4"/>
    <p:sldLayoutId id="2147483653" r:id="rId5"/>
    <p:sldLayoutId id="2147483659" r:id="rId6"/>
    <p:sldLayoutId id="2147483668" r:id="rId7"/>
    <p:sldLayoutId id="2147483667" r:id="rId8"/>
    <p:sldLayoutId id="2147483672" r:id="rId9"/>
    <p:sldLayoutId id="2147483689" r:id="rId10"/>
    <p:sldLayoutId id="2147483688" r:id="rId11"/>
    <p:sldLayoutId id="214748369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76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creativecommons.org/licenses/by/3.0/" TargetMode="External"/><Relationship Id="rId4" Type="http://schemas.openxmlformats.org/officeDocument/2006/relationships/hyperlink" Target="https://www.flickr.com/photos/134647712@N07/21062752036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9FB6E0D-6C33-412E-9D39-CC81F988989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118618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Template header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A1C3EF-7658-F34B-AF2E-590FAE9DE5DE}"/>
              </a:ext>
            </a:extLst>
          </p:cNvPr>
          <p:cNvSpPr txBox="1"/>
          <p:nvPr/>
        </p:nvSpPr>
        <p:spPr>
          <a:xfrm>
            <a:off x="838200" y="1657851"/>
            <a:ext cx="437778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192A4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Northstowe Community Forum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4EB987-C6BE-BA42-9DA1-01DEDEFEF8B1}"/>
              </a:ext>
            </a:extLst>
          </p:cNvPr>
          <p:cNvSpPr txBox="1"/>
          <p:nvPr/>
        </p:nvSpPr>
        <p:spPr>
          <a:xfrm>
            <a:off x="911637" y="4289620"/>
            <a:ext cx="6914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3"/>
                </a:solidFill>
                <a:latin typeface="Lato" panose="020F0502020204030203" pitchFamily="34" charset="77"/>
                <a:cs typeface="Calibri" panose="020F0502020204030204" pitchFamily="34" charset="0"/>
              </a:rPr>
              <a:t>Wednesday 24 January 2024</a:t>
            </a:r>
          </a:p>
          <a:p>
            <a:endParaRPr lang="en-US" sz="2000" dirty="0">
              <a:solidFill>
                <a:schemeClr val="accent3"/>
              </a:solidFill>
              <a:latin typeface="Lato" panose="020F0502020204030203" pitchFamily="34" charset="77"/>
              <a:cs typeface="Calibri" panose="020F0502020204030204" pitchFamily="34" charset="0"/>
            </a:endParaRPr>
          </a:p>
          <a:p>
            <a:r>
              <a:rPr lang="en-US" sz="2000" dirty="0">
                <a:solidFill>
                  <a:schemeClr val="accent3"/>
                </a:solidFill>
                <a:latin typeface="Lato" panose="020F0502020204030203" pitchFamily="34" charset="77"/>
                <a:cs typeface="Calibri" panose="020F0502020204030204" pitchFamily="34" charset="0"/>
              </a:rPr>
              <a:t>David Parke </a:t>
            </a:r>
          </a:p>
          <a:p>
            <a:r>
              <a:rPr lang="en-US" sz="2000" dirty="0">
                <a:solidFill>
                  <a:schemeClr val="accent3"/>
                </a:solidFill>
                <a:latin typeface="Lato" panose="020F0502020204030203" pitchFamily="34" charset="77"/>
                <a:cs typeface="Calibri" panose="020F0502020204030204" pitchFamily="34" charset="0"/>
              </a:rPr>
              <a:t>Assistant Director Sustainability &amp; Infrastructure (South)  </a:t>
            </a:r>
            <a:endParaRPr lang="en-ID" sz="2000" dirty="0">
              <a:solidFill>
                <a:schemeClr val="accent3"/>
              </a:solidFill>
              <a:latin typeface="Lato" panose="020F0502020204030203" pitchFamily="34" charset="7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55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D1F1292-E398-15AD-DAAC-747BDBC61181}"/>
              </a:ext>
            </a:extLst>
          </p:cNvPr>
          <p:cNvCxnSpPr>
            <a:cxnSpLocks/>
          </p:cNvCxnSpPr>
          <p:nvPr/>
        </p:nvCxnSpPr>
        <p:spPr>
          <a:xfrm>
            <a:off x="546126" y="832756"/>
            <a:ext cx="11201374" cy="0"/>
          </a:xfrm>
          <a:prstGeom prst="line">
            <a:avLst/>
          </a:prstGeom>
          <a:ln w="412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A44D6319-7C6F-C6AA-2224-F7E844E479E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6874" y="108856"/>
            <a:ext cx="889000" cy="7239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BD43208-E662-1A22-33AA-EBDE29E9D8B6}"/>
              </a:ext>
            </a:extLst>
          </p:cNvPr>
          <p:cNvSpPr txBox="1"/>
          <p:nvPr/>
        </p:nvSpPr>
        <p:spPr>
          <a:xfrm>
            <a:off x="546126" y="108856"/>
            <a:ext cx="11362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dirty="0">
                <a:solidFill>
                  <a:srgbClr val="215FC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Care for Northstowe 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215FC3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A428761-C053-4023-92B4-630E2AAC249C}"/>
              </a:ext>
            </a:extLst>
          </p:cNvPr>
          <p:cNvGrpSpPr/>
          <p:nvPr/>
        </p:nvGrpSpPr>
        <p:grpSpPr>
          <a:xfrm>
            <a:off x="187303" y="2641600"/>
            <a:ext cx="1992480" cy="1995055"/>
            <a:chOff x="0" y="905919"/>
            <a:chExt cx="3756095" cy="3756095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306DA12E-5989-4CCF-523A-6BE2949C6463}"/>
                </a:ext>
              </a:extLst>
            </p:cNvPr>
            <p:cNvSpPr/>
            <p:nvPr/>
          </p:nvSpPr>
          <p:spPr>
            <a:xfrm>
              <a:off x="0" y="905919"/>
              <a:ext cx="3756095" cy="375609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" name="Oval 4">
              <a:extLst>
                <a:ext uri="{FF2B5EF4-FFF2-40B4-BE49-F238E27FC236}">
                  <a16:creationId xmlns:a16="http://schemas.microsoft.com/office/drawing/2014/main" id="{1E1298A8-BFAD-6745-B02D-EA8865DCF19E}"/>
                </a:ext>
              </a:extLst>
            </p:cNvPr>
            <p:cNvSpPr txBox="1"/>
            <p:nvPr/>
          </p:nvSpPr>
          <p:spPr>
            <a:xfrm>
              <a:off x="626015" y="1531935"/>
              <a:ext cx="2504063" cy="25040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4610" tIns="54610" rIns="54610" bIns="54610" numCol="1" spcCol="1270" anchor="ctr" anchorCtr="0">
              <a:noAutofit/>
            </a:bodyPr>
            <a:lstStyle/>
            <a:p>
              <a:pPr marL="0" lvl="0" indent="0" algn="ctr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400" dirty="0"/>
                <a:t>Health Access Now</a:t>
              </a:r>
              <a:r>
                <a:rPr lang="en-GB" sz="2400" kern="1200" dirty="0"/>
                <a:t> </a:t>
              </a:r>
            </a:p>
          </p:txBody>
        </p:sp>
      </p:grp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2017D0E0-4E24-CE3A-661B-76677C00A2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289701"/>
              </p:ext>
            </p:extLst>
          </p:nvPr>
        </p:nvGraphicFramePr>
        <p:xfrm>
          <a:off x="2401455" y="956941"/>
          <a:ext cx="9603244" cy="4994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603244">
                  <a:extLst>
                    <a:ext uri="{9D8B030D-6E8A-4147-A177-3AD203B41FA5}">
                      <a16:colId xmlns:a16="http://schemas.microsoft.com/office/drawing/2014/main" val="2500856327"/>
                    </a:ext>
                  </a:extLst>
                </a:gridCol>
              </a:tblGrid>
              <a:tr h="384133">
                <a:tc>
                  <a:txBody>
                    <a:bodyPr/>
                    <a:lstStyle/>
                    <a:p>
                      <a:r>
                        <a:rPr lang="en-GB" sz="2000" dirty="0"/>
                        <a:t>General Practice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715291"/>
                  </a:ext>
                </a:extLst>
              </a:tr>
              <a:tr h="459790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dirty="0"/>
                        <a:t>The following practices cover all or parts of the Northstowe Development as it is built out in </a:t>
                      </a:r>
                      <a:r>
                        <a:rPr lang="en-GB" b="1" dirty="0"/>
                        <a:t>phases: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b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b="1" dirty="0"/>
                        <a:t>Phase 1:      </a:t>
                      </a:r>
                      <a:r>
                        <a:rPr lang="en-GB" b="0" dirty="0"/>
                        <a:t>1,353 occupations to date, target 1,500 homes by end of calendar year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b="1" dirty="0"/>
                        <a:t>Phase 2&amp;3: </a:t>
                      </a:r>
                      <a:r>
                        <a:rPr lang="en-GB" b="0" dirty="0"/>
                        <a:t>2028 (Civic Hub due to open) c. 2,500 homes built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Cottenham Surgery </a:t>
                      </a:r>
                      <a:r>
                        <a:rPr lang="en-GB" b="1" dirty="0"/>
                        <a:t>1, 2 &amp; parts of 3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Firs House Surgery (Histon) </a:t>
                      </a:r>
                      <a:r>
                        <a:rPr lang="en-GB" b="1" dirty="0"/>
                        <a:t>part of 3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Maple (Bar Hill) </a:t>
                      </a:r>
                      <a:r>
                        <a:rPr lang="en-GB" b="1" dirty="0"/>
                        <a:t>all phases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Over Surgery </a:t>
                      </a:r>
                      <a:r>
                        <a:rPr lang="en-GB" b="1" dirty="0"/>
                        <a:t>1, 2 &amp; parts of 3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/>
                        <a:t>Swavesey Surgery </a:t>
                      </a:r>
                      <a:r>
                        <a:rPr lang="en-GB" b="1" dirty="0"/>
                        <a:t>part of 3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dirty="0"/>
                        <a:t>Waterbeach Surgery </a:t>
                      </a:r>
                      <a:r>
                        <a:rPr lang="en-GB" b="1" dirty="0"/>
                        <a:t>1, 2 &amp; parts of 3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Willingham and Longstanton Medical Practice </a:t>
                      </a:r>
                      <a:r>
                        <a:rPr lang="en-GB" b="1" dirty="0"/>
                        <a:t>1, 2 &amp; parts of 3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1" dirty="0"/>
                        <a:t>Cambridge Northern Villages PCN: </a:t>
                      </a:r>
                      <a:r>
                        <a:rPr lang="en-GB" dirty="0"/>
                        <a:t>(8 Practices, pts: c.50,250 Cottenham, Firs House, Maple Surgery, </a:t>
                      </a:r>
                      <a:r>
                        <a:rPr lang="en-GB" i="1" dirty="0"/>
                        <a:t>Milton Surgery</a:t>
                      </a:r>
                      <a:r>
                        <a:rPr lang="en-GB" dirty="0"/>
                        <a:t>, Over Surgery, Swavesey Surgery, </a:t>
                      </a:r>
                      <a:r>
                        <a:rPr lang="en-GB" i="0" dirty="0"/>
                        <a:t>Waterbeach Surgery </a:t>
                      </a:r>
                      <a:r>
                        <a:rPr lang="en-GB" dirty="0"/>
                        <a:t>and Willingham MP).  </a:t>
                      </a:r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097284"/>
                  </a:ext>
                </a:extLst>
              </a:tr>
            </a:tbl>
          </a:graphicData>
        </a:graphic>
      </p:graphicFrame>
      <p:pic>
        <p:nvPicPr>
          <p:cNvPr id="7" name="Picture 6" descr="A close-up of a cell phone&#10;&#10;Description automatically generated">
            <a:extLst>
              <a:ext uri="{FF2B5EF4-FFF2-40B4-BE49-F238E27FC236}">
                <a16:creationId xmlns:a16="http://schemas.microsoft.com/office/drawing/2014/main" id="{BB2E1F39-BEDF-5C9D-1B85-803A499F9A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0036628" y="3058886"/>
            <a:ext cx="1090410" cy="147181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221F602-E1EB-6ED0-3D5A-FFF54C0D6B9B}"/>
              </a:ext>
            </a:extLst>
          </p:cNvPr>
          <p:cNvSpPr txBox="1"/>
          <p:nvPr/>
        </p:nvSpPr>
        <p:spPr>
          <a:xfrm>
            <a:off x="10036628" y="8724638"/>
            <a:ext cx="10904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>
                <a:hlinkClick r:id="rId4" tooltip="https://www.flickr.com/photos/134647712@N07/21062752036/"/>
              </a:rPr>
              <a:t>This Photo</a:t>
            </a:r>
            <a:r>
              <a:rPr lang="en-GB" sz="900"/>
              <a:t> by Unknown Author is licensed under </a:t>
            </a:r>
            <a:r>
              <a:rPr lang="en-GB" sz="900">
                <a:hlinkClick r:id="rId5" tooltip="https://creativecommons.org/licenses/by/3.0/"/>
              </a:rPr>
              <a:t>CC BY</a:t>
            </a:r>
            <a:endParaRPr lang="en-GB" sz="900"/>
          </a:p>
        </p:txBody>
      </p:sp>
    </p:spTree>
    <p:extLst>
      <p:ext uri="{BB962C8B-B14F-4D97-AF65-F5344CB8AC3E}">
        <p14:creationId xmlns:p14="http://schemas.microsoft.com/office/powerpoint/2010/main" val="123305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D1F1292-E398-15AD-DAAC-747BDBC61181}"/>
              </a:ext>
            </a:extLst>
          </p:cNvPr>
          <p:cNvCxnSpPr>
            <a:cxnSpLocks/>
          </p:cNvCxnSpPr>
          <p:nvPr/>
        </p:nvCxnSpPr>
        <p:spPr>
          <a:xfrm>
            <a:off x="546126" y="832756"/>
            <a:ext cx="11201374" cy="0"/>
          </a:xfrm>
          <a:prstGeom prst="line">
            <a:avLst/>
          </a:prstGeom>
          <a:ln w="412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A44D6319-7C6F-C6AA-2224-F7E844E479E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6874" y="108856"/>
            <a:ext cx="889000" cy="7239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BD43208-E662-1A22-33AA-EBDE29E9D8B6}"/>
              </a:ext>
            </a:extLst>
          </p:cNvPr>
          <p:cNvSpPr txBox="1"/>
          <p:nvPr/>
        </p:nvSpPr>
        <p:spPr>
          <a:xfrm>
            <a:off x="546126" y="108856"/>
            <a:ext cx="11362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dirty="0">
                <a:solidFill>
                  <a:srgbClr val="215FC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Care for Northstowe 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215FC3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E846A23-BCAA-D386-522E-73E107E5C4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8512285"/>
              </p:ext>
            </p:extLst>
          </p:nvPr>
        </p:nvGraphicFramePr>
        <p:xfrm>
          <a:off x="444500" y="832756"/>
          <a:ext cx="447154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0AFD0A7-B7B0-5284-575F-E9815210C8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7349379"/>
              </p:ext>
            </p:extLst>
          </p:nvPr>
        </p:nvGraphicFramePr>
        <p:xfrm>
          <a:off x="596900" y="985156"/>
          <a:ext cx="447154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Oval 4">
            <a:extLst>
              <a:ext uri="{FF2B5EF4-FFF2-40B4-BE49-F238E27FC236}">
                <a16:creationId xmlns:a16="http://schemas.microsoft.com/office/drawing/2014/main" id="{69C2F1D1-30DC-78AD-6E23-0F50E90C4E2A}"/>
              </a:ext>
            </a:extLst>
          </p:cNvPr>
          <p:cNvSpPr txBox="1"/>
          <p:nvPr/>
        </p:nvSpPr>
        <p:spPr>
          <a:xfrm>
            <a:off x="1052803" y="2176968"/>
            <a:ext cx="2504063" cy="25040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4610" tIns="54610" rIns="54610" bIns="54610" numCol="1" spcCol="1270" anchor="ctr" anchorCtr="0">
            <a:noAutofit/>
          </a:bodyPr>
          <a:lstStyle/>
          <a:p>
            <a:pPr marL="0" lvl="0" indent="0" algn="ctr" defTabSz="1911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4300" dirty="0"/>
              <a:t>Future Health Care</a:t>
            </a:r>
            <a:r>
              <a:rPr lang="en-GB" sz="4300" kern="1200" dirty="0"/>
              <a:t> 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0D25C29-8FF7-6D0B-3D78-DA8FF023EE7A}"/>
              </a:ext>
            </a:extLst>
          </p:cNvPr>
          <p:cNvSpPr/>
          <p:nvPr/>
        </p:nvSpPr>
        <p:spPr>
          <a:xfrm>
            <a:off x="426788" y="2352694"/>
            <a:ext cx="2359955" cy="2378789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n-GB" sz="2400" dirty="0"/>
          </a:p>
          <a:p>
            <a:pPr algn="ctr"/>
            <a:r>
              <a:rPr lang="en-GB" sz="2400" dirty="0"/>
              <a:t>Interim Healthcare 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CF1A5FDF-6489-5CB9-CC57-45CE2B2DF6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636313"/>
              </p:ext>
            </p:extLst>
          </p:nvPr>
        </p:nvGraphicFramePr>
        <p:xfrm>
          <a:off x="3242646" y="956941"/>
          <a:ext cx="8522566" cy="50683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522566">
                  <a:extLst>
                    <a:ext uri="{9D8B030D-6E8A-4147-A177-3AD203B41FA5}">
                      <a16:colId xmlns:a16="http://schemas.microsoft.com/office/drawing/2014/main" val="2500856327"/>
                    </a:ext>
                  </a:extLst>
                </a:gridCol>
              </a:tblGrid>
              <a:tr h="368102">
                <a:tc>
                  <a:txBody>
                    <a:bodyPr/>
                    <a:lstStyle/>
                    <a:p>
                      <a:r>
                        <a:rPr lang="en-GB" sz="2000" dirty="0"/>
                        <a:t>Longstanton &amp; Willingham (nearest practice)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715291"/>
                  </a:ext>
                </a:extLst>
              </a:tr>
              <a:tr h="467206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Capacity to take a further c. 5,500 patients.  Workforce and operational hours to increase, as necessary. 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b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Interim Community Space: location for Pathfinder Way, opposite the Green (to include assembly rooms, offices, food bank with café/kitchen facilities, NHS room).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b="0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NHS room: </a:t>
                      </a:r>
                      <a:r>
                        <a:rPr kumimoji="0" lang="en-GB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delivering mental health support, health visiting and midwifery services from our Community NHS Trusts.</a:t>
                      </a:r>
                      <a:endParaRPr lang="en-GB" b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b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Working on procurement and contracting options for newly commissioned permanent facility. Health and Wellbeing services to be co-located from both statutory and non-statutory services, working with System Partners from CUH, CPFT, CCS, LA, EEAST etc.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097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517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D1F1292-E398-15AD-DAAC-747BDBC61181}"/>
              </a:ext>
            </a:extLst>
          </p:cNvPr>
          <p:cNvCxnSpPr>
            <a:cxnSpLocks/>
          </p:cNvCxnSpPr>
          <p:nvPr/>
        </p:nvCxnSpPr>
        <p:spPr>
          <a:xfrm>
            <a:off x="546126" y="832756"/>
            <a:ext cx="11201374" cy="0"/>
          </a:xfrm>
          <a:prstGeom prst="line">
            <a:avLst/>
          </a:prstGeom>
          <a:ln w="412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>
            <a:extLst>
              <a:ext uri="{FF2B5EF4-FFF2-40B4-BE49-F238E27FC236}">
                <a16:creationId xmlns:a16="http://schemas.microsoft.com/office/drawing/2014/main" id="{A44D6319-7C6F-C6AA-2224-F7E844E479E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56874" y="108856"/>
            <a:ext cx="889000" cy="7239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BD43208-E662-1A22-33AA-EBDE29E9D8B6}"/>
              </a:ext>
            </a:extLst>
          </p:cNvPr>
          <p:cNvSpPr txBox="1"/>
          <p:nvPr/>
        </p:nvSpPr>
        <p:spPr>
          <a:xfrm>
            <a:off x="546126" y="108856"/>
            <a:ext cx="11362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dirty="0">
                <a:solidFill>
                  <a:srgbClr val="215FC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Care for Northstowe 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215FC3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A428761-C053-4023-92B4-630E2AAC249C}"/>
              </a:ext>
            </a:extLst>
          </p:cNvPr>
          <p:cNvGrpSpPr/>
          <p:nvPr/>
        </p:nvGrpSpPr>
        <p:grpSpPr>
          <a:xfrm>
            <a:off x="288242" y="2410691"/>
            <a:ext cx="2251757" cy="2286756"/>
            <a:chOff x="0" y="905919"/>
            <a:chExt cx="3756095" cy="3756095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306DA12E-5989-4CCF-523A-6BE2949C6463}"/>
                </a:ext>
              </a:extLst>
            </p:cNvPr>
            <p:cNvSpPr/>
            <p:nvPr/>
          </p:nvSpPr>
          <p:spPr>
            <a:xfrm>
              <a:off x="0" y="905919"/>
              <a:ext cx="3756095" cy="3756095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4" name="Oval 4">
              <a:extLst>
                <a:ext uri="{FF2B5EF4-FFF2-40B4-BE49-F238E27FC236}">
                  <a16:creationId xmlns:a16="http://schemas.microsoft.com/office/drawing/2014/main" id="{1E1298A8-BFAD-6745-B02D-EA8865DCF19E}"/>
                </a:ext>
              </a:extLst>
            </p:cNvPr>
            <p:cNvSpPr txBox="1"/>
            <p:nvPr/>
          </p:nvSpPr>
          <p:spPr>
            <a:xfrm>
              <a:off x="626015" y="1531935"/>
              <a:ext cx="2504063" cy="25040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4610" tIns="54610" rIns="54610" bIns="54610" numCol="1" spcCol="1270" anchor="ctr" anchorCtr="0">
              <a:noAutofit/>
            </a:bodyPr>
            <a:lstStyle/>
            <a:p>
              <a:pPr marL="0" lvl="0" indent="0" algn="ctr" defTabSz="1911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2400" dirty="0"/>
                <a:t>Future Healthcare</a:t>
              </a:r>
              <a:r>
                <a:rPr lang="en-GB" sz="2400" kern="1200" dirty="0"/>
                <a:t> </a:t>
              </a:r>
            </a:p>
          </p:txBody>
        </p:sp>
      </p:grpSp>
      <p:graphicFrame>
        <p:nvGraphicFramePr>
          <p:cNvPr id="6" name="Table 11">
            <a:extLst>
              <a:ext uri="{FF2B5EF4-FFF2-40B4-BE49-F238E27FC236}">
                <a16:creationId xmlns:a16="http://schemas.microsoft.com/office/drawing/2014/main" id="{2548C16C-8838-6750-20EF-48879B8AB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87783"/>
              </p:ext>
            </p:extLst>
          </p:nvPr>
        </p:nvGraphicFramePr>
        <p:xfrm>
          <a:off x="2697019" y="956942"/>
          <a:ext cx="9353468" cy="507698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53468">
                  <a:extLst>
                    <a:ext uri="{9D8B030D-6E8A-4147-A177-3AD203B41FA5}">
                      <a16:colId xmlns:a16="http://schemas.microsoft.com/office/drawing/2014/main" val="2500856327"/>
                    </a:ext>
                  </a:extLst>
                </a:gridCol>
              </a:tblGrid>
              <a:tr h="387557">
                <a:tc>
                  <a:txBody>
                    <a:bodyPr/>
                    <a:lstStyle/>
                    <a:p>
                      <a:r>
                        <a:rPr lang="en-GB" sz="2000" dirty="0"/>
                        <a:t>Northstowe Civic Hub (library and health)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0715291"/>
                  </a:ext>
                </a:extLst>
              </a:tr>
              <a:tr h="468074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Working with SCDC to design a schedule of accommodation.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b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Working with Contracting &amp; Enabling Team to commission GP and health contractors from Civic Hub to operate from Spring/Summer 2028.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b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Plans to deliver a total of 1,740 sqm for a Civic Hub (1,300 GMS, Community Trusts 200, Pharmacy 120 and Dentistry 120). 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b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PCNs and INs to collaborate and use the new Civic Hub for wider services.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b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The Civic Hub needs to be flexible to accommodate both traditional healthcare and services that address the </a:t>
                      </a:r>
                      <a:r>
                        <a:rPr lang="en-GB" b="1" dirty="0"/>
                        <a:t>wider determinants of health </a:t>
                      </a:r>
                      <a:r>
                        <a:rPr lang="en-GB" b="0" dirty="0"/>
                        <a:t>(e.g. CAB, housing, social care, family hub, social prescribing, Public Health initiatives, social groups, leisure and active pursuits etc). 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b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/>
                        <a:t>More integration to deliver services closer to where people live (diagnostics, OPA, minor surgery, specialist treatments etc.).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097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849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B72DF7-8E70-F7B4-8882-CE7A5CEB511C}"/>
              </a:ext>
            </a:extLst>
          </p:cNvPr>
          <p:cNvSpPr txBox="1"/>
          <p:nvPr/>
        </p:nvSpPr>
        <p:spPr>
          <a:xfrm>
            <a:off x="1089061" y="2527443"/>
            <a:ext cx="51987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/>
              <a:t>Questions </a:t>
            </a:r>
          </a:p>
        </p:txBody>
      </p:sp>
    </p:spTree>
    <p:extLst>
      <p:ext uri="{BB962C8B-B14F-4D97-AF65-F5344CB8AC3E}">
        <p14:creationId xmlns:p14="http://schemas.microsoft.com/office/powerpoint/2010/main" val="3536517125"/>
      </p:ext>
    </p:extLst>
  </p:cSld>
  <p:clrMapOvr>
    <a:masterClrMapping/>
  </p:clrMapOvr>
</p:sld>
</file>

<file path=ppt/theme/theme1.xml><?xml version="1.0" encoding="utf-8"?>
<a:theme xmlns:a="http://schemas.openxmlformats.org/drawingml/2006/main" name="ICS_C&amp;P">
  <a:themeElements>
    <a:clrScheme name="ICS_C&amp;P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92A46"/>
      </a:accent1>
      <a:accent2>
        <a:srgbClr val="0069B3"/>
      </a:accent2>
      <a:accent3>
        <a:srgbClr val="BF0078"/>
      </a:accent3>
      <a:accent4>
        <a:srgbClr val="65B32E"/>
      </a:accent4>
      <a:accent5>
        <a:srgbClr val="770A48"/>
      </a:accent5>
      <a:accent6>
        <a:srgbClr val="662483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74C43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d03f480-3f88-459c-b49a-9b43c245f62b">
      <Terms xmlns="http://schemas.microsoft.com/office/infopath/2007/PartnerControls"/>
    </lcf76f155ced4ddcb4097134ff3c332f>
    <TaxCatchAll xmlns="beb81e68-8582-4e5b-a4f6-edcf914ba65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A4E713C40A6442B05ACE88E3F8C01D" ma:contentTypeVersion="15" ma:contentTypeDescription="Create a new document." ma:contentTypeScope="" ma:versionID="7831aaa16b465dc1889945653af4e518">
  <xsd:schema xmlns:xsd="http://www.w3.org/2001/XMLSchema" xmlns:xs="http://www.w3.org/2001/XMLSchema" xmlns:p="http://schemas.microsoft.com/office/2006/metadata/properties" xmlns:ns2="1d03f480-3f88-459c-b49a-9b43c245f62b" xmlns:ns3="beb81e68-8582-4e5b-a4f6-edcf914ba655" targetNamespace="http://schemas.microsoft.com/office/2006/metadata/properties" ma:root="true" ma:fieldsID="c6ba63387180aff2b6b20c77b8845b4c" ns2:_="" ns3:_="">
    <xsd:import namespace="1d03f480-3f88-459c-b49a-9b43c245f62b"/>
    <xsd:import namespace="beb81e68-8582-4e5b-a4f6-edcf914ba655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03f480-3f88-459c-b49a-9b43c245f62b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db97ddb5-ea2d-41f4-9e8e-bc0c5aea45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b81e68-8582-4e5b-a4f6-edcf914ba655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2c8b7d4e-f310-4336-ad78-3dee9ad8acc5}" ma:internalName="TaxCatchAll" ma:showField="CatchAllData" ma:web="beb81e68-8582-4e5b-a4f6-edcf914ba6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696F84-14B1-40ED-9EE4-A2C6FBE782BD}">
  <ds:schemaRefs>
    <ds:schemaRef ds:uri="64b6ec1f-df4e-4fa3-a858-a814eea3d6a0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cdfe9751-675c-49d0-b753-96e1154f6ae7"/>
    <ds:schemaRef ds:uri="1d03f480-3f88-459c-b49a-9b43c245f62b"/>
    <ds:schemaRef ds:uri="beb81e68-8582-4e5b-a4f6-edcf914ba655"/>
  </ds:schemaRefs>
</ds:datastoreItem>
</file>

<file path=customXml/itemProps2.xml><?xml version="1.0" encoding="utf-8"?>
<ds:datastoreItem xmlns:ds="http://schemas.openxmlformats.org/officeDocument/2006/customXml" ds:itemID="{7E857FEE-9221-4E57-9DAF-BAB0653239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03f480-3f88-459c-b49a-9b43c245f62b"/>
    <ds:schemaRef ds:uri="beb81e68-8582-4e5b-a4f6-edcf914ba6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A2A4A3-8CE1-448D-835A-DE6261832A9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5629</TotalTime>
  <Words>477</Words>
  <Application>Microsoft Office PowerPoint</Application>
  <PresentationFormat>Widescreen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Lato</vt:lpstr>
      <vt:lpstr>Open Sans</vt:lpstr>
      <vt:lpstr>ICS_C&amp;P</vt:lpstr>
      <vt:lpstr>Custom Design</vt:lpstr>
      <vt:lpstr>Template header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Ramanda Galang Bryantama</dc:creator>
  <cp:lastModifiedBy>Chris James</cp:lastModifiedBy>
  <cp:revision>89</cp:revision>
  <cp:lastPrinted>2023-01-11T11:43:15Z</cp:lastPrinted>
  <dcterms:created xsi:type="dcterms:W3CDTF">2019-08-12T03:52:24Z</dcterms:created>
  <dcterms:modified xsi:type="dcterms:W3CDTF">2024-02-07T15:56:07Z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0x0101001DB234DEEF28D14EBB605E2C67AE71BB</vt:lpwstr>
  </property>
  <property fmtid="{D5CDD505-2E9C-101B-9397-08002B2CF9AE}" pid="3" name="MediaServiceImageTags">
    <vt:lpwstr/>
  </property>
</Properties>
</file>