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heme/theme2.xml" ContentType="application/vnd.openxmlformats-officedocument.theme+xml"/>
  <Override PartName="/ppt/notesMasters/notesMaster1.xml" ContentType="application/vnd.openxmlformats-officedocument.presentationml.notesMaster+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7" r:id="rId2"/>
    <p:sldId id="374" r:id="rId3"/>
    <p:sldId id="378" r:id="rId4"/>
    <p:sldId id="380" r:id="rId5"/>
    <p:sldId id="257" r:id="rId6"/>
    <p:sldId id="38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6" d="100"/>
          <a:sy n="96" d="100"/>
        </p:scale>
        <p:origin x="679"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3A2FF16-C763-4720-8ACB-1F8CDDDFAC01}"/>
              </a:ext>
            </a:extLst>
          </p:cNvPr>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3" name="Date Placeholder 2">
            <a:extLst>
              <a:ext uri="{FF2B5EF4-FFF2-40B4-BE49-F238E27FC236}">
                <a16:creationId xmlns:a16="http://schemas.microsoft.com/office/drawing/2014/main" id="{F8028CBC-45FD-B28E-874A-D3EDEA7E91BD}"/>
              </a:ext>
            </a:extLst>
          </p:cNvPr>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621B24EF-00B4-4D52-9397-D72669434A54}" type="datetime1">
              <a:rPr lang="en-GB"/>
              <a:pPr lvl="0"/>
              <a:t>20/03/2024</a:t>
            </a:fld>
            <a:endParaRPr lang="en-GB"/>
          </a:p>
        </p:txBody>
      </p:sp>
      <p:sp>
        <p:nvSpPr>
          <p:cNvPr id="4" name="Slide Image Placeholder 3">
            <a:extLst>
              <a:ext uri="{FF2B5EF4-FFF2-40B4-BE49-F238E27FC236}">
                <a16:creationId xmlns:a16="http://schemas.microsoft.com/office/drawing/2014/main" id="{CA750A1A-A81D-3A91-9868-984430D07571}"/>
              </a:ext>
            </a:extLst>
          </p:cNvPr>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5" name="Notes Placeholder 4">
            <a:extLst>
              <a:ext uri="{FF2B5EF4-FFF2-40B4-BE49-F238E27FC236}">
                <a16:creationId xmlns:a16="http://schemas.microsoft.com/office/drawing/2014/main" id="{CA332009-DFA1-CC24-C30D-FE7D9CEBF578}"/>
              </a:ext>
            </a:extLst>
          </p:cNvPr>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a:extLst>
              <a:ext uri="{FF2B5EF4-FFF2-40B4-BE49-F238E27FC236}">
                <a16:creationId xmlns:a16="http://schemas.microsoft.com/office/drawing/2014/main" id="{9A802A69-D498-2A5D-B826-47C2C32561FE}"/>
              </a:ext>
            </a:extLst>
          </p:cNvPr>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7" name="Slide Number Placeholder 6">
            <a:extLst>
              <a:ext uri="{FF2B5EF4-FFF2-40B4-BE49-F238E27FC236}">
                <a16:creationId xmlns:a16="http://schemas.microsoft.com/office/drawing/2014/main" id="{1CF38163-B7BC-3FBE-89ED-8AD8B9447EF4}"/>
              </a:ext>
            </a:extLst>
          </p:cNvPr>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F8E4DB6D-C75A-46D0-88D0-7DA99B9F5698}" type="slidenum">
              <a:t>‹#›</a:t>
            </a:fld>
            <a:endParaRPr lang="en-GB"/>
          </a:p>
        </p:txBody>
      </p:sp>
    </p:spTree>
    <p:extLst>
      <p:ext uri="{BB962C8B-B14F-4D97-AF65-F5344CB8AC3E}">
        <p14:creationId xmlns:p14="http://schemas.microsoft.com/office/powerpoint/2010/main" val="1344433865"/>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CCBACA9-2976-8637-F279-030A4DF96B55}"/>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F390DBF1-28BE-A902-0C8B-E81A9E476C48}"/>
              </a:ext>
            </a:extLst>
          </p:cNvPr>
          <p:cNvSpPr txBox="1">
            <a:spLocks noGrp="1"/>
          </p:cNvSpPr>
          <p:nvPr>
            <p:ph type="body" sz="quarter" idx="1"/>
          </p:nvPr>
        </p:nvSpPr>
        <p:spPr/>
        <p:txBody>
          <a:bodyPr/>
          <a:lstStyle/>
          <a:p>
            <a:endParaRPr lang="en-GB"/>
          </a:p>
        </p:txBody>
      </p:sp>
      <p:sp>
        <p:nvSpPr>
          <p:cNvPr id="4" name="Slide Number Placeholder 3">
            <a:extLst>
              <a:ext uri="{FF2B5EF4-FFF2-40B4-BE49-F238E27FC236}">
                <a16:creationId xmlns:a16="http://schemas.microsoft.com/office/drawing/2014/main" id="{12AEF1CB-FA84-91E4-671C-4C8C3ADE6343}"/>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06C7D88-99B6-40E4-B780-6B665D124B74}" type="slidenum">
              <a:t>1</a:t>
            </a:fld>
            <a:endParaRPr lang="en-US" sz="1200" b="0" i="0" u="none" strike="noStrike" kern="1200" cap="none" spc="0" baseline="0">
              <a:solidFill>
                <a:srgbClr val="000000"/>
              </a:solidFill>
              <a:uFillTx/>
              <a:latin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CBD857D-DF86-22CC-C8C9-5E6411704A2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555866F-51B2-763C-0F60-8AEA607F8F06}"/>
              </a:ext>
            </a:extLst>
          </p:cNvPr>
          <p:cNvSpPr txBox="1">
            <a:spLocks noGrp="1"/>
          </p:cNvSpPr>
          <p:nvPr>
            <p:ph type="body" sz="quarter" idx="1"/>
          </p:nvPr>
        </p:nvSpPr>
        <p:spPr/>
        <p:txBody>
          <a:bodyPr/>
          <a:lstStyle/>
          <a:p>
            <a:endParaRPr lang="en-GB"/>
          </a:p>
        </p:txBody>
      </p:sp>
      <p:sp>
        <p:nvSpPr>
          <p:cNvPr id="4" name="Slide Number Placeholder 3">
            <a:extLst>
              <a:ext uri="{FF2B5EF4-FFF2-40B4-BE49-F238E27FC236}">
                <a16:creationId xmlns:a16="http://schemas.microsoft.com/office/drawing/2014/main" id="{6B8AFE62-4A2D-138A-9BAF-A70DE8ECCCFB}"/>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BBC76625-1D68-4C0F-8E18-FE85BEED3F70}" type="slidenum">
              <a:t>2</a:t>
            </a:fld>
            <a:endParaRPr lang="en-US" sz="1200" b="0" i="0" u="none" strike="noStrike" kern="1200" cap="none" spc="0" baseline="0">
              <a:solidFill>
                <a:srgbClr val="000000"/>
              </a:solidFill>
              <a:uFillTx/>
              <a:latin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816D6E4-85F2-76DA-AD54-5FF71178EEC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6ABC40F-AD9B-E4A0-1543-78998C62412E}"/>
              </a:ext>
            </a:extLst>
          </p:cNvPr>
          <p:cNvSpPr txBox="1">
            <a:spLocks noGrp="1"/>
          </p:cNvSpPr>
          <p:nvPr>
            <p:ph type="body" sz="quarter" idx="1"/>
          </p:nvPr>
        </p:nvSpPr>
        <p:spPr/>
        <p:txBody>
          <a:bodyPr/>
          <a:lstStyle/>
          <a:p>
            <a:endParaRPr lang="en-GB"/>
          </a:p>
        </p:txBody>
      </p:sp>
      <p:sp>
        <p:nvSpPr>
          <p:cNvPr id="4" name="Slide Number Placeholder 3">
            <a:extLst>
              <a:ext uri="{FF2B5EF4-FFF2-40B4-BE49-F238E27FC236}">
                <a16:creationId xmlns:a16="http://schemas.microsoft.com/office/drawing/2014/main" id="{DBC07494-2DB1-F912-535D-1F69C9130BFA}"/>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A1ACAD7-591A-4B21-86FE-DE27FF184532}" type="slidenum">
              <a:t>3</a:t>
            </a:fld>
            <a:endParaRPr lang="en-US" sz="1200" b="0" i="0" u="none" strike="noStrike" kern="1200" cap="none" spc="0" baseline="0">
              <a:solidFill>
                <a:srgbClr val="000000"/>
              </a:solidFill>
              <a:uFillTx/>
              <a:latin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CAC5C5D-0645-88B8-5A53-03C871A83DE7}"/>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E43B89FE-8071-9255-86EC-92519B7B55E6}"/>
              </a:ext>
            </a:extLst>
          </p:cNvPr>
          <p:cNvSpPr txBox="1">
            <a:spLocks noGrp="1"/>
          </p:cNvSpPr>
          <p:nvPr>
            <p:ph type="body" sz="quarter" idx="1"/>
          </p:nvPr>
        </p:nvSpPr>
        <p:spPr/>
        <p:txBody>
          <a:bodyPr/>
          <a:lstStyle/>
          <a:p>
            <a:endParaRPr lang="en-GB"/>
          </a:p>
        </p:txBody>
      </p:sp>
      <p:sp>
        <p:nvSpPr>
          <p:cNvPr id="4" name="Slide Number Placeholder 3">
            <a:extLst>
              <a:ext uri="{FF2B5EF4-FFF2-40B4-BE49-F238E27FC236}">
                <a16:creationId xmlns:a16="http://schemas.microsoft.com/office/drawing/2014/main" id="{141241F8-C226-7D8C-E094-09768F96ED86}"/>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0362A625-13BB-4B26-A136-4D31D4F69A29}" type="slidenum">
              <a:t>4</a:t>
            </a:fld>
            <a:endParaRPr lang="en-US" sz="1200" b="0" i="0" u="none" strike="noStrike" kern="1200" cap="none" spc="0" baseline="0">
              <a:solidFill>
                <a:srgbClr val="000000"/>
              </a:solidFill>
              <a:uFillTx/>
              <a:latin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CC58AB9-37BE-9E1B-1061-E4B0DA993C78}"/>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A50A2F2F-2388-77E2-C0CB-CBE7A1D58E57}"/>
              </a:ext>
            </a:extLst>
          </p:cNvPr>
          <p:cNvSpPr txBox="1">
            <a:spLocks noGrp="1"/>
          </p:cNvSpPr>
          <p:nvPr>
            <p:ph type="body" sz="quarter" idx="1"/>
          </p:nvPr>
        </p:nvSpPr>
        <p:spPr/>
        <p:txBody>
          <a:bodyPr/>
          <a:lstStyle/>
          <a:p>
            <a:endParaRPr lang="en-GB"/>
          </a:p>
        </p:txBody>
      </p:sp>
      <p:sp>
        <p:nvSpPr>
          <p:cNvPr id="4" name="Slide Number Placeholder 3">
            <a:extLst>
              <a:ext uri="{FF2B5EF4-FFF2-40B4-BE49-F238E27FC236}">
                <a16:creationId xmlns:a16="http://schemas.microsoft.com/office/drawing/2014/main" id="{83DB02AB-B0EA-2899-91F7-32329B5BC5BA}"/>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7CF925E-CCA6-4D3F-9EAD-4BB6D453DF06}" type="slidenum">
              <a:t>5</a:t>
            </a:fld>
            <a:endParaRPr lang="en-GB" sz="1200" b="0" i="0" u="none" strike="noStrike" kern="1200" cap="none" spc="0" baseline="0">
              <a:solidFill>
                <a:srgbClr val="000000"/>
              </a:solidFill>
              <a:uFillTx/>
              <a:latin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50104-63F1-3228-56ED-502493A08CCC}"/>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en-US"/>
              <a:t>Click to edit Master title style</a:t>
            </a:r>
            <a:endParaRPr lang="en-GB"/>
          </a:p>
        </p:txBody>
      </p:sp>
      <p:sp>
        <p:nvSpPr>
          <p:cNvPr id="3" name="Subtitle 2">
            <a:extLst>
              <a:ext uri="{FF2B5EF4-FFF2-40B4-BE49-F238E27FC236}">
                <a16:creationId xmlns:a16="http://schemas.microsoft.com/office/drawing/2014/main" id="{835E9C1E-CCEE-4038-FD8D-D5C44F14401F}"/>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en-US"/>
              <a:t>Click to edit Master subtitle style</a:t>
            </a:r>
            <a:endParaRPr lang="en-GB"/>
          </a:p>
        </p:txBody>
      </p:sp>
      <p:sp>
        <p:nvSpPr>
          <p:cNvPr id="4" name="Date Placeholder 3">
            <a:extLst>
              <a:ext uri="{FF2B5EF4-FFF2-40B4-BE49-F238E27FC236}">
                <a16:creationId xmlns:a16="http://schemas.microsoft.com/office/drawing/2014/main" id="{2B821688-1206-1A54-8ED0-B3C971046B9E}"/>
              </a:ext>
            </a:extLst>
          </p:cNvPr>
          <p:cNvSpPr txBox="1">
            <a:spLocks noGrp="1"/>
          </p:cNvSpPr>
          <p:nvPr>
            <p:ph type="dt" sz="half" idx="7"/>
          </p:nvPr>
        </p:nvSpPr>
        <p:spPr/>
        <p:txBody>
          <a:bodyPr/>
          <a:lstStyle>
            <a:lvl1pPr>
              <a:defRPr/>
            </a:lvl1pPr>
          </a:lstStyle>
          <a:p>
            <a:pPr lvl="0"/>
            <a:fld id="{A4D8CCFB-7DC1-488B-AA22-55D33611917B}" type="datetime1">
              <a:rPr lang="en-GB"/>
              <a:pPr lvl="0"/>
              <a:t>20/03/2024</a:t>
            </a:fld>
            <a:endParaRPr lang="en-GB"/>
          </a:p>
        </p:txBody>
      </p:sp>
      <p:sp>
        <p:nvSpPr>
          <p:cNvPr id="5" name="Footer Placeholder 4">
            <a:extLst>
              <a:ext uri="{FF2B5EF4-FFF2-40B4-BE49-F238E27FC236}">
                <a16:creationId xmlns:a16="http://schemas.microsoft.com/office/drawing/2014/main" id="{1D813423-296C-C9F6-B169-8C2FCD8FE2B3}"/>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6E548D89-A9CE-09EE-24DC-27107F366E7C}"/>
              </a:ext>
            </a:extLst>
          </p:cNvPr>
          <p:cNvSpPr txBox="1">
            <a:spLocks noGrp="1"/>
          </p:cNvSpPr>
          <p:nvPr>
            <p:ph type="sldNum" sz="quarter" idx="8"/>
          </p:nvPr>
        </p:nvSpPr>
        <p:spPr/>
        <p:txBody>
          <a:bodyPr/>
          <a:lstStyle>
            <a:lvl1pPr>
              <a:defRPr/>
            </a:lvl1pPr>
          </a:lstStyle>
          <a:p>
            <a:pPr lvl="0"/>
            <a:fld id="{E689E883-57D7-491F-9BE3-0D325CD40A00}" type="slidenum">
              <a:t>‹#›</a:t>
            </a:fld>
            <a:endParaRPr lang="en-GB"/>
          </a:p>
        </p:txBody>
      </p:sp>
    </p:spTree>
    <p:extLst>
      <p:ext uri="{BB962C8B-B14F-4D97-AF65-F5344CB8AC3E}">
        <p14:creationId xmlns:p14="http://schemas.microsoft.com/office/powerpoint/2010/main" val="453139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0B448-2EBB-F0CE-BDF3-C4FF6D3064EC}"/>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Vertical Text Placeholder 2">
            <a:extLst>
              <a:ext uri="{FF2B5EF4-FFF2-40B4-BE49-F238E27FC236}">
                <a16:creationId xmlns:a16="http://schemas.microsoft.com/office/drawing/2014/main" id="{1B51B1E0-3E2A-F4E4-BC1E-D782C976E7AF}"/>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C78F43C-B503-0F29-E717-48C5D275F505}"/>
              </a:ext>
            </a:extLst>
          </p:cNvPr>
          <p:cNvSpPr txBox="1">
            <a:spLocks noGrp="1"/>
          </p:cNvSpPr>
          <p:nvPr>
            <p:ph type="dt" sz="half" idx="7"/>
          </p:nvPr>
        </p:nvSpPr>
        <p:spPr/>
        <p:txBody>
          <a:bodyPr/>
          <a:lstStyle>
            <a:lvl1pPr>
              <a:defRPr/>
            </a:lvl1pPr>
          </a:lstStyle>
          <a:p>
            <a:pPr lvl="0"/>
            <a:fld id="{E355FDD7-6954-4798-B339-D8B327E6FBF7}" type="datetime1">
              <a:rPr lang="en-GB"/>
              <a:pPr lvl="0"/>
              <a:t>20/03/2024</a:t>
            </a:fld>
            <a:endParaRPr lang="en-GB"/>
          </a:p>
        </p:txBody>
      </p:sp>
      <p:sp>
        <p:nvSpPr>
          <p:cNvPr id="5" name="Footer Placeholder 4">
            <a:extLst>
              <a:ext uri="{FF2B5EF4-FFF2-40B4-BE49-F238E27FC236}">
                <a16:creationId xmlns:a16="http://schemas.microsoft.com/office/drawing/2014/main" id="{95C13A4D-2C27-8C90-EF13-E735C2CC8DDC}"/>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F039189F-4BDA-DE07-836D-B08225B11647}"/>
              </a:ext>
            </a:extLst>
          </p:cNvPr>
          <p:cNvSpPr txBox="1">
            <a:spLocks noGrp="1"/>
          </p:cNvSpPr>
          <p:nvPr>
            <p:ph type="sldNum" sz="quarter" idx="8"/>
          </p:nvPr>
        </p:nvSpPr>
        <p:spPr/>
        <p:txBody>
          <a:bodyPr/>
          <a:lstStyle>
            <a:lvl1pPr>
              <a:defRPr/>
            </a:lvl1pPr>
          </a:lstStyle>
          <a:p>
            <a:pPr lvl="0"/>
            <a:fld id="{4382A270-553D-448E-A2DE-49EBC6BDFBB6}" type="slidenum">
              <a:t>‹#›</a:t>
            </a:fld>
            <a:endParaRPr lang="en-GB"/>
          </a:p>
        </p:txBody>
      </p:sp>
    </p:spTree>
    <p:extLst>
      <p:ext uri="{BB962C8B-B14F-4D97-AF65-F5344CB8AC3E}">
        <p14:creationId xmlns:p14="http://schemas.microsoft.com/office/powerpoint/2010/main" val="3567334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8670530-7BC9-AED0-2E63-213FB63CF17F}"/>
              </a:ext>
            </a:extLst>
          </p:cNvPr>
          <p:cNvSpPr txBox="1">
            <a:spLocks noGrp="1"/>
          </p:cNvSpPr>
          <p:nvPr>
            <p:ph type="title" orient="vert"/>
          </p:nvPr>
        </p:nvSpPr>
        <p:spPr>
          <a:xfrm>
            <a:off x="8724903" y="365129"/>
            <a:ext cx="2628899" cy="5811834"/>
          </a:xfrm>
        </p:spPr>
        <p:txBody>
          <a:bodyPr vert="eaVert"/>
          <a:lstStyle>
            <a:lvl1pPr>
              <a:defRPr/>
            </a:lvl1pPr>
          </a:lstStyle>
          <a:p>
            <a:pPr lvl="0"/>
            <a:r>
              <a:rPr lang="en-US"/>
              <a:t>Click to edit Master title style</a:t>
            </a:r>
            <a:endParaRPr lang="en-GB"/>
          </a:p>
        </p:txBody>
      </p:sp>
      <p:sp>
        <p:nvSpPr>
          <p:cNvPr id="3" name="Vertical Text Placeholder 2">
            <a:extLst>
              <a:ext uri="{FF2B5EF4-FFF2-40B4-BE49-F238E27FC236}">
                <a16:creationId xmlns:a16="http://schemas.microsoft.com/office/drawing/2014/main" id="{31C1CF7A-D2EE-AA59-C033-7F3539375CBF}"/>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0B660C0-723F-CA66-100B-60754FEEB1CF}"/>
              </a:ext>
            </a:extLst>
          </p:cNvPr>
          <p:cNvSpPr txBox="1">
            <a:spLocks noGrp="1"/>
          </p:cNvSpPr>
          <p:nvPr>
            <p:ph type="dt" sz="half" idx="7"/>
          </p:nvPr>
        </p:nvSpPr>
        <p:spPr/>
        <p:txBody>
          <a:bodyPr/>
          <a:lstStyle>
            <a:lvl1pPr>
              <a:defRPr/>
            </a:lvl1pPr>
          </a:lstStyle>
          <a:p>
            <a:pPr lvl="0"/>
            <a:fld id="{26EF1697-A20A-4E6B-95E2-F10CA5A79699}" type="datetime1">
              <a:rPr lang="en-GB"/>
              <a:pPr lvl="0"/>
              <a:t>20/03/2024</a:t>
            </a:fld>
            <a:endParaRPr lang="en-GB"/>
          </a:p>
        </p:txBody>
      </p:sp>
      <p:sp>
        <p:nvSpPr>
          <p:cNvPr id="5" name="Footer Placeholder 4">
            <a:extLst>
              <a:ext uri="{FF2B5EF4-FFF2-40B4-BE49-F238E27FC236}">
                <a16:creationId xmlns:a16="http://schemas.microsoft.com/office/drawing/2014/main" id="{2534A922-87CC-C9B2-65C5-050681E7A735}"/>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9122ACFC-27B7-503A-5E8D-20CEBE2546C9}"/>
              </a:ext>
            </a:extLst>
          </p:cNvPr>
          <p:cNvSpPr txBox="1">
            <a:spLocks noGrp="1"/>
          </p:cNvSpPr>
          <p:nvPr>
            <p:ph type="sldNum" sz="quarter" idx="8"/>
          </p:nvPr>
        </p:nvSpPr>
        <p:spPr/>
        <p:txBody>
          <a:bodyPr/>
          <a:lstStyle>
            <a:lvl1pPr>
              <a:defRPr/>
            </a:lvl1pPr>
          </a:lstStyle>
          <a:p>
            <a:pPr lvl="0"/>
            <a:fld id="{31032098-8E14-4A1A-BFCA-FB34CBD45D5A}" type="slidenum">
              <a:t>‹#›</a:t>
            </a:fld>
            <a:endParaRPr lang="en-GB"/>
          </a:p>
        </p:txBody>
      </p:sp>
    </p:spTree>
    <p:extLst>
      <p:ext uri="{BB962C8B-B14F-4D97-AF65-F5344CB8AC3E}">
        <p14:creationId xmlns:p14="http://schemas.microsoft.com/office/powerpoint/2010/main" val="6228054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pic>
        <p:nvPicPr>
          <p:cNvPr id="2" name="Picture 1" descr="Logo, company name&#10;&#10;Description automatically generated">
            <a:extLst>
              <a:ext uri="{FF2B5EF4-FFF2-40B4-BE49-F238E27FC236}">
                <a16:creationId xmlns:a16="http://schemas.microsoft.com/office/drawing/2014/main" id="{0320B43C-DA84-3AA4-123C-F4425A804923}"/>
              </a:ext>
            </a:extLst>
          </p:cNvPr>
          <p:cNvPicPr>
            <a:picLocks noChangeAspect="1"/>
          </p:cNvPicPr>
          <p:nvPr/>
        </p:nvPicPr>
        <p:blipFill>
          <a:blip r:embed="rId2"/>
          <a:stretch>
            <a:fillRect/>
          </a:stretch>
        </p:blipFill>
        <p:spPr>
          <a:xfrm>
            <a:off x="4137083" y="5419520"/>
            <a:ext cx="7772400" cy="1188619"/>
          </a:xfrm>
          <a:prstGeom prst="rect">
            <a:avLst/>
          </a:prstGeom>
          <a:noFill/>
          <a:ln cap="flat">
            <a:noFill/>
          </a:ln>
        </p:spPr>
      </p:pic>
    </p:spTree>
    <p:extLst>
      <p:ext uri="{BB962C8B-B14F-4D97-AF65-F5344CB8AC3E}">
        <p14:creationId xmlns:p14="http://schemas.microsoft.com/office/powerpoint/2010/main" val="1161345319"/>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A">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9B85041C-99B9-A132-5AAF-C615A5944CEA}"/>
              </a:ext>
            </a:extLst>
          </p:cNvPr>
          <p:cNvSpPr txBox="1">
            <a:spLocks noGrp="1"/>
          </p:cNvSpPr>
          <p:nvPr>
            <p:ph idx="4294967295"/>
          </p:nvPr>
        </p:nvSpPr>
        <p:spPr>
          <a:xfrm>
            <a:off x="358773" y="2158998"/>
            <a:ext cx="11472857" cy="3979861"/>
          </a:xfrm>
        </p:spPr>
        <p:txBody>
          <a:bodyPr/>
          <a:lstStyle>
            <a:lvl1pPr>
              <a:defRPr lang="en-GB"/>
            </a:lvl1pPr>
            <a:lvl2pPr>
              <a:defRPr lang="en-GB"/>
            </a:lvl2pPr>
            <a:lvl3pPr>
              <a:defRPr lang="en-GB"/>
            </a:lvl3pPr>
            <a:lvl4pPr>
              <a:defRPr lang="en-GB"/>
            </a:lvl4pPr>
            <a:lvl5pPr>
              <a:defRPr lang="en-GB"/>
            </a:lvl5pPr>
            <a:lvl6pPr marR="0" lvl="5" fontAlgn="auto">
              <a:spcAft>
                <a:spcPts val="0"/>
              </a:spcAft>
              <a:buSzPct val="100000"/>
              <a:buFont typeface="Arial" pitchFamily="34"/>
              <a:tabLst/>
              <a:defRPr lang="en-GB" b="0" i="0" u="none" strike="noStrike" cap="none" spc="0" baseline="0">
                <a:solidFill>
                  <a:srgbClr val="000000"/>
                </a:solidFill>
                <a:uFillTx/>
                <a:latin typeface="Calibri"/>
              </a:defRPr>
            </a:lvl6pPr>
            <a:lvl7pPr marR="0" lvl="6" fontAlgn="auto">
              <a:spcAft>
                <a:spcPts val="0"/>
              </a:spcAft>
              <a:buSzPct val="100000"/>
              <a:buFont typeface="Arial" pitchFamily="34"/>
              <a:tabLst/>
              <a:defRPr lang="en-GB" b="0" i="0" u="none" strike="noStrike" cap="none" spc="0" baseline="0">
                <a:solidFill>
                  <a:srgbClr val="000000"/>
                </a:solidFill>
                <a:uFillTx/>
                <a:latin typeface="Calibri"/>
              </a:defRPr>
            </a:lvl7pPr>
            <a:lvl8pPr marR="0" lvl="7" fontAlgn="auto">
              <a:spcAft>
                <a:spcPts val="0"/>
              </a:spcAft>
              <a:buSzPct val="100000"/>
              <a:buFont typeface="Arial" pitchFamily="34"/>
              <a:tabLst/>
              <a:defRPr lang="en-GB" b="0" i="0" u="none" strike="noStrike" cap="none" spc="0" baseline="0">
                <a:solidFill>
                  <a:srgbClr val="000000"/>
                </a:solidFill>
                <a:uFillTx/>
                <a:latin typeface="Calibri"/>
              </a:defRPr>
            </a:lvl8pPr>
            <a:lvl9pPr marR="0" lvl="8" fontAlgn="auto">
              <a:spcAft>
                <a:spcPts val="0"/>
              </a:spcAft>
              <a:buSzPct val="100000"/>
              <a:buFont typeface="Arial" pitchFamily="34"/>
              <a:tabLst/>
              <a:defRPr lang="en-GB" b="0" i="0" u="none" strike="noStrike" cap="none" spc="0" baseline="0">
                <a:solidFill>
                  <a:srgbClr val="000000"/>
                </a:solidFill>
                <a:uFillTx/>
                <a:latin typeface="Calibri"/>
              </a:defRPr>
            </a:lvl9pPr>
          </a:lstStyle>
          <a:p>
            <a:pPr lvl="0"/>
            <a:r>
              <a:rPr lang="en-GB"/>
              <a:t>Click to add text (Enter+TAB for next text level, SHIFT+TAB to go back in levels)</a:t>
            </a:r>
          </a:p>
          <a:p>
            <a:pPr lvl="1"/>
            <a:r>
              <a:rPr lang="en-GB"/>
              <a:t>Second level</a:t>
            </a:r>
          </a:p>
          <a:p>
            <a:pPr lvl="2"/>
            <a:r>
              <a:rPr lang="en-GB"/>
              <a:t>Third level</a:t>
            </a:r>
          </a:p>
          <a:p>
            <a:pPr lvl="3"/>
            <a:r>
              <a:rPr lang="en-GB"/>
              <a:t>Fourth level</a:t>
            </a:r>
          </a:p>
          <a:p>
            <a:pPr lvl="4"/>
            <a:r>
              <a:rPr lang="en-GB"/>
              <a:t>Fifth level</a:t>
            </a:r>
          </a:p>
          <a:p>
            <a:pPr lvl="5"/>
            <a:r>
              <a:rPr lang="en-GB"/>
              <a:t>6</a:t>
            </a:r>
          </a:p>
          <a:p>
            <a:pPr lvl="6"/>
            <a:r>
              <a:rPr lang="en-GB"/>
              <a:t>7</a:t>
            </a:r>
          </a:p>
          <a:p>
            <a:pPr lvl="7"/>
            <a:r>
              <a:rPr lang="en-GB"/>
              <a:t>8</a:t>
            </a:r>
          </a:p>
          <a:p>
            <a:pPr lvl="8"/>
            <a:r>
              <a:rPr lang="en-GB"/>
              <a:t>9</a:t>
            </a:r>
          </a:p>
        </p:txBody>
      </p:sp>
      <p:sp>
        <p:nvSpPr>
          <p:cNvPr id="3" name="Date Placeholder 6">
            <a:extLst>
              <a:ext uri="{FF2B5EF4-FFF2-40B4-BE49-F238E27FC236}">
                <a16:creationId xmlns:a16="http://schemas.microsoft.com/office/drawing/2014/main" id="{3A63F334-9B70-D7EE-46CD-4BF2A7376FD1}"/>
              </a:ext>
            </a:extLst>
          </p:cNvPr>
          <p:cNvSpPr txBox="1">
            <a:spLocks noGrp="1"/>
          </p:cNvSpPr>
          <p:nvPr>
            <p:ph type="dt" sz="half" idx="7"/>
          </p:nvPr>
        </p:nvSpPr>
        <p:spPr/>
        <p:txBody>
          <a:bodyPr/>
          <a:lstStyle>
            <a:lvl1pPr>
              <a:defRPr>
                <a:solidFill>
                  <a:srgbClr val="000000"/>
                </a:solidFill>
              </a:defRPr>
            </a:lvl1pPr>
          </a:lstStyle>
          <a:p>
            <a:pPr lvl="0"/>
            <a:fld id="{4F17472A-BAFD-4771-A4A7-00059A6C685A}" type="datetime4">
              <a:rPr lang="en-GB"/>
              <a:pPr lvl="0"/>
              <a:t>20 March 2024</a:t>
            </a:fld>
            <a:endParaRPr lang="en-GB"/>
          </a:p>
        </p:txBody>
      </p:sp>
      <p:sp>
        <p:nvSpPr>
          <p:cNvPr id="4" name="Footer Placeholder 7">
            <a:extLst>
              <a:ext uri="{FF2B5EF4-FFF2-40B4-BE49-F238E27FC236}">
                <a16:creationId xmlns:a16="http://schemas.microsoft.com/office/drawing/2014/main" id="{6FDD94EB-3EAC-1E3A-9B40-53F0726DF816}"/>
              </a:ext>
            </a:extLst>
          </p:cNvPr>
          <p:cNvSpPr txBox="1">
            <a:spLocks noGrp="1"/>
          </p:cNvSpPr>
          <p:nvPr>
            <p:ph type="ftr" sz="quarter" idx="9"/>
          </p:nvPr>
        </p:nvSpPr>
        <p:spPr/>
        <p:txBody>
          <a:bodyPr/>
          <a:lstStyle>
            <a:lvl1pPr>
              <a:defRPr>
                <a:solidFill>
                  <a:srgbClr val="000000"/>
                </a:solidFill>
              </a:defRPr>
            </a:lvl1pPr>
          </a:lstStyle>
          <a:p>
            <a:pPr lvl="0"/>
            <a:endParaRPr lang="en-GB"/>
          </a:p>
        </p:txBody>
      </p:sp>
      <p:sp>
        <p:nvSpPr>
          <p:cNvPr id="5" name="Slide Number Placeholder 8">
            <a:extLst>
              <a:ext uri="{FF2B5EF4-FFF2-40B4-BE49-F238E27FC236}">
                <a16:creationId xmlns:a16="http://schemas.microsoft.com/office/drawing/2014/main" id="{7EABCA7E-FD21-853B-D156-CCDB798DB42B}"/>
              </a:ext>
            </a:extLst>
          </p:cNvPr>
          <p:cNvSpPr txBox="1">
            <a:spLocks noGrp="1"/>
          </p:cNvSpPr>
          <p:nvPr>
            <p:ph type="sldNum" sz="quarter" idx="8"/>
          </p:nvPr>
        </p:nvSpPr>
        <p:spPr/>
        <p:txBody>
          <a:bodyPr/>
          <a:lstStyle>
            <a:lvl1pPr>
              <a:defRPr/>
            </a:lvl1pPr>
          </a:lstStyle>
          <a:p>
            <a:pPr lvl="0"/>
            <a:fld id="{59104CE8-E620-4BA4-9C58-BF00316E7DE3}" type="slidenum">
              <a:t>‹#›</a:t>
            </a:fld>
            <a:endParaRPr lang="en-GB"/>
          </a:p>
        </p:txBody>
      </p:sp>
      <p:sp>
        <p:nvSpPr>
          <p:cNvPr id="6" name="Title 3">
            <a:extLst>
              <a:ext uri="{FF2B5EF4-FFF2-40B4-BE49-F238E27FC236}">
                <a16:creationId xmlns:a16="http://schemas.microsoft.com/office/drawing/2014/main" id="{3DDE9D8E-E9B3-F277-BF0A-B64935D9122C}"/>
              </a:ext>
            </a:extLst>
          </p:cNvPr>
          <p:cNvSpPr txBox="1">
            <a:spLocks noGrp="1"/>
          </p:cNvSpPr>
          <p:nvPr>
            <p:ph type="title"/>
          </p:nvPr>
        </p:nvSpPr>
        <p:spPr/>
        <p:txBody>
          <a:bodyPr/>
          <a:lstStyle>
            <a:lvl1pPr>
              <a:defRPr lang="en-GB"/>
            </a:lvl1pPr>
          </a:lstStyle>
          <a:p>
            <a:pPr lvl="0"/>
            <a:r>
              <a:rPr lang="en-GB"/>
              <a:t>Click to add title</a:t>
            </a:r>
          </a:p>
        </p:txBody>
      </p:sp>
    </p:spTree>
    <p:extLst>
      <p:ext uri="{BB962C8B-B14F-4D97-AF65-F5344CB8AC3E}">
        <p14:creationId xmlns:p14="http://schemas.microsoft.com/office/powerpoint/2010/main" val="3915689145"/>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D02BD-7BA8-CD9B-1BAF-6E16AADC55C7}"/>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F56D3533-AD2B-33FE-F5AB-9341800E8035}"/>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D6FD2C5-6368-9B37-ACFD-D143B23408C2}"/>
              </a:ext>
            </a:extLst>
          </p:cNvPr>
          <p:cNvSpPr txBox="1">
            <a:spLocks noGrp="1"/>
          </p:cNvSpPr>
          <p:nvPr>
            <p:ph type="dt" sz="half" idx="7"/>
          </p:nvPr>
        </p:nvSpPr>
        <p:spPr/>
        <p:txBody>
          <a:bodyPr/>
          <a:lstStyle>
            <a:lvl1pPr>
              <a:defRPr/>
            </a:lvl1pPr>
          </a:lstStyle>
          <a:p>
            <a:pPr lvl="0"/>
            <a:fld id="{396E44B2-B80D-4B6A-ADBC-BC3ED7EDF069}" type="datetime1">
              <a:rPr lang="en-GB"/>
              <a:pPr lvl="0"/>
              <a:t>20/03/2024</a:t>
            </a:fld>
            <a:endParaRPr lang="en-GB"/>
          </a:p>
        </p:txBody>
      </p:sp>
      <p:sp>
        <p:nvSpPr>
          <p:cNvPr id="5" name="Footer Placeholder 4">
            <a:extLst>
              <a:ext uri="{FF2B5EF4-FFF2-40B4-BE49-F238E27FC236}">
                <a16:creationId xmlns:a16="http://schemas.microsoft.com/office/drawing/2014/main" id="{178EA39D-A5E1-874C-FEE4-80E7F405E918}"/>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A21D5CBF-A9BA-EC90-8BB9-BD32466AB406}"/>
              </a:ext>
            </a:extLst>
          </p:cNvPr>
          <p:cNvSpPr txBox="1">
            <a:spLocks noGrp="1"/>
          </p:cNvSpPr>
          <p:nvPr>
            <p:ph type="sldNum" sz="quarter" idx="8"/>
          </p:nvPr>
        </p:nvSpPr>
        <p:spPr/>
        <p:txBody>
          <a:bodyPr/>
          <a:lstStyle>
            <a:lvl1pPr>
              <a:defRPr/>
            </a:lvl1pPr>
          </a:lstStyle>
          <a:p>
            <a:pPr lvl="0"/>
            <a:fld id="{CEF6BC18-1EAA-49EE-9801-F6B7B942A100}" type="slidenum">
              <a:t>‹#›</a:t>
            </a:fld>
            <a:endParaRPr lang="en-GB"/>
          </a:p>
        </p:txBody>
      </p:sp>
    </p:spTree>
    <p:extLst>
      <p:ext uri="{BB962C8B-B14F-4D97-AF65-F5344CB8AC3E}">
        <p14:creationId xmlns:p14="http://schemas.microsoft.com/office/powerpoint/2010/main" val="325537521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6E1B7-2DA3-01F4-9DF6-4B97A5197D9F}"/>
              </a:ext>
            </a:extLst>
          </p:cNvPr>
          <p:cNvSpPr txBox="1">
            <a:spLocks noGrp="1"/>
          </p:cNvSpPr>
          <p:nvPr>
            <p:ph type="title"/>
          </p:nvPr>
        </p:nvSpPr>
        <p:spPr>
          <a:xfrm>
            <a:off x="831847" y="1709735"/>
            <a:ext cx="10515600" cy="2852735"/>
          </a:xfrm>
        </p:spPr>
        <p:txBody>
          <a:bodyPr anchor="b"/>
          <a:lstStyle>
            <a:lvl1pPr>
              <a:defRPr sz="6000"/>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46B7C806-3C25-4C56-E900-DF87D3F26090}"/>
              </a:ext>
            </a:extLst>
          </p:cNvPr>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en-US"/>
              <a:t>Click to edit Master text styles</a:t>
            </a:r>
          </a:p>
        </p:txBody>
      </p:sp>
      <p:sp>
        <p:nvSpPr>
          <p:cNvPr id="4" name="Date Placeholder 3">
            <a:extLst>
              <a:ext uri="{FF2B5EF4-FFF2-40B4-BE49-F238E27FC236}">
                <a16:creationId xmlns:a16="http://schemas.microsoft.com/office/drawing/2014/main" id="{EDCEF69D-1256-CE45-6746-BCCA3FF86F5E}"/>
              </a:ext>
            </a:extLst>
          </p:cNvPr>
          <p:cNvSpPr txBox="1">
            <a:spLocks noGrp="1"/>
          </p:cNvSpPr>
          <p:nvPr>
            <p:ph type="dt" sz="half" idx="7"/>
          </p:nvPr>
        </p:nvSpPr>
        <p:spPr/>
        <p:txBody>
          <a:bodyPr/>
          <a:lstStyle>
            <a:lvl1pPr>
              <a:defRPr/>
            </a:lvl1pPr>
          </a:lstStyle>
          <a:p>
            <a:pPr lvl="0"/>
            <a:fld id="{FC75AB73-2429-49EB-AE6D-69E395176B0A}" type="datetime1">
              <a:rPr lang="en-GB"/>
              <a:pPr lvl="0"/>
              <a:t>20/03/2024</a:t>
            </a:fld>
            <a:endParaRPr lang="en-GB"/>
          </a:p>
        </p:txBody>
      </p:sp>
      <p:sp>
        <p:nvSpPr>
          <p:cNvPr id="5" name="Footer Placeholder 4">
            <a:extLst>
              <a:ext uri="{FF2B5EF4-FFF2-40B4-BE49-F238E27FC236}">
                <a16:creationId xmlns:a16="http://schemas.microsoft.com/office/drawing/2014/main" id="{39BBB881-CF7F-4B6E-9E1E-B9F04B332F59}"/>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0B9803DD-0EB1-0048-AE87-D68F14246868}"/>
              </a:ext>
            </a:extLst>
          </p:cNvPr>
          <p:cNvSpPr txBox="1">
            <a:spLocks noGrp="1"/>
          </p:cNvSpPr>
          <p:nvPr>
            <p:ph type="sldNum" sz="quarter" idx="8"/>
          </p:nvPr>
        </p:nvSpPr>
        <p:spPr/>
        <p:txBody>
          <a:bodyPr/>
          <a:lstStyle>
            <a:lvl1pPr>
              <a:defRPr/>
            </a:lvl1pPr>
          </a:lstStyle>
          <a:p>
            <a:pPr lvl="0"/>
            <a:fld id="{BED91069-61AC-4F23-A464-C8AF757B147E}" type="slidenum">
              <a:t>‹#›</a:t>
            </a:fld>
            <a:endParaRPr lang="en-GB"/>
          </a:p>
        </p:txBody>
      </p:sp>
    </p:spTree>
    <p:extLst>
      <p:ext uri="{BB962C8B-B14F-4D97-AF65-F5344CB8AC3E}">
        <p14:creationId xmlns:p14="http://schemas.microsoft.com/office/powerpoint/2010/main" val="1858104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17A2B-28A7-E110-88BB-DD87388E69C4}"/>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0BF2BE8F-15F0-9D67-60E4-2961DFD22C71}"/>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21FC0DE-7824-5894-2534-7F17DF209597}"/>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FC0A2A1-E8A5-F306-2E2C-0E5B679F6ACF}"/>
              </a:ext>
            </a:extLst>
          </p:cNvPr>
          <p:cNvSpPr txBox="1">
            <a:spLocks noGrp="1"/>
          </p:cNvSpPr>
          <p:nvPr>
            <p:ph type="dt" sz="half" idx="7"/>
          </p:nvPr>
        </p:nvSpPr>
        <p:spPr/>
        <p:txBody>
          <a:bodyPr/>
          <a:lstStyle>
            <a:lvl1pPr>
              <a:defRPr/>
            </a:lvl1pPr>
          </a:lstStyle>
          <a:p>
            <a:pPr lvl="0"/>
            <a:fld id="{B6B34434-AD50-4FB2-862A-7DF7D24D9DDD}" type="datetime1">
              <a:rPr lang="en-GB"/>
              <a:pPr lvl="0"/>
              <a:t>20/03/2024</a:t>
            </a:fld>
            <a:endParaRPr lang="en-GB"/>
          </a:p>
        </p:txBody>
      </p:sp>
      <p:sp>
        <p:nvSpPr>
          <p:cNvPr id="6" name="Footer Placeholder 5">
            <a:extLst>
              <a:ext uri="{FF2B5EF4-FFF2-40B4-BE49-F238E27FC236}">
                <a16:creationId xmlns:a16="http://schemas.microsoft.com/office/drawing/2014/main" id="{3FB4CDB7-842E-8724-7EF5-962B7A071FDD}"/>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67287F2E-AFF7-D524-B30B-060FD159EB72}"/>
              </a:ext>
            </a:extLst>
          </p:cNvPr>
          <p:cNvSpPr txBox="1">
            <a:spLocks noGrp="1"/>
          </p:cNvSpPr>
          <p:nvPr>
            <p:ph type="sldNum" sz="quarter" idx="8"/>
          </p:nvPr>
        </p:nvSpPr>
        <p:spPr/>
        <p:txBody>
          <a:bodyPr/>
          <a:lstStyle>
            <a:lvl1pPr>
              <a:defRPr/>
            </a:lvl1pPr>
          </a:lstStyle>
          <a:p>
            <a:pPr lvl="0"/>
            <a:fld id="{05550682-8460-4745-89E2-930197EBBA25}" type="slidenum">
              <a:t>‹#›</a:t>
            </a:fld>
            <a:endParaRPr lang="en-GB"/>
          </a:p>
        </p:txBody>
      </p:sp>
    </p:spTree>
    <p:extLst>
      <p:ext uri="{BB962C8B-B14F-4D97-AF65-F5344CB8AC3E}">
        <p14:creationId xmlns:p14="http://schemas.microsoft.com/office/powerpoint/2010/main" val="900573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C3A8D-D42F-C0ED-D373-4650B89072B7}"/>
              </a:ext>
            </a:extLst>
          </p:cNvPr>
          <p:cNvSpPr txBox="1">
            <a:spLocks noGrp="1"/>
          </p:cNvSpPr>
          <p:nvPr>
            <p:ph type="title"/>
          </p:nvPr>
        </p:nvSpPr>
        <p:spPr>
          <a:xfrm>
            <a:off x="839784" y="365129"/>
            <a:ext cx="10515600" cy="1325559"/>
          </a:xfrm>
        </p:spPr>
        <p:txBody>
          <a:bodyPr/>
          <a:lstStyle>
            <a:lvl1pPr>
              <a:defRPr/>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D56BA616-F830-3CB6-1EB7-5F0858BF8E96}"/>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en-US"/>
              <a:t>Click to edit Master text styles</a:t>
            </a:r>
          </a:p>
        </p:txBody>
      </p:sp>
      <p:sp>
        <p:nvSpPr>
          <p:cNvPr id="4" name="Content Placeholder 3">
            <a:extLst>
              <a:ext uri="{FF2B5EF4-FFF2-40B4-BE49-F238E27FC236}">
                <a16:creationId xmlns:a16="http://schemas.microsoft.com/office/drawing/2014/main" id="{C5923B09-BC15-7E96-F6FF-AD8371F158CB}"/>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DA33A63-2FE3-0998-310B-2B1DD7765CE1}"/>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en-US"/>
              <a:t>Click to edit Master text styles</a:t>
            </a:r>
          </a:p>
        </p:txBody>
      </p:sp>
      <p:sp>
        <p:nvSpPr>
          <p:cNvPr id="6" name="Content Placeholder 5">
            <a:extLst>
              <a:ext uri="{FF2B5EF4-FFF2-40B4-BE49-F238E27FC236}">
                <a16:creationId xmlns:a16="http://schemas.microsoft.com/office/drawing/2014/main" id="{2E7A6C88-A823-030D-13A0-66B8E43EE94D}"/>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38C4FD9-8384-9B61-AF1E-92AE7EAD72A5}"/>
              </a:ext>
            </a:extLst>
          </p:cNvPr>
          <p:cNvSpPr txBox="1">
            <a:spLocks noGrp="1"/>
          </p:cNvSpPr>
          <p:nvPr>
            <p:ph type="dt" sz="half" idx="7"/>
          </p:nvPr>
        </p:nvSpPr>
        <p:spPr/>
        <p:txBody>
          <a:bodyPr/>
          <a:lstStyle>
            <a:lvl1pPr>
              <a:defRPr/>
            </a:lvl1pPr>
          </a:lstStyle>
          <a:p>
            <a:pPr lvl="0"/>
            <a:fld id="{3FB25370-B021-47F6-9E02-1DF8961A02D2}" type="datetime1">
              <a:rPr lang="en-GB"/>
              <a:pPr lvl="0"/>
              <a:t>20/03/2024</a:t>
            </a:fld>
            <a:endParaRPr lang="en-GB"/>
          </a:p>
        </p:txBody>
      </p:sp>
      <p:sp>
        <p:nvSpPr>
          <p:cNvPr id="8" name="Footer Placeholder 7">
            <a:extLst>
              <a:ext uri="{FF2B5EF4-FFF2-40B4-BE49-F238E27FC236}">
                <a16:creationId xmlns:a16="http://schemas.microsoft.com/office/drawing/2014/main" id="{DA7166C5-5466-C97E-DE73-3751954DB557}"/>
              </a:ext>
            </a:extLst>
          </p:cNvPr>
          <p:cNvSpPr txBox="1">
            <a:spLocks noGrp="1"/>
          </p:cNvSpPr>
          <p:nvPr>
            <p:ph type="ftr" sz="quarter" idx="9"/>
          </p:nvPr>
        </p:nvSpPr>
        <p:spPr/>
        <p:txBody>
          <a:bodyPr/>
          <a:lstStyle>
            <a:lvl1pPr>
              <a:defRPr/>
            </a:lvl1pPr>
          </a:lstStyle>
          <a:p>
            <a:pPr lvl="0"/>
            <a:endParaRPr lang="en-GB"/>
          </a:p>
        </p:txBody>
      </p:sp>
      <p:sp>
        <p:nvSpPr>
          <p:cNvPr id="9" name="Slide Number Placeholder 8">
            <a:extLst>
              <a:ext uri="{FF2B5EF4-FFF2-40B4-BE49-F238E27FC236}">
                <a16:creationId xmlns:a16="http://schemas.microsoft.com/office/drawing/2014/main" id="{C117BDA2-D0CD-FE9A-0FE1-67DEFAF85225}"/>
              </a:ext>
            </a:extLst>
          </p:cNvPr>
          <p:cNvSpPr txBox="1">
            <a:spLocks noGrp="1"/>
          </p:cNvSpPr>
          <p:nvPr>
            <p:ph type="sldNum" sz="quarter" idx="8"/>
          </p:nvPr>
        </p:nvSpPr>
        <p:spPr/>
        <p:txBody>
          <a:bodyPr/>
          <a:lstStyle>
            <a:lvl1pPr>
              <a:defRPr/>
            </a:lvl1pPr>
          </a:lstStyle>
          <a:p>
            <a:pPr lvl="0"/>
            <a:fld id="{393E643E-23F4-4731-BA1E-9D37EDB4F112}" type="slidenum">
              <a:t>‹#›</a:t>
            </a:fld>
            <a:endParaRPr lang="en-GB"/>
          </a:p>
        </p:txBody>
      </p:sp>
    </p:spTree>
    <p:extLst>
      <p:ext uri="{BB962C8B-B14F-4D97-AF65-F5344CB8AC3E}">
        <p14:creationId xmlns:p14="http://schemas.microsoft.com/office/powerpoint/2010/main" val="401154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E7B06-5F20-C5FC-0E01-BB2E2520194D}"/>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Date Placeholder 2">
            <a:extLst>
              <a:ext uri="{FF2B5EF4-FFF2-40B4-BE49-F238E27FC236}">
                <a16:creationId xmlns:a16="http://schemas.microsoft.com/office/drawing/2014/main" id="{8D402F37-C05D-B5F4-65DA-1DA29D0E23D6}"/>
              </a:ext>
            </a:extLst>
          </p:cNvPr>
          <p:cNvSpPr txBox="1">
            <a:spLocks noGrp="1"/>
          </p:cNvSpPr>
          <p:nvPr>
            <p:ph type="dt" sz="half" idx="7"/>
          </p:nvPr>
        </p:nvSpPr>
        <p:spPr/>
        <p:txBody>
          <a:bodyPr/>
          <a:lstStyle>
            <a:lvl1pPr>
              <a:defRPr/>
            </a:lvl1pPr>
          </a:lstStyle>
          <a:p>
            <a:pPr lvl="0"/>
            <a:fld id="{1B06CECB-2571-4479-B686-9614FA9023F3}" type="datetime1">
              <a:rPr lang="en-GB"/>
              <a:pPr lvl="0"/>
              <a:t>20/03/2024</a:t>
            </a:fld>
            <a:endParaRPr lang="en-GB"/>
          </a:p>
        </p:txBody>
      </p:sp>
      <p:sp>
        <p:nvSpPr>
          <p:cNvPr id="4" name="Footer Placeholder 3">
            <a:extLst>
              <a:ext uri="{FF2B5EF4-FFF2-40B4-BE49-F238E27FC236}">
                <a16:creationId xmlns:a16="http://schemas.microsoft.com/office/drawing/2014/main" id="{57DE0928-DEB6-F846-D0B3-A5D09C6BA79A}"/>
              </a:ext>
            </a:extLst>
          </p:cNvPr>
          <p:cNvSpPr txBox="1">
            <a:spLocks noGrp="1"/>
          </p:cNvSpPr>
          <p:nvPr>
            <p:ph type="ftr" sz="quarter" idx="9"/>
          </p:nvPr>
        </p:nvSpPr>
        <p:spPr/>
        <p:txBody>
          <a:bodyPr/>
          <a:lstStyle>
            <a:lvl1pPr>
              <a:defRPr/>
            </a:lvl1pPr>
          </a:lstStyle>
          <a:p>
            <a:pPr lvl="0"/>
            <a:endParaRPr lang="en-GB"/>
          </a:p>
        </p:txBody>
      </p:sp>
      <p:sp>
        <p:nvSpPr>
          <p:cNvPr id="5" name="Slide Number Placeholder 4">
            <a:extLst>
              <a:ext uri="{FF2B5EF4-FFF2-40B4-BE49-F238E27FC236}">
                <a16:creationId xmlns:a16="http://schemas.microsoft.com/office/drawing/2014/main" id="{046A107E-4D39-29E0-0352-0BD1FE7E8BDC}"/>
              </a:ext>
            </a:extLst>
          </p:cNvPr>
          <p:cNvSpPr txBox="1">
            <a:spLocks noGrp="1"/>
          </p:cNvSpPr>
          <p:nvPr>
            <p:ph type="sldNum" sz="quarter" idx="8"/>
          </p:nvPr>
        </p:nvSpPr>
        <p:spPr/>
        <p:txBody>
          <a:bodyPr/>
          <a:lstStyle>
            <a:lvl1pPr>
              <a:defRPr/>
            </a:lvl1pPr>
          </a:lstStyle>
          <a:p>
            <a:pPr lvl="0"/>
            <a:fld id="{970A8D76-2BAA-469F-8B38-E90E83263B3C}" type="slidenum">
              <a:t>‹#›</a:t>
            </a:fld>
            <a:endParaRPr lang="en-GB"/>
          </a:p>
        </p:txBody>
      </p:sp>
    </p:spTree>
    <p:extLst>
      <p:ext uri="{BB962C8B-B14F-4D97-AF65-F5344CB8AC3E}">
        <p14:creationId xmlns:p14="http://schemas.microsoft.com/office/powerpoint/2010/main" val="1722482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E51A0FB-6394-A456-33C5-B127FE274083}"/>
              </a:ext>
            </a:extLst>
          </p:cNvPr>
          <p:cNvSpPr txBox="1">
            <a:spLocks noGrp="1"/>
          </p:cNvSpPr>
          <p:nvPr>
            <p:ph type="dt" sz="half" idx="7"/>
          </p:nvPr>
        </p:nvSpPr>
        <p:spPr/>
        <p:txBody>
          <a:bodyPr/>
          <a:lstStyle>
            <a:lvl1pPr>
              <a:defRPr/>
            </a:lvl1pPr>
          </a:lstStyle>
          <a:p>
            <a:pPr lvl="0"/>
            <a:fld id="{6FC688CF-47AF-4EC2-95A8-F797A82BA2AF}" type="datetime1">
              <a:rPr lang="en-GB"/>
              <a:pPr lvl="0"/>
              <a:t>20/03/2024</a:t>
            </a:fld>
            <a:endParaRPr lang="en-GB"/>
          </a:p>
        </p:txBody>
      </p:sp>
      <p:sp>
        <p:nvSpPr>
          <p:cNvPr id="3" name="Footer Placeholder 2">
            <a:extLst>
              <a:ext uri="{FF2B5EF4-FFF2-40B4-BE49-F238E27FC236}">
                <a16:creationId xmlns:a16="http://schemas.microsoft.com/office/drawing/2014/main" id="{C16983F5-585A-C4DC-E81F-657E34DA6083}"/>
              </a:ext>
            </a:extLst>
          </p:cNvPr>
          <p:cNvSpPr txBox="1">
            <a:spLocks noGrp="1"/>
          </p:cNvSpPr>
          <p:nvPr>
            <p:ph type="ftr" sz="quarter" idx="9"/>
          </p:nvPr>
        </p:nvSpPr>
        <p:spPr/>
        <p:txBody>
          <a:bodyPr/>
          <a:lstStyle>
            <a:lvl1pPr>
              <a:defRPr/>
            </a:lvl1pPr>
          </a:lstStyle>
          <a:p>
            <a:pPr lvl="0"/>
            <a:endParaRPr lang="en-GB"/>
          </a:p>
        </p:txBody>
      </p:sp>
      <p:sp>
        <p:nvSpPr>
          <p:cNvPr id="4" name="Slide Number Placeholder 3">
            <a:extLst>
              <a:ext uri="{FF2B5EF4-FFF2-40B4-BE49-F238E27FC236}">
                <a16:creationId xmlns:a16="http://schemas.microsoft.com/office/drawing/2014/main" id="{6DFF1E5D-CDE0-F63F-FA32-03218CEC6D5C}"/>
              </a:ext>
            </a:extLst>
          </p:cNvPr>
          <p:cNvSpPr txBox="1">
            <a:spLocks noGrp="1"/>
          </p:cNvSpPr>
          <p:nvPr>
            <p:ph type="sldNum" sz="quarter" idx="8"/>
          </p:nvPr>
        </p:nvSpPr>
        <p:spPr/>
        <p:txBody>
          <a:bodyPr/>
          <a:lstStyle>
            <a:lvl1pPr>
              <a:defRPr/>
            </a:lvl1pPr>
          </a:lstStyle>
          <a:p>
            <a:pPr lvl="0"/>
            <a:fld id="{D6D3320B-417E-46D6-B836-D1A436A5E3C0}" type="slidenum">
              <a:t>‹#›</a:t>
            </a:fld>
            <a:endParaRPr lang="en-GB"/>
          </a:p>
        </p:txBody>
      </p:sp>
    </p:spTree>
    <p:extLst>
      <p:ext uri="{BB962C8B-B14F-4D97-AF65-F5344CB8AC3E}">
        <p14:creationId xmlns:p14="http://schemas.microsoft.com/office/powerpoint/2010/main" val="758517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E97F3-F089-B83A-7605-B2B19F566772}"/>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C74FA4CF-2EA0-406C-E91E-4B00EB4F6DED}"/>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60FA699-8391-B84D-8967-4E02B4D6636A}"/>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3B3B1C07-2628-7E2F-6DD7-2D3A6653FB42}"/>
              </a:ext>
            </a:extLst>
          </p:cNvPr>
          <p:cNvSpPr txBox="1">
            <a:spLocks noGrp="1"/>
          </p:cNvSpPr>
          <p:nvPr>
            <p:ph type="dt" sz="half" idx="7"/>
          </p:nvPr>
        </p:nvSpPr>
        <p:spPr/>
        <p:txBody>
          <a:bodyPr/>
          <a:lstStyle>
            <a:lvl1pPr>
              <a:defRPr/>
            </a:lvl1pPr>
          </a:lstStyle>
          <a:p>
            <a:pPr lvl="0"/>
            <a:fld id="{2CDB7A92-E5BB-4577-9370-0F0F48DC4A58}" type="datetime1">
              <a:rPr lang="en-GB"/>
              <a:pPr lvl="0"/>
              <a:t>20/03/2024</a:t>
            </a:fld>
            <a:endParaRPr lang="en-GB"/>
          </a:p>
        </p:txBody>
      </p:sp>
      <p:sp>
        <p:nvSpPr>
          <p:cNvPr id="6" name="Footer Placeholder 5">
            <a:extLst>
              <a:ext uri="{FF2B5EF4-FFF2-40B4-BE49-F238E27FC236}">
                <a16:creationId xmlns:a16="http://schemas.microsoft.com/office/drawing/2014/main" id="{213FE296-5EA6-2FB0-5976-9609F3B3DDA2}"/>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EE569E22-F58C-B3E1-3204-36AA356350EB}"/>
              </a:ext>
            </a:extLst>
          </p:cNvPr>
          <p:cNvSpPr txBox="1">
            <a:spLocks noGrp="1"/>
          </p:cNvSpPr>
          <p:nvPr>
            <p:ph type="sldNum" sz="quarter" idx="8"/>
          </p:nvPr>
        </p:nvSpPr>
        <p:spPr/>
        <p:txBody>
          <a:bodyPr/>
          <a:lstStyle>
            <a:lvl1pPr>
              <a:defRPr/>
            </a:lvl1pPr>
          </a:lstStyle>
          <a:p>
            <a:pPr lvl="0"/>
            <a:fld id="{DB1686B1-A4BD-4AD6-94E6-35AF663CEB62}" type="slidenum">
              <a:t>‹#›</a:t>
            </a:fld>
            <a:endParaRPr lang="en-GB"/>
          </a:p>
        </p:txBody>
      </p:sp>
    </p:spTree>
    <p:extLst>
      <p:ext uri="{BB962C8B-B14F-4D97-AF65-F5344CB8AC3E}">
        <p14:creationId xmlns:p14="http://schemas.microsoft.com/office/powerpoint/2010/main" val="2078645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CBFCB-CADD-AC33-2FFB-4E7863B06FE1}"/>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endParaRPr lang="en-GB"/>
          </a:p>
        </p:txBody>
      </p:sp>
      <p:sp>
        <p:nvSpPr>
          <p:cNvPr id="3" name="Picture Placeholder 2">
            <a:extLst>
              <a:ext uri="{FF2B5EF4-FFF2-40B4-BE49-F238E27FC236}">
                <a16:creationId xmlns:a16="http://schemas.microsoft.com/office/drawing/2014/main" id="{AE5761A1-3799-1EDA-2B48-A3836EA0A6DD}"/>
              </a:ext>
            </a:extLst>
          </p:cNvPr>
          <p:cNvSpPr txBox="1">
            <a:spLocks noGrp="1"/>
          </p:cNvSpPr>
          <p:nvPr>
            <p:ph type="pic" idx="1"/>
          </p:nvPr>
        </p:nvSpPr>
        <p:spPr>
          <a:xfrm>
            <a:off x="5183184" y="987423"/>
            <a:ext cx="6172200" cy="4873623"/>
          </a:xfrm>
        </p:spPr>
        <p:txBody>
          <a:bodyPr/>
          <a:lstStyle>
            <a:lvl1pPr marL="0" indent="0">
              <a:buNone/>
              <a:defRPr lang="en-GB" sz="3200"/>
            </a:lvl1pPr>
          </a:lstStyle>
          <a:p>
            <a:pPr lvl="0"/>
            <a:endParaRPr lang="en-GB"/>
          </a:p>
        </p:txBody>
      </p:sp>
      <p:sp>
        <p:nvSpPr>
          <p:cNvPr id="4" name="Text Placeholder 3">
            <a:extLst>
              <a:ext uri="{FF2B5EF4-FFF2-40B4-BE49-F238E27FC236}">
                <a16:creationId xmlns:a16="http://schemas.microsoft.com/office/drawing/2014/main" id="{90E3B874-5A5F-7C8C-D4FA-B25E3A332A31}"/>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1D846400-2714-5BB5-4DB9-F555172A7250}"/>
              </a:ext>
            </a:extLst>
          </p:cNvPr>
          <p:cNvSpPr txBox="1">
            <a:spLocks noGrp="1"/>
          </p:cNvSpPr>
          <p:nvPr>
            <p:ph type="dt" sz="half" idx="7"/>
          </p:nvPr>
        </p:nvSpPr>
        <p:spPr/>
        <p:txBody>
          <a:bodyPr/>
          <a:lstStyle>
            <a:lvl1pPr>
              <a:defRPr/>
            </a:lvl1pPr>
          </a:lstStyle>
          <a:p>
            <a:pPr lvl="0"/>
            <a:fld id="{37272CA2-F70A-4D00-A702-CF6901619A22}" type="datetime1">
              <a:rPr lang="en-GB"/>
              <a:pPr lvl="0"/>
              <a:t>20/03/2024</a:t>
            </a:fld>
            <a:endParaRPr lang="en-GB"/>
          </a:p>
        </p:txBody>
      </p:sp>
      <p:sp>
        <p:nvSpPr>
          <p:cNvPr id="6" name="Footer Placeholder 5">
            <a:extLst>
              <a:ext uri="{FF2B5EF4-FFF2-40B4-BE49-F238E27FC236}">
                <a16:creationId xmlns:a16="http://schemas.microsoft.com/office/drawing/2014/main" id="{73D261F8-217E-D737-BA6C-C292E5D18735}"/>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93413C69-ACF2-7EDE-7286-05920F4FB2F4}"/>
              </a:ext>
            </a:extLst>
          </p:cNvPr>
          <p:cNvSpPr txBox="1">
            <a:spLocks noGrp="1"/>
          </p:cNvSpPr>
          <p:nvPr>
            <p:ph type="sldNum" sz="quarter" idx="8"/>
          </p:nvPr>
        </p:nvSpPr>
        <p:spPr/>
        <p:txBody>
          <a:bodyPr/>
          <a:lstStyle>
            <a:lvl1pPr>
              <a:defRPr/>
            </a:lvl1pPr>
          </a:lstStyle>
          <a:p>
            <a:pPr lvl="0"/>
            <a:fld id="{22B5C8A6-C1B3-4CE4-B4E9-B13EC97BC3BB}" type="slidenum">
              <a:t>‹#›</a:t>
            </a:fld>
            <a:endParaRPr lang="en-GB"/>
          </a:p>
        </p:txBody>
      </p:sp>
    </p:spTree>
    <p:extLst>
      <p:ext uri="{BB962C8B-B14F-4D97-AF65-F5344CB8AC3E}">
        <p14:creationId xmlns:p14="http://schemas.microsoft.com/office/powerpoint/2010/main" val="2561644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CAA833-CCC6-69AC-2C81-394A25D02A51}"/>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222B4006-3D50-E58D-6300-9C97572FBFC1}"/>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C7E79DE-E125-7135-F1B3-BF8ECC68EBE6}"/>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fld id="{F767BBE0-3E62-4184-A0E5-82A5DE9C7439}" type="datetime1">
              <a:rPr lang="en-GB"/>
              <a:pPr lvl="0"/>
              <a:t>20/03/2024</a:t>
            </a:fld>
            <a:endParaRPr lang="en-GB"/>
          </a:p>
        </p:txBody>
      </p:sp>
      <p:sp>
        <p:nvSpPr>
          <p:cNvPr id="5" name="Footer Placeholder 4">
            <a:extLst>
              <a:ext uri="{FF2B5EF4-FFF2-40B4-BE49-F238E27FC236}">
                <a16:creationId xmlns:a16="http://schemas.microsoft.com/office/drawing/2014/main" id="{A30F535A-1BC1-EE64-8147-6553E454955C}"/>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endParaRPr lang="en-GB"/>
          </a:p>
        </p:txBody>
      </p:sp>
      <p:sp>
        <p:nvSpPr>
          <p:cNvPr id="6" name="Slide Number Placeholder 5">
            <a:extLst>
              <a:ext uri="{FF2B5EF4-FFF2-40B4-BE49-F238E27FC236}">
                <a16:creationId xmlns:a16="http://schemas.microsoft.com/office/drawing/2014/main" id="{BE2D18E7-FFAE-4CDB-EE44-25ADBEB742CE}"/>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fld id="{DCB8F491-0629-4B0C-B4E6-E714397735DA}" type="slidenum">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en-US"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name="Slide122">
    <p:spTree>
      <p:nvGrpSpPr>
        <p:cNvPr id="1" name=""/>
        <p:cNvGrpSpPr/>
        <p:nvPr/>
      </p:nvGrpSpPr>
      <p:grpSpPr>
        <a:xfrm>
          <a:off x="0" y="0"/>
          <a:ext cx="0" cy="0"/>
          <a:chOff x="0" y="0"/>
          <a:chExt cx="0" cy="0"/>
        </a:xfrm>
      </p:grpSpPr>
      <p:pic>
        <p:nvPicPr>
          <p:cNvPr id="2" name="Picture 4">
            <a:extLst>
              <a:ext uri="{FF2B5EF4-FFF2-40B4-BE49-F238E27FC236}">
                <a16:creationId xmlns:a16="http://schemas.microsoft.com/office/drawing/2014/main" id="{C91EB3B1-5442-20DD-A3ED-733EF7841D64}"/>
              </a:ext>
            </a:extLst>
          </p:cNvPr>
          <p:cNvPicPr>
            <a:picLocks noChangeAspect="1"/>
          </p:cNvPicPr>
          <p:nvPr/>
        </p:nvPicPr>
        <p:blipFill>
          <a:blip r:embed="rId3"/>
          <a:srcRect/>
          <a:stretch>
            <a:fillRect/>
          </a:stretch>
        </p:blipFill>
        <p:spPr>
          <a:xfrm rot="157105">
            <a:off x="3311179" y="3804662"/>
            <a:ext cx="5201189" cy="514606"/>
          </a:xfrm>
          <a:prstGeom prst="rect">
            <a:avLst/>
          </a:prstGeom>
          <a:noFill/>
          <a:ln cap="flat">
            <a:noFill/>
          </a:ln>
        </p:spPr>
      </p:pic>
      <p:sp>
        <p:nvSpPr>
          <p:cNvPr id="3" name="Title 1">
            <a:extLst>
              <a:ext uri="{FF2B5EF4-FFF2-40B4-BE49-F238E27FC236}">
                <a16:creationId xmlns:a16="http://schemas.microsoft.com/office/drawing/2014/main" id="{D528D261-F746-35BD-BA41-570D5ECE6DD2}"/>
              </a:ext>
            </a:extLst>
          </p:cNvPr>
          <p:cNvSpPr txBox="1"/>
          <p:nvPr/>
        </p:nvSpPr>
        <p:spPr>
          <a:xfrm>
            <a:off x="1397139" y="2170547"/>
            <a:ext cx="9624151" cy="939802"/>
          </a:xfrm>
          <a:prstGeom prst="rect">
            <a:avLst/>
          </a:prstGeom>
          <a:noFill/>
          <a:ln cap="flat">
            <a:noFill/>
          </a:ln>
        </p:spPr>
        <p:txBody>
          <a:bodyPr vert="horz" wrap="square" lIns="91440" tIns="45720" rIns="91440" bIns="45720" anchor="t" anchorCtr="0" compatLnSpc="1">
            <a:noAutofit/>
          </a:bodyPr>
          <a:lstStyle/>
          <a:p>
            <a:pPr marL="0" marR="0" lvl="0" indent="0" algn="ctr" defTabSz="914400" rtl="0" fontAlgn="auto" hangingPunct="1">
              <a:lnSpc>
                <a:spcPts val="6800"/>
              </a:lnSpc>
              <a:spcBef>
                <a:spcPts val="0"/>
              </a:spcBef>
              <a:spcAft>
                <a:spcPts val="0"/>
              </a:spcAft>
              <a:buNone/>
              <a:tabLst/>
              <a:defRPr sz="1800" b="0" i="0" u="none" strike="noStrike" kern="0" cap="none" spc="0" baseline="0">
                <a:solidFill>
                  <a:srgbClr val="000000"/>
                </a:solidFill>
                <a:uFillTx/>
              </a:defRPr>
            </a:pPr>
            <a:r>
              <a:rPr lang="en-GB" sz="6000" b="1" i="0" u="none" strike="noStrike" kern="1200" cap="none" spc="0" baseline="0" dirty="0">
                <a:solidFill>
                  <a:srgbClr val="000000"/>
                </a:solidFill>
                <a:uFillTx/>
                <a:latin typeface="Calibri"/>
              </a:rPr>
              <a:t>Waterbeach Community Forum </a:t>
            </a:r>
          </a:p>
          <a:p>
            <a:pPr marL="0" marR="0" lvl="0" indent="0" algn="l" defTabSz="914400" rtl="0" fontAlgn="auto" hangingPunct="1">
              <a:lnSpc>
                <a:spcPts val="6800"/>
              </a:lnSpc>
              <a:spcBef>
                <a:spcPts val="0"/>
              </a:spcBef>
              <a:spcAft>
                <a:spcPts val="0"/>
              </a:spcAft>
              <a:buNone/>
              <a:tabLst/>
              <a:defRPr sz="1800" b="0" i="0" u="none" strike="noStrike" kern="0" cap="none" spc="0" baseline="0">
                <a:solidFill>
                  <a:srgbClr val="000000"/>
                </a:solidFill>
                <a:uFillTx/>
              </a:defRPr>
            </a:pPr>
            <a:r>
              <a:rPr lang="en-GB" sz="2800" b="1" i="0" u="none" strike="noStrike" kern="1200" cap="none" spc="0" baseline="0" dirty="0">
                <a:solidFill>
                  <a:srgbClr val="000000"/>
                </a:solidFill>
                <a:uFillTx/>
                <a:latin typeface="Calibri"/>
              </a:rPr>
              <a:t>Wednesday 20 March 2024</a:t>
            </a:r>
          </a:p>
        </p:txBody>
      </p:sp>
      <p:pic>
        <p:nvPicPr>
          <p:cNvPr id="4" name="Picture 6">
            <a:extLst>
              <a:ext uri="{FF2B5EF4-FFF2-40B4-BE49-F238E27FC236}">
                <a16:creationId xmlns:a16="http://schemas.microsoft.com/office/drawing/2014/main" id="{B11DFFE6-362A-29D2-6E5E-52134DE4E850}"/>
              </a:ext>
            </a:extLst>
          </p:cNvPr>
          <p:cNvPicPr>
            <a:picLocks noChangeAspect="1"/>
          </p:cNvPicPr>
          <p:nvPr/>
        </p:nvPicPr>
        <p:blipFill>
          <a:blip r:embed="rId4"/>
          <a:stretch>
            <a:fillRect/>
          </a:stretch>
        </p:blipFill>
        <p:spPr>
          <a:xfrm>
            <a:off x="8906448" y="1148843"/>
            <a:ext cx="2222504" cy="1244598"/>
          </a:xfrm>
          <a:prstGeom prst="rect">
            <a:avLst/>
          </a:prstGeom>
          <a:noFill/>
          <a:ln cap="flat">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119">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4965C-E6F9-B78E-51D0-3AF0B21911A8}"/>
              </a:ext>
            </a:extLst>
          </p:cNvPr>
          <p:cNvSpPr txBox="1"/>
          <p:nvPr/>
        </p:nvSpPr>
        <p:spPr>
          <a:xfrm>
            <a:off x="290193" y="430051"/>
            <a:ext cx="9535098" cy="689933"/>
          </a:xfrm>
          <a:prstGeom prst="rect">
            <a:avLst/>
          </a:prstGeom>
          <a:noFill/>
          <a:ln cap="flat">
            <a:noFill/>
          </a:ln>
        </p:spPr>
        <p:txBody>
          <a:bodyPr vert="horz" wrap="square" lIns="0" tIns="12701" rIns="0" bIns="0" anchor="t" anchorCtr="0" compatLnSpc="1">
            <a:noAutofit/>
          </a:bodyPr>
          <a:lstStyle/>
          <a:p>
            <a:pPr marL="0" marR="0" lvl="0" indent="0" algn="l" defTabSz="1219169" rtl="0" fontAlgn="auto" hangingPunct="1">
              <a:lnSpc>
                <a:spcPts val="3820"/>
              </a:lnSpc>
              <a:spcBef>
                <a:spcPts val="0"/>
              </a:spcBef>
              <a:spcAft>
                <a:spcPts val="0"/>
              </a:spcAft>
              <a:buNone/>
              <a:tabLst/>
              <a:defRPr sz="1800" b="0" i="0" u="none" strike="noStrike" kern="0" cap="none" spc="0" baseline="0">
                <a:solidFill>
                  <a:srgbClr val="000000"/>
                </a:solidFill>
                <a:uFillTx/>
              </a:defRPr>
            </a:pPr>
            <a:r>
              <a:rPr lang="en-GB" sz="3600" b="1" i="0" u="none" strike="noStrike" kern="1200" cap="none" spc="0" baseline="0">
                <a:solidFill>
                  <a:srgbClr val="000000"/>
                </a:solidFill>
                <a:uFillTx/>
                <a:latin typeface="Calibri" pitchFamily="34"/>
                <a:cs typeface="Calibri" pitchFamily="34"/>
              </a:rPr>
              <a:t>DCO Process </a:t>
            </a:r>
          </a:p>
        </p:txBody>
      </p:sp>
      <p:pic>
        <p:nvPicPr>
          <p:cNvPr id="3" name="Picture 4">
            <a:extLst>
              <a:ext uri="{FF2B5EF4-FFF2-40B4-BE49-F238E27FC236}">
                <a16:creationId xmlns:a16="http://schemas.microsoft.com/office/drawing/2014/main" id="{7862D5FA-7D97-FAAA-FAE4-79DB923412B6}"/>
              </a:ext>
            </a:extLst>
          </p:cNvPr>
          <p:cNvPicPr>
            <a:picLocks noChangeAspect="1"/>
          </p:cNvPicPr>
          <p:nvPr/>
        </p:nvPicPr>
        <p:blipFill>
          <a:blip r:embed="rId3"/>
          <a:stretch>
            <a:fillRect/>
          </a:stretch>
        </p:blipFill>
        <p:spPr>
          <a:xfrm>
            <a:off x="680853" y="828665"/>
            <a:ext cx="1882365" cy="336078"/>
          </a:xfrm>
          <a:prstGeom prst="rect">
            <a:avLst/>
          </a:prstGeom>
          <a:noFill/>
          <a:ln cap="flat">
            <a:noFill/>
          </a:ln>
        </p:spPr>
      </p:pic>
      <p:sp>
        <p:nvSpPr>
          <p:cNvPr id="4" name="TextBox 9">
            <a:extLst>
              <a:ext uri="{FF2B5EF4-FFF2-40B4-BE49-F238E27FC236}">
                <a16:creationId xmlns:a16="http://schemas.microsoft.com/office/drawing/2014/main" id="{984C1E9D-8A6A-E08F-126F-3FFB2F7B800B}"/>
              </a:ext>
            </a:extLst>
          </p:cNvPr>
          <p:cNvSpPr txBox="1"/>
          <p:nvPr/>
        </p:nvSpPr>
        <p:spPr>
          <a:xfrm>
            <a:off x="290193" y="1576663"/>
            <a:ext cx="11074490" cy="4524314"/>
          </a:xfrm>
          <a:prstGeom prst="rect">
            <a:avLst/>
          </a:prstGeom>
          <a:noFill/>
          <a:ln cap="flat">
            <a:noFill/>
          </a:ln>
        </p:spPr>
        <p:txBody>
          <a:bodyPr vert="horz" wrap="square" lIns="91440" tIns="45720" rIns="91440" bIns="45720" anchor="t" anchorCtr="0" compatLnSpc="1">
            <a:spAutoFit/>
          </a:bodyPr>
          <a:lstStyle/>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2400" b="0" i="0" u="none" strike="noStrike" kern="1200" cap="none" spc="0" baseline="0">
                <a:solidFill>
                  <a:srgbClr val="000000"/>
                </a:solidFill>
                <a:uFillTx/>
                <a:latin typeface="Calibri"/>
              </a:rPr>
              <a:t>The six-month examination of the CWWTPRP started on </a:t>
            </a:r>
            <a:r>
              <a:rPr lang="en-US" sz="2400" b="1" i="0" u="none" strike="noStrike" kern="1200" cap="none" spc="0" baseline="0">
                <a:solidFill>
                  <a:srgbClr val="000000"/>
                </a:solidFill>
                <a:uFillTx/>
                <a:latin typeface="Calibri"/>
              </a:rPr>
              <a:t>17 October 2023</a:t>
            </a:r>
            <a:r>
              <a:rPr lang="en-US" sz="2400" b="0" i="0" u="none" strike="noStrike" kern="1200" cap="none" spc="0" baseline="0">
                <a:solidFill>
                  <a:srgbClr val="000000"/>
                </a:solidFill>
                <a:uFillTx/>
                <a:latin typeface="Calibri"/>
              </a:rPr>
              <a:t>. It is expected to finish on </a:t>
            </a:r>
            <a:r>
              <a:rPr lang="en-GB" sz="2400" b="1" i="0" u="none" strike="noStrike" kern="1200" cap="none" spc="0" baseline="0">
                <a:solidFill>
                  <a:srgbClr val="000000"/>
                </a:solidFill>
                <a:uFillTx/>
                <a:latin typeface="Calibri"/>
                <a:ea typeface="Calibri"/>
                <a:cs typeface="Times New Roman"/>
              </a:rPr>
              <a:t>19 April</a:t>
            </a:r>
            <a:r>
              <a:rPr lang="en-GB" sz="2400" b="0" i="0" u="none" strike="noStrike" kern="1200" cap="none" spc="0" baseline="0">
                <a:solidFill>
                  <a:srgbClr val="000000"/>
                </a:solidFill>
                <a:uFillTx/>
                <a:latin typeface="Calibri"/>
                <a:ea typeface="Calibri"/>
                <a:cs typeface="Times New Roman"/>
              </a:rPr>
              <a:t>.</a:t>
            </a: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endParaRPr lang="en-GB" sz="2400" b="0" i="0" u="none" strike="noStrike" kern="1200" cap="none" spc="0" baseline="0">
              <a:solidFill>
                <a:srgbClr val="000000"/>
              </a:solidFill>
              <a:uFillTx/>
              <a:latin typeface="Calibri"/>
              <a:ea typeface="Calibri"/>
              <a:cs typeface="Times New Roman"/>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400" b="0" i="0" u="none" strike="noStrike" kern="1200" cap="none" spc="0" baseline="0">
                <a:solidFill>
                  <a:srgbClr val="000000"/>
                </a:solidFill>
                <a:uFillTx/>
                <a:latin typeface="Calibri" pitchFamily="34"/>
                <a:ea typeface="Calibri" pitchFamily="34"/>
                <a:cs typeface="Times New Roman" pitchFamily="18"/>
              </a:rPr>
              <a:t>From 19 April, the Planning Inspectorate will have </a:t>
            </a:r>
            <a:r>
              <a:rPr lang="en-GB" sz="2400" b="1" i="0" u="none" strike="noStrike" kern="1200" cap="none" spc="0" baseline="0">
                <a:solidFill>
                  <a:srgbClr val="000000"/>
                </a:solidFill>
                <a:uFillTx/>
                <a:latin typeface="Calibri" pitchFamily="34"/>
                <a:ea typeface="Calibri" pitchFamily="34"/>
                <a:cs typeface="Times New Roman" pitchFamily="18"/>
              </a:rPr>
              <a:t>three months to make a recommendation</a:t>
            </a:r>
            <a:r>
              <a:rPr lang="en-GB" sz="2400" b="0" i="0" u="none" strike="noStrike" kern="1200" cap="none" spc="0" baseline="0">
                <a:solidFill>
                  <a:srgbClr val="000000"/>
                </a:solidFill>
                <a:uFillTx/>
                <a:latin typeface="Calibri" pitchFamily="34"/>
                <a:ea typeface="Calibri" pitchFamily="34"/>
                <a:cs typeface="Times New Roman" pitchFamily="18"/>
              </a:rPr>
              <a:t> to the Secretary of State for DEFRA. </a:t>
            </a: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endParaRPr lang="en-GB" sz="2400" b="0" i="0" u="none" strike="noStrike" kern="1200" cap="none" spc="0" baseline="0">
              <a:solidFill>
                <a:srgbClr val="000000"/>
              </a:solidFill>
              <a:uFillTx/>
              <a:latin typeface="Calibri" pitchFamily="34"/>
              <a:ea typeface="Calibri" pitchFamily="34"/>
              <a:cs typeface="Times New Roman" pitchFamily="18"/>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2400" b="0" i="0" u="none" strike="noStrike" kern="1200" cap="none" spc="0" baseline="0">
                <a:solidFill>
                  <a:srgbClr val="000000"/>
                </a:solidFill>
                <a:uFillTx/>
                <a:latin typeface="Calibri" pitchFamily="34"/>
                <a:ea typeface="Calibri" pitchFamily="34"/>
                <a:cs typeface="Times New Roman" pitchFamily="18"/>
              </a:rPr>
              <a:t>The Secretary of State then has a further </a:t>
            </a:r>
            <a:r>
              <a:rPr lang="en-US" sz="2400" b="1" i="0" u="none" strike="noStrike" kern="1200" cap="none" spc="0" baseline="0">
                <a:solidFill>
                  <a:srgbClr val="000000"/>
                </a:solidFill>
                <a:uFillTx/>
                <a:latin typeface="Calibri" pitchFamily="34"/>
                <a:ea typeface="Calibri" pitchFamily="34"/>
                <a:cs typeface="Times New Roman" pitchFamily="18"/>
              </a:rPr>
              <a:t>three months</a:t>
            </a:r>
            <a:r>
              <a:rPr lang="en-US" sz="2400" b="0" i="0" u="none" strike="noStrike" kern="1200" cap="none" spc="0" baseline="0">
                <a:solidFill>
                  <a:srgbClr val="000000"/>
                </a:solidFill>
                <a:uFillTx/>
                <a:latin typeface="Calibri" pitchFamily="34"/>
                <a:ea typeface="Calibri" pitchFamily="34"/>
                <a:cs typeface="Times New Roman" pitchFamily="18"/>
              </a:rPr>
              <a:t> </a:t>
            </a:r>
            <a:r>
              <a:rPr lang="en-US" sz="2400" b="1" i="0" u="none" strike="noStrike" kern="1200" cap="none" spc="0" baseline="0">
                <a:solidFill>
                  <a:srgbClr val="000000"/>
                </a:solidFill>
                <a:uFillTx/>
                <a:latin typeface="Calibri" pitchFamily="34"/>
                <a:ea typeface="Calibri" pitchFamily="34"/>
                <a:cs typeface="Times New Roman" pitchFamily="18"/>
              </a:rPr>
              <a:t>to make the decision </a:t>
            </a:r>
            <a:r>
              <a:rPr lang="en-US" sz="2400" b="0" i="0" u="none" strike="noStrike" kern="1200" cap="none" spc="0" baseline="0">
                <a:solidFill>
                  <a:srgbClr val="000000"/>
                </a:solidFill>
                <a:uFillTx/>
                <a:latin typeface="Calibri" pitchFamily="34"/>
                <a:ea typeface="Calibri" pitchFamily="34"/>
                <a:cs typeface="Times New Roman" pitchFamily="18"/>
              </a:rPr>
              <a:t>on whether to grant or refuse development consent.</a:t>
            </a: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endParaRPr lang="en-US" sz="2400" b="0" i="0" u="none" strike="noStrike" kern="1200" cap="none" spc="0" baseline="0">
              <a:solidFill>
                <a:srgbClr val="000000"/>
              </a:solidFill>
              <a:uFillTx/>
              <a:latin typeface="Calibri" pitchFamily="34"/>
              <a:ea typeface="Calibri" pitchFamily="34"/>
              <a:cs typeface="Times New Roman" pitchFamily="18"/>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2400" b="0" i="0" u="none" strike="noStrike" kern="1200" cap="none" spc="0" baseline="0">
                <a:solidFill>
                  <a:srgbClr val="000000"/>
                </a:solidFill>
                <a:uFillTx/>
                <a:latin typeface="Calibri" pitchFamily="34"/>
                <a:ea typeface="Calibri" pitchFamily="34"/>
                <a:cs typeface="Times New Roman" pitchFamily="18"/>
              </a:rPr>
              <a:t>It is expected that the </a:t>
            </a:r>
            <a:r>
              <a:rPr lang="en-US" sz="2400" b="1" i="0" u="none" strike="noStrike" kern="1200" cap="none" spc="0" baseline="0">
                <a:solidFill>
                  <a:srgbClr val="000000"/>
                </a:solidFill>
                <a:uFillTx/>
                <a:latin typeface="Calibri" pitchFamily="34"/>
                <a:ea typeface="Calibri" pitchFamily="34"/>
                <a:cs typeface="Times New Roman" pitchFamily="18"/>
              </a:rPr>
              <a:t>consent decision </a:t>
            </a:r>
            <a:r>
              <a:rPr lang="en-US" sz="2400" b="0" i="0" u="none" strike="noStrike" kern="1200" cap="none" spc="0" baseline="0">
                <a:solidFill>
                  <a:srgbClr val="000000"/>
                </a:solidFill>
                <a:uFillTx/>
                <a:latin typeface="Calibri" pitchFamily="34"/>
                <a:ea typeface="Calibri" pitchFamily="34"/>
                <a:cs typeface="Times New Roman" pitchFamily="18"/>
              </a:rPr>
              <a:t>will be made in </a:t>
            </a:r>
            <a:r>
              <a:rPr lang="en-US" sz="2400" b="1" i="0" u="none" strike="noStrike" kern="1200" cap="none" spc="0" baseline="0">
                <a:solidFill>
                  <a:srgbClr val="000000"/>
                </a:solidFill>
                <a:uFillTx/>
                <a:latin typeface="Calibri" pitchFamily="34"/>
                <a:ea typeface="Calibri" pitchFamily="34"/>
                <a:cs typeface="Times New Roman" pitchFamily="18"/>
              </a:rPr>
              <a:t>October</a:t>
            </a:r>
            <a:r>
              <a:rPr lang="en-US" sz="2400" b="0" i="0" u="none" strike="noStrike" kern="1200" cap="none" spc="0" baseline="0">
                <a:solidFill>
                  <a:srgbClr val="000000"/>
                </a:solidFill>
                <a:uFillTx/>
                <a:latin typeface="Calibri" pitchFamily="34"/>
                <a:ea typeface="Calibri" pitchFamily="34"/>
                <a:cs typeface="Times New Roman" pitchFamily="18"/>
              </a:rPr>
              <a:t>. </a:t>
            </a: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endParaRPr lang="en-GB" sz="2400" b="0" i="0" u="none" strike="noStrike" kern="1200" cap="none" spc="0" baseline="0">
              <a:solidFill>
                <a:srgbClr val="000000"/>
              </a:solidFill>
              <a:uFillTx/>
              <a:latin typeface="Calibri" pitchFamily="34"/>
              <a:ea typeface="Calibri" pitchFamily="34"/>
              <a:cs typeface="Times New Roman" pitchFamily="18"/>
            </a:endParaRPr>
          </a:p>
          <a:p>
            <a:pPr marL="742950" marR="0" lvl="1"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endParaRPr lang="en-GB" sz="2400" b="0" i="0" u="none" strike="noStrike" kern="1200" cap="none" spc="0" baseline="0">
              <a:solidFill>
                <a:srgbClr val="000000"/>
              </a:solidFill>
              <a:uFillTx/>
              <a:latin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12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7B69B-BBB9-9FD6-AE6A-4ABC3F930F8B}"/>
              </a:ext>
            </a:extLst>
          </p:cNvPr>
          <p:cNvSpPr txBox="1"/>
          <p:nvPr/>
        </p:nvSpPr>
        <p:spPr>
          <a:xfrm>
            <a:off x="576410" y="537877"/>
            <a:ext cx="9535098" cy="689933"/>
          </a:xfrm>
          <a:prstGeom prst="rect">
            <a:avLst/>
          </a:prstGeom>
          <a:noFill/>
          <a:ln cap="flat">
            <a:noFill/>
          </a:ln>
        </p:spPr>
        <p:txBody>
          <a:bodyPr vert="horz" wrap="square" lIns="0" tIns="12701" rIns="0" bIns="0" anchor="t" anchorCtr="0" compatLnSpc="1">
            <a:noAutofit/>
          </a:bodyPr>
          <a:lstStyle/>
          <a:p>
            <a:pPr marL="0" marR="0" lvl="0" indent="0" algn="l" defTabSz="1219169" rtl="0" fontAlgn="auto" hangingPunct="1">
              <a:lnSpc>
                <a:spcPts val="3820"/>
              </a:lnSpc>
              <a:spcBef>
                <a:spcPts val="0"/>
              </a:spcBef>
              <a:spcAft>
                <a:spcPts val="0"/>
              </a:spcAft>
              <a:buNone/>
              <a:tabLst/>
              <a:defRPr sz="1800" b="0" i="0" u="none" strike="noStrike" kern="0" cap="none" spc="0" baseline="0">
                <a:solidFill>
                  <a:srgbClr val="000000"/>
                </a:solidFill>
                <a:uFillTx/>
              </a:defRPr>
            </a:pPr>
            <a:r>
              <a:rPr lang="en-GB" sz="3600" b="1" i="0" u="none" strike="noStrike" kern="1200" cap="none" spc="0" baseline="0">
                <a:solidFill>
                  <a:srgbClr val="000000"/>
                </a:solidFill>
                <a:uFillTx/>
                <a:latin typeface="Calibri" pitchFamily="34"/>
                <a:cs typeface="Calibri" pitchFamily="34"/>
              </a:rPr>
              <a:t>Examination to date </a:t>
            </a:r>
          </a:p>
        </p:txBody>
      </p:sp>
      <p:pic>
        <p:nvPicPr>
          <p:cNvPr id="3" name="Picture 4">
            <a:extLst>
              <a:ext uri="{FF2B5EF4-FFF2-40B4-BE49-F238E27FC236}">
                <a16:creationId xmlns:a16="http://schemas.microsoft.com/office/drawing/2014/main" id="{B3AD5E04-8448-B1C2-B26A-37094121401D}"/>
              </a:ext>
            </a:extLst>
          </p:cNvPr>
          <p:cNvPicPr>
            <a:picLocks noChangeAspect="1"/>
          </p:cNvPicPr>
          <p:nvPr/>
        </p:nvPicPr>
        <p:blipFill>
          <a:blip r:embed="rId3"/>
          <a:stretch>
            <a:fillRect/>
          </a:stretch>
        </p:blipFill>
        <p:spPr>
          <a:xfrm>
            <a:off x="734747" y="855320"/>
            <a:ext cx="1882365" cy="336078"/>
          </a:xfrm>
          <a:prstGeom prst="rect">
            <a:avLst/>
          </a:prstGeom>
          <a:noFill/>
          <a:ln cap="flat">
            <a:noFill/>
          </a:ln>
        </p:spPr>
      </p:pic>
      <p:sp>
        <p:nvSpPr>
          <p:cNvPr id="4" name="TextBox 1">
            <a:extLst>
              <a:ext uri="{FF2B5EF4-FFF2-40B4-BE49-F238E27FC236}">
                <a16:creationId xmlns:a16="http://schemas.microsoft.com/office/drawing/2014/main" id="{7FE0293D-B6FA-3D7C-182E-9E65332C546E}"/>
              </a:ext>
            </a:extLst>
          </p:cNvPr>
          <p:cNvSpPr txBox="1"/>
          <p:nvPr/>
        </p:nvSpPr>
        <p:spPr>
          <a:xfrm>
            <a:off x="304220" y="4642747"/>
            <a:ext cx="10860850" cy="1200332"/>
          </a:xfrm>
          <a:prstGeom prst="rect">
            <a:avLst/>
          </a:prstGeom>
          <a:noFill/>
          <a:ln cap="flat">
            <a:noFill/>
          </a:ln>
        </p:spPr>
        <p:txBody>
          <a:bodyPr vert="horz" wrap="square" lIns="91440" tIns="45720" rIns="91440" bIns="45720" anchor="t" anchorCtr="0" compatLnSpc="1">
            <a:spAutoFit/>
          </a:bodyPr>
          <a:lstStyle/>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pitchFamily="34"/>
              <a:ea typeface="Calibri" pitchFamily="34"/>
              <a:cs typeface="Times New Roman" pitchFamily="18"/>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pitchFamily="34"/>
              <a:ea typeface="Calibri" pitchFamily="34"/>
              <a:cs typeface="Times New Roman" pitchFamily="18"/>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
        <p:nvSpPr>
          <p:cNvPr id="5" name="Title 1">
            <a:extLst>
              <a:ext uri="{FF2B5EF4-FFF2-40B4-BE49-F238E27FC236}">
                <a16:creationId xmlns:a16="http://schemas.microsoft.com/office/drawing/2014/main" id="{4035CB0E-FB5F-5F81-1328-18E3FA504B07}"/>
              </a:ext>
            </a:extLst>
          </p:cNvPr>
          <p:cNvSpPr txBox="1"/>
          <p:nvPr/>
        </p:nvSpPr>
        <p:spPr>
          <a:xfrm>
            <a:off x="434852" y="1227801"/>
            <a:ext cx="5392591" cy="455124"/>
          </a:xfrm>
          <a:prstGeom prst="rect">
            <a:avLst/>
          </a:prstGeom>
          <a:noFill/>
          <a:ln cap="flat">
            <a:noFill/>
          </a:ln>
        </p:spPr>
        <p:txBody>
          <a:bodyPr vert="horz" wrap="square" lIns="0" tIns="12701" rIns="0" bIns="0" anchor="t" anchorCtr="0" compatLnSpc="1">
            <a:noAutofit/>
          </a:bodyPr>
          <a:lstStyle/>
          <a:p>
            <a:pPr marL="0" marR="0" lvl="0" indent="0" algn="l" defTabSz="1219169" rtl="0" fontAlgn="auto" hangingPunct="1">
              <a:lnSpc>
                <a:spcPts val="2620"/>
              </a:lnSpc>
              <a:spcBef>
                <a:spcPts val="0"/>
              </a:spcBef>
              <a:spcAft>
                <a:spcPts val="0"/>
              </a:spcAft>
              <a:buNone/>
              <a:tabLst/>
              <a:defRPr sz="1800" b="0" i="0" u="none" strike="noStrike" kern="0" cap="none" spc="0" baseline="0">
                <a:solidFill>
                  <a:srgbClr val="000000"/>
                </a:solidFill>
                <a:uFillTx/>
              </a:defRPr>
            </a:pPr>
            <a:r>
              <a:rPr lang="en-GB" sz="2400" b="1" i="0" u="none" strike="noStrike" kern="1200" cap="none" spc="0" baseline="0">
                <a:solidFill>
                  <a:srgbClr val="ED7D31"/>
                </a:solidFill>
                <a:uFillTx/>
                <a:latin typeface="Calibri" pitchFamily="34"/>
                <a:cs typeface="Calibri" pitchFamily="34"/>
              </a:rPr>
              <a:t>Hearings </a:t>
            </a:r>
          </a:p>
        </p:txBody>
      </p:sp>
      <p:sp>
        <p:nvSpPr>
          <p:cNvPr id="6" name="TextBox 7">
            <a:extLst>
              <a:ext uri="{FF2B5EF4-FFF2-40B4-BE49-F238E27FC236}">
                <a16:creationId xmlns:a16="http://schemas.microsoft.com/office/drawing/2014/main" id="{A657B985-7FBE-BC55-DFEF-7ED63F00D14A}"/>
              </a:ext>
            </a:extLst>
          </p:cNvPr>
          <p:cNvSpPr txBox="1"/>
          <p:nvPr/>
        </p:nvSpPr>
        <p:spPr>
          <a:xfrm>
            <a:off x="434852" y="1588431"/>
            <a:ext cx="10599587" cy="5016755"/>
          </a:xfrm>
          <a:prstGeom prst="rect">
            <a:avLst/>
          </a:prstGeom>
          <a:noFill/>
          <a:ln cap="flat">
            <a:noFill/>
          </a:ln>
        </p:spPr>
        <p:txBody>
          <a:bodyPr vert="horz" wrap="square" lIns="91440" tIns="45720" rIns="91440" bIns="45720" anchor="t" anchorCtr="0" compatLnSpc="1">
            <a:spAutoFit/>
          </a:bodyPr>
          <a:lstStyle/>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000" b="0" i="0" u="none" strike="noStrike" kern="1200" cap="none" spc="0" baseline="0">
                <a:solidFill>
                  <a:srgbClr val="000000"/>
                </a:solidFill>
                <a:uFillTx/>
                <a:latin typeface="Calibri"/>
                <a:ea typeface="Calibri"/>
                <a:cs typeface="Times New Roman"/>
              </a:rPr>
              <a:t>There have been two rounds of hearings, in October and January. Topics discussed have included visual impacts, traffic and transport, and access restrictions to the River Cam.</a:t>
            </a:r>
            <a:br>
              <a:rPr lang="en-GB" sz="2000" b="0" i="0" u="none" strike="noStrike" kern="1200" cap="none" spc="0" baseline="0">
                <a:solidFill>
                  <a:srgbClr val="000000"/>
                </a:solidFill>
                <a:uFillTx/>
                <a:latin typeface="Calibri" pitchFamily="34"/>
                <a:ea typeface="Calibri" pitchFamily="34"/>
                <a:cs typeface="Times New Roman" pitchFamily="18"/>
              </a:rPr>
            </a:br>
            <a:endParaRPr lang="en-GB" sz="2000" b="0" i="0" u="none" strike="noStrike" kern="1200" cap="none" spc="0" baseline="0">
              <a:solidFill>
                <a:srgbClr val="000000"/>
              </a:solidFill>
              <a:uFillTx/>
              <a:latin typeface="Calibri" pitchFamily="34"/>
              <a:ea typeface="Calibri" pitchFamily="34"/>
              <a:cs typeface="Times New Roman" pitchFamily="18"/>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000" b="0" i="0" u="none" strike="noStrike" kern="1200" cap="none" spc="0" baseline="0">
                <a:solidFill>
                  <a:srgbClr val="000000"/>
                </a:solidFill>
                <a:uFillTx/>
                <a:latin typeface="Calibri" pitchFamily="34"/>
                <a:ea typeface="Calibri" pitchFamily="34"/>
                <a:cs typeface="Times New Roman" pitchFamily="18"/>
              </a:rPr>
              <a:t>The three types of hearings held have been: </a:t>
            </a:r>
          </a:p>
          <a:p>
            <a:pPr marL="742950" marR="0" lvl="1"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000" b="1" i="0" u="none" strike="noStrike" kern="1200" cap="none" spc="0" baseline="0">
                <a:solidFill>
                  <a:srgbClr val="000000"/>
                </a:solidFill>
                <a:uFillTx/>
                <a:latin typeface="Calibri"/>
                <a:ea typeface="Calibri"/>
                <a:cs typeface="Times New Roman"/>
              </a:rPr>
              <a:t>Open Floor </a:t>
            </a:r>
            <a:r>
              <a:rPr lang="en-GB" sz="2000" b="0" i="0" u="none" strike="noStrike" kern="1200" cap="none" spc="0" baseline="0">
                <a:solidFill>
                  <a:srgbClr val="000000"/>
                </a:solidFill>
                <a:uFillTx/>
                <a:latin typeface="Calibri"/>
                <a:ea typeface="Calibri"/>
                <a:cs typeface="Times New Roman"/>
              </a:rPr>
              <a:t>have provided the opportunity for individuals to speak directly to the Examining Authority.</a:t>
            </a:r>
          </a:p>
          <a:p>
            <a:pPr marL="742950" marR="0" lvl="1"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000" b="1" i="0" u="none" strike="noStrike" kern="1200" cap="none" spc="0" baseline="0">
                <a:solidFill>
                  <a:srgbClr val="000000"/>
                </a:solidFill>
                <a:uFillTx/>
                <a:latin typeface="Calibri" pitchFamily="34"/>
                <a:ea typeface="Calibri" pitchFamily="34"/>
                <a:cs typeface="Times New Roman" pitchFamily="18"/>
              </a:rPr>
              <a:t>Issue Specific </a:t>
            </a:r>
            <a:r>
              <a:rPr lang="en-GB" sz="2000" b="0" i="0" u="none" strike="noStrike" kern="1200" cap="none" spc="0" baseline="0">
                <a:solidFill>
                  <a:srgbClr val="000000"/>
                </a:solidFill>
                <a:uFillTx/>
                <a:latin typeface="Calibri" pitchFamily="34"/>
                <a:ea typeface="Calibri" pitchFamily="34"/>
                <a:cs typeface="Times New Roman" pitchFamily="18"/>
              </a:rPr>
              <a:t>explored specific issues in greater detail.</a:t>
            </a:r>
            <a:endParaRPr lang="en-GB" sz="2000" b="1" i="0" u="none" strike="noStrike" kern="1200" cap="none" spc="0" baseline="0">
              <a:solidFill>
                <a:srgbClr val="000000"/>
              </a:solidFill>
              <a:uFillTx/>
              <a:latin typeface="Calibri" pitchFamily="34"/>
              <a:ea typeface="Calibri" pitchFamily="34"/>
              <a:cs typeface="Times New Roman" pitchFamily="18"/>
            </a:endParaRPr>
          </a:p>
          <a:p>
            <a:pPr marL="742950" marR="0" lvl="1"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000" b="1" i="0" u="none" strike="noStrike" kern="1200" cap="none" spc="0" baseline="0">
                <a:solidFill>
                  <a:srgbClr val="000000"/>
                </a:solidFill>
                <a:uFillTx/>
                <a:latin typeface="Calibri" pitchFamily="34"/>
                <a:ea typeface="Calibri" pitchFamily="34"/>
                <a:cs typeface="Times New Roman" pitchFamily="18"/>
              </a:rPr>
              <a:t>Compulsory Acquisition </a:t>
            </a:r>
            <a:r>
              <a:rPr lang="en-GB" sz="2000" b="0" i="0" u="none" strike="noStrike" kern="1200" cap="none" spc="0" baseline="0">
                <a:solidFill>
                  <a:srgbClr val="000000"/>
                </a:solidFill>
                <a:uFillTx/>
                <a:latin typeface="Calibri" pitchFamily="34"/>
                <a:ea typeface="Calibri" pitchFamily="34"/>
                <a:cs typeface="Times New Roman" pitchFamily="18"/>
              </a:rPr>
              <a:t>focussed on the compulsory acquisition of land for the project</a:t>
            </a:r>
            <a:br>
              <a:rPr lang="en-GB" sz="2000" b="0" i="0" u="none" strike="noStrike" kern="1200" cap="none" spc="0" baseline="0">
                <a:solidFill>
                  <a:srgbClr val="000000"/>
                </a:solidFill>
                <a:uFillTx/>
                <a:latin typeface="Calibri" pitchFamily="34"/>
                <a:ea typeface="Calibri" pitchFamily="34"/>
                <a:cs typeface="Times New Roman" pitchFamily="18"/>
              </a:rPr>
            </a:br>
            <a:endParaRPr lang="en-GB" sz="2000" b="0" i="0" u="none" strike="noStrike" kern="1200" cap="none" spc="0" baseline="0">
              <a:solidFill>
                <a:srgbClr val="000000"/>
              </a:solidFill>
              <a:uFillTx/>
              <a:latin typeface="Calibri" pitchFamily="34"/>
              <a:ea typeface="Calibri" pitchFamily="34"/>
              <a:cs typeface="Times New Roman" pitchFamily="18"/>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000" b="0" i="0" u="none" strike="noStrike" kern="1200" cap="none" spc="0" baseline="0">
                <a:solidFill>
                  <a:srgbClr val="000000"/>
                </a:solidFill>
                <a:uFillTx/>
                <a:latin typeface="Calibri" pitchFamily="34"/>
                <a:ea typeface="Calibri" pitchFamily="34"/>
                <a:cs typeface="Times New Roman" pitchFamily="18"/>
              </a:rPr>
              <a:t>Various stakeholders, including statutory bodies and local community groups, have made representations during the hearings, Including </a:t>
            </a:r>
          </a:p>
          <a:p>
            <a:pPr marL="742950" marR="0" lvl="1"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000" b="0" i="0" u="none" strike="noStrike" kern="1200" cap="none" spc="0" baseline="0">
                <a:solidFill>
                  <a:srgbClr val="000000"/>
                </a:solidFill>
                <a:uFillTx/>
                <a:latin typeface="Calibri" pitchFamily="34"/>
                <a:ea typeface="Calibri" pitchFamily="34"/>
                <a:cs typeface="Times New Roman" pitchFamily="18"/>
              </a:rPr>
              <a:t>Natural England, The Environment Agency, Conservators of the Cam, The National Trust</a:t>
            </a:r>
          </a:p>
          <a:p>
            <a:pPr marL="742950" marR="0" lvl="1"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000" b="0" i="0" u="none" strike="noStrike" kern="1200" cap="none" spc="0" baseline="0">
                <a:solidFill>
                  <a:srgbClr val="000000"/>
                </a:solidFill>
                <a:uFillTx/>
                <a:latin typeface="Calibri" pitchFamily="34"/>
                <a:ea typeface="Calibri" pitchFamily="34"/>
                <a:cs typeface="Times New Roman" pitchFamily="18"/>
              </a:rPr>
              <a:t>Homes England, National Highways</a:t>
            </a:r>
          </a:p>
          <a:p>
            <a:pPr marL="742950" marR="0" lvl="1"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000" b="0" i="0" u="none" strike="noStrike" kern="1200" cap="none" spc="0" baseline="0">
                <a:solidFill>
                  <a:srgbClr val="000000"/>
                </a:solidFill>
                <a:uFillTx/>
                <a:latin typeface="Calibri" pitchFamily="34"/>
                <a:ea typeface="Calibri" pitchFamily="34"/>
                <a:cs typeface="Times New Roman" pitchFamily="18"/>
              </a:rPr>
              <a:t>Save Honey Hill Group </a:t>
            </a:r>
          </a:p>
          <a:p>
            <a:pPr marL="742950" marR="0" lvl="1"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000" b="0" i="0" u="none" strike="noStrike" kern="1200" cap="none" spc="0" baseline="0">
                <a:solidFill>
                  <a:srgbClr val="000000"/>
                </a:solidFill>
                <a:uFillTx/>
                <a:latin typeface="Calibri" pitchFamily="34"/>
                <a:ea typeface="Calibri" pitchFamily="34"/>
                <a:cs typeface="Times New Roman" pitchFamily="18"/>
              </a:rPr>
              <a:t>Quy Fen Trust </a:t>
            </a:r>
          </a:p>
          <a:p>
            <a:pPr marL="742950" marR="0" lvl="1"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000" b="0" i="0" u="none" strike="noStrike" kern="1200" cap="none" spc="0" baseline="0">
                <a:solidFill>
                  <a:srgbClr val="000000"/>
                </a:solidFill>
                <a:uFillTx/>
                <a:latin typeface="Calibri" pitchFamily="34"/>
                <a:ea typeface="Calibri" pitchFamily="34"/>
                <a:cs typeface="Times New Roman" pitchFamily="18"/>
              </a:rPr>
              <a:t>Fen Ditton, Horningsea and Waterbeach Parish Council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125">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C5C42-836D-BF5E-BD03-0D429AE506BC}"/>
              </a:ext>
            </a:extLst>
          </p:cNvPr>
          <p:cNvSpPr txBox="1"/>
          <p:nvPr/>
        </p:nvSpPr>
        <p:spPr>
          <a:xfrm>
            <a:off x="576410" y="537877"/>
            <a:ext cx="9535098" cy="689933"/>
          </a:xfrm>
          <a:prstGeom prst="rect">
            <a:avLst/>
          </a:prstGeom>
          <a:noFill/>
          <a:ln cap="flat">
            <a:noFill/>
          </a:ln>
        </p:spPr>
        <p:txBody>
          <a:bodyPr vert="horz" wrap="square" lIns="0" tIns="12701" rIns="0" bIns="0" anchor="t" anchorCtr="0" compatLnSpc="1">
            <a:noAutofit/>
          </a:bodyPr>
          <a:lstStyle/>
          <a:p>
            <a:pPr marL="0" marR="0" lvl="0" indent="0" algn="l" defTabSz="1219169" rtl="0" fontAlgn="auto" hangingPunct="1">
              <a:lnSpc>
                <a:spcPts val="3820"/>
              </a:lnSpc>
              <a:spcBef>
                <a:spcPts val="0"/>
              </a:spcBef>
              <a:spcAft>
                <a:spcPts val="0"/>
              </a:spcAft>
              <a:buNone/>
              <a:tabLst/>
              <a:defRPr sz="1800" b="0" i="0" u="none" strike="noStrike" kern="0" cap="none" spc="0" baseline="0">
                <a:solidFill>
                  <a:srgbClr val="000000"/>
                </a:solidFill>
                <a:uFillTx/>
              </a:defRPr>
            </a:pPr>
            <a:r>
              <a:rPr lang="en-GB" sz="3600" b="1" i="0" u="none" strike="noStrike" kern="1200" cap="none" spc="0" baseline="0">
                <a:solidFill>
                  <a:srgbClr val="000000"/>
                </a:solidFill>
                <a:uFillTx/>
                <a:latin typeface="Calibri" pitchFamily="34"/>
                <a:cs typeface="Calibri" pitchFamily="34"/>
              </a:rPr>
              <a:t>Upcoming hearings</a:t>
            </a:r>
          </a:p>
        </p:txBody>
      </p:sp>
      <p:pic>
        <p:nvPicPr>
          <p:cNvPr id="3" name="Picture 4">
            <a:extLst>
              <a:ext uri="{FF2B5EF4-FFF2-40B4-BE49-F238E27FC236}">
                <a16:creationId xmlns:a16="http://schemas.microsoft.com/office/drawing/2014/main" id="{221CF538-A7FE-BD2D-2A18-3FB81FFFD909}"/>
              </a:ext>
            </a:extLst>
          </p:cNvPr>
          <p:cNvPicPr>
            <a:picLocks noChangeAspect="1"/>
          </p:cNvPicPr>
          <p:nvPr/>
        </p:nvPicPr>
        <p:blipFill>
          <a:blip r:embed="rId3"/>
          <a:stretch>
            <a:fillRect/>
          </a:stretch>
        </p:blipFill>
        <p:spPr>
          <a:xfrm>
            <a:off x="705724" y="891732"/>
            <a:ext cx="1882365" cy="336078"/>
          </a:xfrm>
          <a:prstGeom prst="rect">
            <a:avLst/>
          </a:prstGeom>
          <a:noFill/>
          <a:ln cap="flat">
            <a:noFill/>
          </a:ln>
        </p:spPr>
      </p:pic>
      <p:sp>
        <p:nvSpPr>
          <p:cNvPr id="4" name="TextBox 2">
            <a:extLst>
              <a:ext uri="{FF2B5EF4-FFF2-40B4-BE49-F238E27FC236}">
                <a16:creationId xmlns:a16="http://schemas.microsoft.com/office/drawing/2014/main" id="{B1780262-6F8B-F88E-60A1-DB93F69B0F87}"/>
              </a:ext>
            </a:extLst>
          </p:cNvPr>
          <p:cNvSpPr txBox="1"/>
          <p:nvPr/>
        </p:nvSpPr>
        <p:spPr>
          <a:xfrm>
            <a:off x="576410" y="1227810"/>
            <a:ext cx="10599587" cy="2215993"/>
          </a:xfrm>
          <a:prstGeom prst="rect">
            <a:avLst/>
          </a:prstGeom>
          <a:noFill/>
          <a:ln cap="flat">
            <a:noFill/>
          </a:ln>
        </p:spPr>
        <p:txBody>
          <a:bodyPr vert="horz" wrap="square" lIns="91440" tIns="45720" rIns="91440" bIns="45720" anchor="t" anchorCtr="0" compatLnSpc="1">
            <a:spAutoFit/>
          </a:bodyPr>
          <a:lstStyle/>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000" b="0" i="0" u="none" strike="noStrike" kern="1200" cap="none" spc="0" baseline="0" dirty="0">
                <a:solidFill>
                  <a:srgbClr val="000000"/>
                </a:solidFill>
                <a:uFillTx/>
                <a:latin typeface="Calibri" pitchFamily="34"/>
                <a:ea typeface="Calibri" pitchFamily="34"/>
                <a:cs typeface="Times New Roman" pitchFamily="18"/>
              </a:rPr>
              <a:t>The next round of hearings has just take place in the W/C 11 March. The last hearing date will be on 9</a:t>
            </a:r>
            <a:r>
              <a:rPr lang="en-GB" sz="2000" b="0" i="0" u="none" strike="noStrike" kern="1200" cap="none" spc="0" baseline="30000" dirty="0">
                <a:solidFill>
                  <a:srgbClr val="000000"/>
                </a:solidFill>
                <a:uFillTx/>
                <a:latin typeface="Calibri" pitchFamily="34"/>
                <a:ea typeface="Calibri" pitchFamily="34"/>
                <a:cs typeface="Times New Roman" pitchFamily="18"/>
              </a:rPr>
              <a:t>th</a:t>
            </a:r>
            <a:r>
              <a:rPr lang="en-GB" sz="2000" b="0" i="0" u="none" strike="noStrike" kern="1200" cap="none" spc="0" baseline="0" dirty="0">
                <a:solidFill>
                  <a:srgbClr val="000000"/>
                </a:solidFill>
                <a:uFillTx/>
                <a:latin typeface="Calibri" pitchFamily="34"/>
                <a:ea typeface="Calibri" pitchFamily="34"/>
                <a:cs typeface="Times New Roman" pitchFamily="18"/>
              </a:rPr>
              <a:t> April 2024.</a:t>
            </a: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000" b="0" i="0" u="none" strike="noStrike" kern="1200" cap="none" spc="0" baseline="0" dirty="0">
                <a:solidFill>
                  <a:srgbClr val="000000"/>
                </a:solidFill>
                <a:uFillTx/>
                <a:latin typeface="Calibri" pitchFamily="34"/>
                <a:ea typeface="Calibri" pitchFamily="34"/>
                <a:cs typeface="Times New Roman" pitchFamily="18"/>
              </a:rPr>
              <a:t>The details are below.  </a:t>
            </a: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endParaRPr lang="en-GB" sz="2000" b="0" i="0" u="none" strike="noStrike" kern="1200" cap="none" spc="0" baseline="0" dirty="0">
              <a:solidFill>
                <a:srgbClr val="000000"/>
              </a:solidFill>
              <a:uFillTx/>
              <a:latin typeface="Calibri" pitchFamily="34"/>
              <a:ea typeface="Calibri" pitchFamily="34"/>
              <a:cs typeface="Times New Roman" pitchFamily="18"/>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endParaRPr lang="en-GB" sz="2000" b="0" i="0" u="none" strike="noStrike" kern="1200" cap="none" spc="0" baseline="0" dirty="0">
              <a:solidFill>
                <a:srgbClr val="000000"/>
              </a:solidFill>
              <a:uFillTx/>
              <a:latin typeface="Calibri" pitchFamily="34"/>
              <a:ea typeface="Calibri" pitchFamily="34"/>
              <a:cs typeface="Times New Roman" pitchFamily="18"/>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endParaRPr lang="en-GB" sz="2000" b="0" i="0" u="none" strike="noStrike" kern="1200" cap="none" spc="0" baseline="0" dirty="0">
              <a:solidFill>
                <a:srgbClr val="000000"/>
              </a:solidFill>
              <a:uFillTx/>
              <a:latin typeface="Calibri" pitchFamily="34"/>
              <a:ea typeface="Calibri" pitchFamily="34"/>
              <a:cs typeface="Times New Roman" pitchFamily="18"/>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dirty="0">
              <a:solidFill>
                <a:srgbClr val="000000"/>
              </a:solidFill>
              <a:uFillTx/>
              <a:latin typeface="Calibri"/>
            </a:endParaRPr>
          </a:p>
        </p:txBody>
      </p:sp>
      <p:graphicFrame>
        <p:nvGraphicFramePr>
          <p:cNvPr id="5" name="Table 5">
            <a:extLst>
              <a:ext uri="{FF2B5EF4-FFF2-40B4-BE49-F238E27FC236}">
                <a16:creationId xmlns:a16="http://schemas.microsoft.com/office/drawing/2014/main" id="{18FE600E-3441-527B-578A-F7C24CD7FCB4}"/>
              </a:ext>
            </a:extLst>
          </p:cNvPr>
          <p:cNvGraphicFramePr>
            <a:graphicFrameLocks noGrp="1"/>
          </p:cNvGraphicFramePr>
          <p:nvPr>
            <p:extLst>
              <p:ext uri="{D42A27DB-BD31-4B8C-83A1-F6EECF244321}">
                <p14:modId xmlns:p14="http://schemas.microsoft.com/office/powerpoint/2010/main" val="1495779666"/>
              </p:ext>
            </p:extLst>
          </p:nvPr>
        </p:nvGraphicFramePr>
        <p:xfrm>
          <a:off x="705725" y="2257920"/>
          <a:ext cx="10470273" cy="4306344"/>
        </p:xfrm>
        <a:graphic>
          <a:graphicData uri="http://schemas.openxmlformats.org/drawingml/2006/table">
            <a:tbl>
              <a:tblPr firstRow="1" bandRow="1">
                <a:effectLst/>
                <a:tableStyleId>{5C22544A-7EE6-4342-B048-85BDC9FD1C3A}</a:tableStyleId>
              </a:tblPr>
              <a:tblGrid>
                <a:gridCol w="2617571">
                  <a:extLst>
                    <a:ext uri="{9D8B030D-6E8A-4147-A177-3AD203B41FA5}">
                      <a16:colId xmlns:a16="http://schemas.microsoft.com/office/drawing/2014/main" val="509954854"/>
                    </a:ext>
                  </a:extLst>
                </a:gridCol>
                <a:gridCol w="2816653">
                  <a:extLst>
                    <a:ext uri="{9D8B030D-6E8A-4147-A177-3AD203B41FA5}">
                      <a16:colId xmlns:a16="http://schemas.microsoft.com/office/drawing/2014/main" val="4134736630"/>
                    </a:ext>
                  </a:extLst>
                </a:gridCol>
                <a:gridCol w="2418478">
                  <a:extLst>
                    <a:ext uri="{9D8B030D-6E8A-4147-A177-3AD203B41FA5}">
                      <a16:colId xmlns:a16="http://schemas.microsoft.com/office/drawing/2014/main" val="581898002"/>
                    </a:ext>
                  </a:extLst>
                </a:gridCol>
                <a:gridCol w="2617571">
                  <a:extLst>
                    <a:ext uri="{9D8B030D-6E8A-4147-A177-3AD203B41FA5}">
                      <a16:colId xmlns:a16="http://schemas.microsoft.com/office/drawing/2014/main" val="3719383571"/>
                    </a:ext>
                  </a:extLst>
                </a:gridCol>
              </a:tblGrid>
              <a:tr h="331371">
                <a:tc>
                  <a:txBody>
                    <a:bodyPr/>
                    <a:lstStyle/>
                    <a:p>
                      <a:pPr lvl="0" algn="ctr"/>
                      <a:r>
                        <a:rPr lang="en-GB" sz="1800" b="1" dirty="0">
                          <a:solidFill>
                            <a:schemeClr val="accent1">
                              <a:lumMod val="20000"/>
                              <a:lumOff val="80000"/>
                            </a:schemeClr>
                          </a:solidFill>
                          <a:latin typeface="Arial" pitchFamily="34"/>
                          <a:ea typeface="Calibri" pitchFamily="34"/>
                          <a:cs typeface="Arial" pitchFamily="34"/>
                        </a:rPr>
                        <a:t>Hearing</a:t>
                      </a:r>
                      <a:endParaRPr lang="en-GB" sz="1800" dirty="0">
                        <a:solidFill>
                          <a:schemeClr val="accent1">
                            <a:lumMod val="20000"/>
                            <a:lumOff val="80000"/>
                          </a:schemeClr>
                        </a:solidFill>
                        <a:latin typeface="Calibri" pitchFamily="34"/>
                        <a:ea typeface="Calibri" pitchFamily="34"/>
                        <a:cs typeface="Arial" pitchFamily="34"/>
                      </a:endParaRPr>
                    </a:p>
                  </a:txBody>
                  <a:tcPr marL="68580" marR="68580" marT="0" marB="0"/>
                </a:tc>
                <a:tc>
                  <a:txBody>
                    <a:bodyPr/>
                    <a:lstStyle/>
                    <a:p>
                      <a:pPr lvl="0" algn="ctr"/>
                      <a:r>
                        <a:rPr lang="en-GB" sz="1800" b="1" dirty="0">
                          <a:solidFill>
                            <a:schemeClr val="accent1">
                              <a:lumMod val="20000"/>
                              <a:lumOff val="80000"/>
                            </a:schemeClr>
                          </a:solidFill>
                          <a:latin typeface="Arial" pitchFamily="34"/>
                          <a:ea typeface="Calibri" pitchFamily="34"/>
                          <a:cs typeface="Arial" pitchFamily="34"/>
                        </a:rPr>
                        <a:t>Date</a:t>
                      </a:r>
                      <a:endParaRPr lang="en-GB" sz="1800" dirty="0">
                        <a:solidFill>
                          <a:schemeClr val="accent1">
                            <a:lumMod val="20000"/>
                            <a:lumOff val="80000"/>
                          </a:schemeClr>
                        </a:solidFill>
                        <a:latin typeface="Calibri" pitchFamily="34"/>
                        <a:ea typeface="Calibri" pitchFamily="34"/>
                        <a:cs typeface="Arial" pitchFamily="34"/>
                      </a:endParaRPr>
                    </a:p>
                  </a:txBody>
                  <a:tcPr marL="68580" marR="68580" marT="0" marB="0"/>
                </a:tc>
                <a:tc>
                  <a:txBody>
                    <a:bodyPr/>
                    <a:lstStyle/>
                    <a:p>
                      <a:pPr lvl="0" algn="ctr"/>
                      <a:r>
                        <a:rPr lang="en-GB" sz="1800" b="1">
                          <a:solidFill>
                            <a:schemeClr val="accent1">
                              <a:lumMod val="20000"/>
                              <a:lumOff val="80000"/>
                            </a:schemeClr>
                          </a:solidFill>
                          <a:latin typeface="Arial" pitchFamily="34"/>
                          <a:ea typeface="Calibri" pitchFamily="34"/>
                          <a:cs typeface="Arial" pitchFamily="34"/>
                        </a:rPr>
                        <a:t>Time</a:t>
                      </a:r>
                      <a:endParaRPr lang="en-GB" sz="1800">
                        <a:solidFill>
                          <a:schemeClr val="accent1">
                            <a:lumMod val="20000"/>
                            <a:lumOff val="80000"/>
                          </a:schemeClr>
                        </a:solidFill>
                        <a:latin typeface="Calibri" pitchFamily="34"/>
                        <a:ea typeface="Calibri" pitchFamily="34"/>
                        <a:cs typeface="Arial" pitchFamily="34"/>
                      </a:endParaRPr>
                    </a:p>
                  </a:txBody>
                  <a:tcPr marL="68580" marR="68580" marT="0" marB="0"/>
                </a:tc>
                <a:tc>
                  <a:txBody>
                    <a:bodyPr/>
                    <a:lstStyle/>
                    <a:p>
                      <a:pPr lvl="0" algn="ctr"/>
                      <a:r>
                        <a:rPr lang="en-GB" sz="1800" b="1" dirty="0">
                          <a:solidFill>
                            <a:schemeClr val="accent1">
                              <a:lumMod val="20000"/>
                              <a:lumOff val="80000"/>
                            </a:schemeClr>
                          </a:solidFill>
                          <a:latin typeface="Arial" pitchFamily="34"/>
                          <a:ea typeface="Calibri" pitchFamily="34"/>
                          <a:cs typeface="Arial" pitchFamily="34"/>
                        </a:rPr>
                        <a:t>Venue</a:t>
                      </a:r>
                      <a:endParaRPr lang="en-GB" sz="1800" dirty="0">
                        <a:solidFill>
                          <a:schemeClr val="accent1">
                            <a:lumMod val="20000"/>
                            <a:lumOff val="80000"/>
                          </a:schemeClr>
                        </a:solidFill>
                        <a:latin typeface="Calibri" pitchFamily="34"/>
                        <a:ea typeface="Calibri" pitchFamily="34"/>
                        <a:cs typeface="Arial" pitchFamily="34"/>
                      </a:endParaRPr>
                    </a:p>
                  </a:txBody>
                  <a:tcPr marL="68580" marR="68580" marT="0" marB="0"/>
                </a:tc>
                <a:extLst>
                  <a:ext uri="{0D108BD9-81ED-4DB2-BD59-A6C34878D82A}">
                    <a16:rowId xmlns:a16="http://schemas.microsoft.com/office/drawing/2014/main" val="4143684632"/>
                  </a:ext>
                </a:extLst>
              </a:tr>
              <a:tr h="3967393">
                <a:tc>
                  <a:txBody>
                    <a:bodyPr/>
                    <a:lstStyle/>
                    <a:p>
                      <a:pPr lvl="0"/>
                      <a:r>
                        <a:rPr lang="en-GB" sz="1800" dirty="0">
                          <a:latin typeface="Calibri" pitchFamily="34"/>
                          <a:ea typeface="Calibri" pitchFamily="34"/>
                          <a:cs typeface="Arial" pitchFamily="34"/>
                        </a:rPr>
                        <a:t>Issue Specific Hearing 4</a:t>
                      </a:r>
                    </a:p>
                    <a:p>
                      <a:pPr lvl="0"/>
                      <a:r>
                        <a:rPr lang="en-GB" sz="1800" dirty="0">
                          <a:latin typeface="Calibri" pitchFamily="34"/>
                          <a:ea typeface="Calibri" pitchFamily="34"/>
                          <a:cs typeface="Arial" pitchFamily="34"/>
                        </a:rPr>
                        <a:t>(ISH4) </a:t>
                      </a:r>
                    </a:p>
                    <a:p>
                      <a:pPr lvl="0"/>
                      <a:endParaRPr lang="en-GB" sz="1800" dirty="0">
                        <a:latin typeface="Calibri" pitchFamily="34"/>
                        <a:ea typeface="Calibri" pitchFamily="34"/>
                        <a:cs typeface="Arial" pitchFamily="34"/>
                      </a:endParaRPr>
                    </a:p>
                    <a:p>
                      <a:pPr lvl="0"/>
                      <a:endParaRPr lang="en-GB" sz="1800" dirty="0">
                        <a:latin typeface="Calibri" pitchFamily="34"/>
                        <a:ea typeface="Calibri" pitchFamily="34"/>
                        <a:cs typeface="Arial" pitchFamily="34"/>
                      </a:endParaRPr>
                    </a:p>
                    <a:p>
                      <a:pPr lvl="0"/>
                      <a:endParaRPr lang="en-GB" sz="1800" dirty="0">
                        <a:latin typeface="Calibri" pitchFamily="34"/>
                        <a:ea typeface="Calibri" pitchFamily="34"/>
                        <a:cs typeface="Arial" pitchFamily="34"/>
                      </a:endParaRPr>
                    </a:p>
                    <a:p>
                      <a:pPr lvl="0"/>
                      <a:endParaRPr lang="en-GB" sz="1800" dirty="0">
                        <a:latin typeface="Calibri" pitchFamily="34"/>
                        <a:ea typeface="Calibri" pitchFamily="34"/>
                        <a:cs typeface="Arial" pitchFamily="34"/>
                      </a:endParaRPr>
                    </a:p>
                    <a:p>
                      <a:pPr lvl="0"/>
                      <a:endParaRPr lang="en-GB" sz="1800" dirty="0">
                        <a:latin typeface="Calibri" pitchFamily="34"/>
                        <a:ea typeface="Calibri" pitchFamily="34"/>
                        <a:cs typeface="Arial" pitchFamily="34"/>
                      </a:endParaRPr>
                    </a:p>
                    <a:p>
                      <a:pPr lvl="0"/>
                      <a:endParaRPr lang="en-GB" sz="1800" dirty="0">
                        <a:latin typeface="Calibri" pitchFamily="34"/>
                        <a:ea typeface="Calibri" pitchFamily="34"/>
                        <a:cs typeface="Arial" pitchFamily="34"/>
                      </a:endParaRPr>
                    </a:p>
                    <a:p>
                      <a:pPr lvl="0"/>
                      <a:endParaRPr lang="en-GB" sz="1800" dirty="0">
                        <a:latin typeface="Calibri" pitchFamily="34"/>
                        <a:ea typeface="Calibri" pitchFamily="34"/>
                        <a:cs typeface="Arial" pitchFamily="34"/>
                      </a:endParaRPr>
                    </a:p>
                    <a:p>
                      <a:pPr lvl="0"/>
                      <a:endParaRPr lang="en-GB" sz="1800" dirty="0">
                        <a:latin typeface="Calibri" pitchFamily="34"/>
                        <a:ea typeface="Calibri" pitchFamily="34"/>
                        <a:cs typeface="Arial" pitchFamily="34"/>
                      </a:endParaRPr>
                    </a:p>
                    <a:p>
                      <a:pPr lvl="0"/>
                      <a:r>
                        <a:rPr lang="en-GB" sz="1800" dirty="0">
                          <a:latin typeface="Calibri" pitchFamily="34"/>
                          <a:ea typeface="Calibri" pitchFamily="34"/>
                          <a:cs typeface="Arial" pitchFamily="34"/>
                        </a:rPr>
                        <a:t>Issue Specific Hearing 5</a:t>
                      </a:r>
                    </a:p>
                    <a:p>
                      <a:pPr lvl="0"/>
                      <a:r>
                        <a:rPr lang="en-GB" sz="1800" dirty="0">
                          <a:latin typeface="Calibri" pitchFamily="34"/>
                          <a:ea typeface="Calibri" pitchFamily="34"/>
                          <a:cs typeface="Arial" pitchFamily="34"/>
                        </a:rPr>
                        <a:t>(ISH5)</a:t>
                      </a:r>
                    </a:p>
                  </a:txBody>
                  <a:tcPr marL="68580" marR="68580" marT="0" marB="0"/>
                </a:tc>
                <a:tc>
                  <a:txBody>
                    <a:bodyPr/>
                    <a:lstStyle/>
                    <a:p>
                      <a:pPr lvl="0"/>
                      <a:r>
                        <a:rPr lang="en-GB" sz="1800" dirty="0">
                          <a:latin typeface="Calibri" pitchFamily="34"/>
                          <a:ea typeface="Calibri" pitchFamily="34"/>
                          <a:cs typeface="Arial" pitchFamily="34"/>
                        </a:rPr>
                        <a:t>Wednesday 13 March and Thursday 14 March 2024</a:t>
                      </a:r>
                    </a:p>
                    <a:p>
                      <a:pPr lvl="0"/>
                      <a:endParaRPr lang="en-GB" sz="1800" dirty="0">
                        <a:latin typeface="Calibri" pitchFamily="34"/>
                        <a:ea typeface="Calibri" pitchFamily="34"/>
                        <a:cs typeface="Arial" pitchFamily="34"/>
                      </a:endParaRPr>
                    </a:p>
                    <a:p>
                      <a:pPr lvl="0"/>
                      <a:endParaRPr lang="en-GB" sz="1800" dirty="0">
                        <a:latin typeface="Calibri" pitchFamily="34"/>
                        <a:ea typeface="Calibri" pitchFamily="34"/>
                        <a:cs typeface="Arial" pitchFamily="34"/>
                      </a:endParaRPr>
                    </a:p>
                    <a:p>
                      <a:pPr lvl="0"/>
                      <a:endParaRPr lang="en-GB" sz="1800" dirty="0">
                        <a:latin typeface="Calibri" pitchFamily="34"/>
                        <a:ea typeface="Calibri" pitchFamily="34"/>
                        <a:cs typeface="Arial" pitchFamily="34"/>
                      </a:endParaRPr>
                    </a:p>
                    <a:p>
                      <a:pPr lvl="0"/>
                      <a:endParaRPr lang="en-GB" sz="1800" dirty="0">
                        <a:latin typeface="Calibri" pitchFamily="34"/>
                        <a:ea typeface="Calibri" pitchFamily="34"/>
                        <a:cs typeface="Arial" pitchFamily="34"/>
                      </a:endParaRPr>
                    </a:p>
                    <a:p>
                      <a:pPr lvl="0"/>
                      <a:endParaRPr lang="en-GB" sz="1800" dirty="0">
                        <a:latin typeface="Calibri" pitchFamily="34"/>
                        <a:ea typeface="Calibri" pitchFamily="34"/>
                        <a:cs typeface="Arial" pitchFamily="34"/>
                      </a:endParaRPr>
                    </a:p>
                    <a:p>
                      <a:pPr lvl="0"/>
                      <a:endParaRPr lang="en-GB" sz="1800" dirty="0">
                        <a:latin typeface="Calibri" pitchFamily="34"/>
                        <a:ea typeface="Calibri" pitchFamily="34"/>
                        <a:cs typeface="Arial" pitchFamily="34"/>
                      </a:endParaRPr>
                    </a:p>
                    <a:p>
                      <a:pPr lvl="0"/>
                      <a:endParaRPr lang="en-GB" sz="1800" dirty="0">
                        <a:latin typeface="Calibri" pitchFamily="34"/>
                        <a:ea typeface="Calibri" pitchFamily="34"/>
                        <a:cs typeface="Arial" pitchFamily="34"/>
                      </a:endParaRPr>
                    </a:p>
                    <a:p>
                      <a:pPr lvl="0"/>
                      <a:endParaRPr lang="en-GB" sz="1800" dirty="0">
                        <a:latin typeface="Calibri" pitchFamily="34"/>
                        <a:ea typeface="Calibri" pitchFamily="34"/>
                        <a:cs typeface="Arial" pitchFamily="34"/>
                      </a:endParaRPr>
                    </a:p>
                    <a:p>
                      <a:pPr lvl="0"/>
                      <a:r>
                        <a:rPr lang="en-GB" sz="1800" dirty="0">
                          <a:latin typeface="Calibri" pitchFamily="34"/>
                          <a:ea typeface="Calibri" pitchFamily="34"/>
                          <a:cs typeface="Arial" pitchFamily="34"/>
                        </a:rPr>
                        <a:t>Tuesday 9 April 2024 </a:t>
                      </a:r>
                    </a:p>
                  </a:txBody>
                  <a:tcPr marL="68580" marR="68580" marT="0" marB="0"/>
                </a:tc>
                <a:tc>
                  <a:txBody>
                    <a:bodyPr/>
                    <a:lstStyle/>
                    <a:p>
                      <a:pPr lvl="0">
                        <a:lnSpc>
                          <a:spcPct val="106000"/>
                        </a:lnSpc>
                        <a:spcAft>
                          <a:spcPts val="800"/>
                        </a:spcAft>
                      </a:pPr>
                      <a:r>
                        <a:rPr lang="en-GB" sz="1800" dirty="0">
                          <a:latin typeface="Calibri" pitchFamily="34"/>
                          <a:ea typeface="Calibri" pitchFamily="34"/>
                          <a:cs typeface="Calibri" pitchFamily="34"/>
                        </a:rPr>
                        <a:t>Registration and seating: </a:t>
                      </a:r>
                      <a:r>
                        <a:rPr lang="en-GB" sz="1800" b="1" dirty="0">
                          <a:latin typeface="Calibri" pitchFamily="34"/>
                          <a:ea typeface="Calibri" pitchFamily="34"/>
                          <a:cs typeface="Calibri" pitchFamily="34"/>
                        </a:rPr>
                        <a:t>9:00am</a:t>
                      </a:r>
                      <a:endParaRPr lang="en-GB" sz="1800" dirty="0">
                        <a:latin typeface="Calibri" pitchFamily="34"/>
                        <a:ea typeface="Calibri" pitchFamily="34"/>
                        <a:cs typeface="Arial" pitchFamily="34"/>
                      </a:endParaRPr>
                    </a:p>
                    <a:p>
                      <a:pPr lvl="0"/>
                      <a:endParaRPr lang="en-GB" sz="1800" dirty="0">
                        <a:latin typeface="Calibri" pitchFamily="34"/>
                        <a:ea typeface="Calibri" pitchFamily="34"/>
                        <a:cs typeface="Arial" pitchFamily="34"/>
                      </a:endParaRPr>
                    </a:p>
                    <a:p>
                      <a:pPr lvl="0"/>
                      <a:endParaRPr lang="en-GB" sz="1800" dirty="0">
                        <a:latin typeface="Calibri" pitchFamily="34"/>
                        <a:ea typeface="Calibri" pitchFamily="34"/>
                        <a:cs typeface="Arial" pitchFamily="34"/>
                      </a:endParaRPr>
                    </a:p>
                    <a:p>
                      <a:pPr lvl="0"/>
                      <a:endParaRPr lang="en-GB" sz="1800" dirty="0">
                        <a:latin typeface="Calibri" pitchFamily="34"/>
                        <a:ea typeface="Calibri" pitchFamily="34"/>
                        <a:cs typeface="Arial" pitchFamily="34"/>
                      </a:endParaRPr>
                    </a:p>
                    <a:p>
                      <a:pPr lvl="0"/>
                      <a:endParaRPr lang="en-GB" sz="1800" dirty="0">
                        <a:latin typeface="Calibri" pitchFamily="34"/>
                        <a:ea typeface="Calibri" pitchFamily="34"/>
                        <a:cs typeface="Arial" pitchFamily="34"/>
                      </a:endParaRPr>
                    </a:p>
                    <a:p>
                      <a:pPr lvl="0"/>
                      <a:endParaRPr lang="en-GB" sz="1800" dirty="0">
                        <a:latin typeface="Calibri" pitchFamily="34"/>
                        <a:ea typeface="Calibri" pitchFamily="34"/>
                        <a:cs typeface="Arial" pitchFamily="34"/>
                      </a:endParaRPr>
                    </a:p>
                    <a:p>
                      <a:pPr lvl="0"/>
                      <a:endParaRPr lang="en-GB" sz="1800" dirty="0">
                        <a:latin typeface="Calibri" pitchFamily="34"/>
                        <a:ea typeface="Calibri" pitchFamily="34"/>
                        <a:cs typeface="Arial" pitchFamily="34"/>
                      </a:endParaRPr>
                    </a:p>
                    <a:p>
                      <a:pPr lvl="0"/>
                      <a:endParaRPr lang="en-GB" dirty="0"/>
                    </a:p>
                    <a:p>
                      <a:pPr lvl="0"/>
                      <a:r>
                        <a:rPr lang="en-GB" dirty="0"/>
                        <a:t>Registration at </a:t>
                      </a:r>
                      <a:r>
                        <a:rPr lang="en-GB" b="1" dirty="0"/>
                        <a:t>9.00am</a:t>
                      </a:r>
                    </a:p>
                    <a:p>
                      <a:pPr lvl="0"/>
                      <a:r>
                        <a:rPr lang="en-GB" dirty="0"/>
                        <a:t>Instructions on how to join will be provided in advance to those who have registered.</a:t>
                      </a:r>
                      <a:endParaRPr lang="en-GB" sz="1800" dirty="0">
                        <a:latin typeface="Calibri" pitchFamily="34"/>
                        <a:ea typeface="Calibri" pitchFamily="34"/>
                        <a:cs typeface="Arial" pitchFamily="34"/>
                      </a:endParaRPr>
                    </a:p>
                  </a:txBody>
                  <a:tcPr marL="68580" marR="68580" marT="0" marB="0"/>
                </a:tc>
                <a:tc>
                  <a:txBody>
                    <a:bodyPr/>
                    <a:lstStyle/>
                    <a:p>
                      <a:pPr lvl="0">
                        <a:lnSpc>
                          <a:spcPct val="106000"/>
                        </a:lnSpc>
                        <a:spcAft>
                          <a:spcPts val="800"/>
                        </a:spcAft>
                      </a:pPr>
                      <a:r>
                        <a:rPr lang="en-GB" sz="1800" dirty="0">
                          <a:latin typeface="Calibri" pitchFamily="34"/>
                          <a:ea typeface="Calibri" pitchFamily="34"/>
                          <a:cs typeface="Calibri" pitchFamily="34"/>
                        </a:rPr>
                        <a:t>The hearing was a blended event at:</a:t>
                      </a:r>
                      <a:endParaRPr lang="en-GB" sz="1800" dirty="0">
                        <a:latin typeface="Calibri" pitchFamily="34"/>
                        <a:ea typeface="Calibri" pitchFamily="34"/>
                        <a:cs typeface="Arial" pitchFamily="34"/>
                      </a:endParaRPr>
                    </a:p>
                    <a:p>
                      <a:pPr lvl="0">
                        <a:lnSpc>
                          <a:spcPct val="106000"/>
                        </a:lnSpc>
                        <a:spcAft>
                          <a:spcPts val="800"/>
                        </a:spcAft>
                      </a:pPr>
                      <a:r>
                        <a:rPr lang="en-GB" sz="1800" dirty="0">
                          <a:latin typeface="Calibri" pitchFamily="34"/>
                          <a:ea typeface="Calibri" pitchFamily="34"/>
                          <a:cs typeface="Calibri" pitchFamily="34"/>
                        </a:rPr>
                        <a:t>Murray Edwards College, Huntingdon Road, Cambridge CB3 0DF and </a:t>
                      </a:r>
                      <a:endParaRPr lang="en-GB" sz="1800" dirty="0">
                        <a:latin typeface="Calibri" pitchFamily="34"/>
                        <a:ea typeface="Calibri" pitchFamily="34"/>
                        <a:cs typeface="Arial" pitchFamily="34"/>
                      </a:endParaRPr>
                    </a:p>
                    <a:p>
                      <a:pPr lvl="0" fontAlgn="auto"/>
                      <a:r>
                        <a:rPr lang="en-GB" sz="1800" dirty="0">
                          <a:latin typeface="Calibri" pitchFamily="34"/>
                          <a:ea typeface="Times New Roman" pitchFamily="18"/>
                          <a:cs typeface="Arial" pitchFamily="34"/>
                        </a:rPr>
                        <a:t>By virtual means using Microsoft Teams. </a:t>
                      </a:r>
                    </a:p>
                    <a:p>
                      <a:pPr lvl="0" fontAlgn="auto"/>
                      <a:endParaRPr lang="en-GB" sz="1800" dirty="0">
                        <a:latin typeface="Calibri" pitchFamily="34"/>
                        <a:ea typeface="Times New Roman" pitchFamily="18"/>
                        <a:cs typeface="Arial" pitchFamily="34"/>
                      </a:endParaRPr>
                    </a:p>
                    <a:p>
                      <a:pPr marL="0" marR="0" lvl="0" indent="0" algn="l" defTabSz="914400" rtl="0" fontAlgn="auto" hangingPunct="1">
                        <a:lnSpc>
                          <a:spcPct val="100000"/>
                        </a:lnSpc>
                        <a:spcBef>
                          <a:spcPts val="0"/>
                        </a:spcBef>
                        <a:spcAft>
                          <a:spcPts val="0"/>
                        </a:spcAft>
                        <a:buNone/>
                        <a:tabLst/>
                      </a:pPr>
                      <a:endParaRPr lang="en-GB" sz="1800" dirty="0">
                        <a:latin typeface="Calibri" pitchFamily="34"/>
                        <a:ea typeface="Times New Roman" pitchFamily="18"/>
                        <a:cs typeface="Arial" pitchFamily="34"/>
                      </a:endParaRPr>
                    </a:p>
                    <a:p>
                      <a:pPr marL="0" marR="0" lvl="0" indent="0" algn="l" defTabSz="914400" rtl="0" fontAlgn="auto" hangingPunct="1">
                        <a:lnSpc>
                          <a:spcPct val="100000"/>
                        </a:lnSpc>
                        <a:spcBef>
                          <a:spcPts val="0"/>
                        </a:spcBef>
                        <a:spcAft>
                          <a:spcPts val="0"/>
                        </a:spcAft>
                        <a:buNone/>
                        <a:tabLst/>
                      </a:pPr>
                      <a:r>
                        <a:rPr lang="en-GB" sz="1800" dirty="0">
                          <a:latin typeface="Calibri" pitchFamily="34"/>
                          <a:ea typeface="Times New Roman" pitchFamily="18"/>
                          <a:cs typeface="Arial" pitchFamily="34"/>
                        </a:rPr>
                        <a:t>By virtual means using Microsoft Teams. </a:t>
                      </a:r>
                      <a:endParaRPr lang="en-GB" sz="1800" dirty="0">
                        <a:latin typeface="Times New Roman" pitchFamily="18"/>
                        <a:ea typeface="Times New Roman" pitchFamily="18"/>
                        <a:cs typeface="Arial" pitchFamily="34"/>
                      </a:endParaRPr>
                    </a:p>
                    <a:p>
                      <a:pPr lvl="0" fontAlgn="auto"/>
                      <a:endParaRPr lang="en-GB" sz="1800" dirty="0">
                        <a:latin typeface="Times New Roman" pitchFamily="18"/>
                        <a:ea typeface="Times New Roman" pitchFamily="18"/>
                        <a:cs typeface="Arial" pitchFamily="34"/>
                      </a:endParaRPr>
                    </a:p>
                  </a:txBody>
                  <a:tcPr marL="68580" marR="68580" marT="0" marB="0"/>
                </a:tc>
                <a:extLst>
                  <a:ext uri="{0D108BD9-81ED-4DB2-BD59-A6C34878D82A}">
                    <a16:rowId xmlns:a16="http://schemas.microsoft.com/office/drawing/2014/main" val="3880776005"/>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3" name="Slide Number Placeholder 3">
            <a:extLst>
              <a:ext uri="{FF2B5EF4-FFF2-40B4-BE49-F238E27FC236}">
                <a16:creationId xmlns:a16="http://schemas.microsoft.com/office/drawing/2014/main" id="{60147BDC-1CC9-FCBC-5A05-03232DD202F0}"/>
              </a:ext>
            </a:extLst>
          </p:cNvPr>
          <p:cNvSpPr txBox="1"/>
          <p:nvPr/>
        </p:nvSpPr>
        <p:spPr>
          <a:xfrm>
            <a:off x="358773" y="6317150"/>
            <a:ext cx="359999" cy="179999"/>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0126AC8-9B1D-4B3F-8131-0A2C0E0A6121}" type="slidenum">
              <a:rPr lang="en-GB" sz="1200" b="0" i="0" u="none" strike="noStrike" kern="1200" cap="none" spc="0" baseline="0">
                <a:solidFill>
                  <a:srgbClr val="898989"/>
                </a:solidFill>
                <a:uFillTx/>
                <a:latin typeface="Calibri"/>
              </a:rPr>
              <a:t>5</a:t>
            </a:fld>
            <a:endParaRPr lang="en-GB" sz="1200" b="0" i="0" u="none" strike="noStrike" kern="1200" cap="none" spc="0" baseline="0">
              <a:solidFill>
                <a:srgbClr val="898989"/>
              </a:solidFill>
              <a:uFillTx/>
              <a:latin typeface="Calibri"/>
            </a:endParaRPr>
          </a:p>
        </p:txBody>
      </p:sp>
      <p:sp>
        <p:nvSpPr>
          <p:cNvPr id="17" name="TextBox 34">
            <a:extLst>
              <a:ext uri="{FF2B5EF4-FFF2-40B4-BE49-F238E27FC236}">
                <a16:creationId xmlns:a16="http://schemas.microsoft.com/office/drawing/2014/main" id="{65C2840E-BB22-ADC0-A67B-9BAB39445721}"/>
              </a:ext>
            </a:extLst>
          </p:cNvPr>
          <p:cNvSpPr txBox="1"/>
          <p:nvPr/>
        </p:nvSpPr>
        <p:spPr>
          <a:xfrm>
            <a:off x="10430451" y="292543"/>
            <a:ext cx="1409337" cy="484750"/>
          </a:xfrm>
          <a:prstGeom prst="rect">
            <a:avLst/>
          </a:prstGeom>
          <a:noFill/>
          <a:ln w="19046" cap="flat">
            <a:solidFill>
              <a:srgbClr val="000000"/>
            </a:solidFill>
            <a:prstDash val="solid"/>
            <a:miter/>
          </a:ln>
        </p:spPr>
        <p:txBody>
          <a:bodyPr vert="horz" wrap="square" lIns="0" tIns="0" rIns="0" bIns="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050" b="1" i="0" u="none" strike="noStrike" kern="1200" cap="none" spc="0" baseline="0">
                <a:solidFill>
                  <a:srgbClr val="000000"/>
                </a:solidFill>
                <a:uFillTx/>
                <a:latin typeface="Calibri"/>
              </a:rPr>
              <a:t>Local diversion of PRoW whilst pipe is laid in that location</a:t>
            </a:r>
          </a:p>
        </p:txBody>
      </p:sp>
      <p:grpSp>
        <p:nvGrpSpPr>
          <p:cNvPr id="75" name="Group 74">
            <a:extLst>
              <a:ext uri="{FF2B5EF4-FFF2-40B4-BE49-F238E27FC236}">
                <a16:creationId xmlns:a16="http://schemas.microsoft.com/office/drawing/2014/main" id="{29FF109E-4EC4-FC9E-F1D6-3ACAA5552230}"/>
              </a:ext>
            </a:extLst>
          </p:cNvPr>
          <p:cNvGrpSpPr/>
          <p:nvPr/>
        </p:nvGrpSpPr>
        <p:grpSpPr>
          <a:xfrm>
            <a:off x="6287716" y="237628"/>
            <a:ext cx="4540252" cy="2483922"/>
            <a:chOff x="6307668" y="378817"/>
            <a:chExt cx="4540252" cy="2483922"/>
          </a:xfrm>
        </p:grpSpPr>
        <p:sp>
          <p:nvSpPr>
            <p:cNvPr id="2" name="Rectangle 9">
              <a:extLst>
                <a:ext uri="{FF2B5EF4-FFF2-40B4-BE49-F238E27FC236}">
                  <a16:creationId xmlns:a16="http://schemas.microsoft.com/office/drawing/2014/main" id="{06AF2EA0-3873-71C3-EDBD-EFCBF8CE1B88}"/>
                </a:ext>
              </a:extLst>
            </p:cNvPr>
            <p:cNvSpPr/>
            <p:nvPr/>
          </p:nvSpPr>
          <p:spPr>
            <a:xfrm>
              <a:off x="6307668" y="2209803"/>
              <a:ext cx="4540252" cy="102330"/>
            </a:xfrm>
            <a:prstGeom prst="rect">
              <a:avLst/>
            </a:prstGeom>
            <a:solidFill>
              <a:srgbClr val="4472C4"/>
            </a:solidFill>
            <a:ln w="12701" cap="flat">
              <a:solidFill>
                <a:srgbClr val="4472C4"/>
              </a:solidFill>
              <a:prstDash val="solid"/>
              <a:miter/>
            </a:ln>
          </p:spPr>
          <p:txBody>
            <a:bodyPr vert="horz" wrap="square" lIns="71999" tIns="35999" rIns="71999" bIns="35999"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FFFFFF"/>
                </a:solidFill>
                <a:uFillTx/>
                <a:latin typeface="Calibri"/>
              </a:endParaRPr>
            </a:p>
          </p:txBody>
        </p:sp>
        <p:cxnSp>
          <p:nvCxnSpPr>
            <p:cNvPr id="4" name="Straight Connector 5">
              <a:extLst>
                <a:ext uri="{FF2B5EF4-FFF2-40B4-BE49-F238E27FC236}">
                  <a16:creationId xmlns:a16="http://schemas.microsoft.com/office/drawing/2014/main" id="{3C7EA6C0-9E43-6A52-3028-19045E8D8807}"/>
                </a:ext>
              </a:extLst>
            </p:cNvPr>
            <p:cNvCxnSpPr/>
            <p:nvPr/>
          </p:nvCxnSpPr>
          <p:spPr>
            <a:xfrm>
              <a:off x="8379214" y="378826"/>
              <a:ext cx="0" cy="1933298"/>
            </a:xfrm>
            <a:prstGeom prst="straightConnector1">
              <a:avLst/>
            </a:prstGeom>
            <a:noFill/>
            <a:ln w="28575" cap="flat">
              <a:solidFill>
                <a:srgbClr val="FFC000"/>
              </a:solidFill>
              <a:prstDash val="solid"/>
              <a:miter/>
            </a:ln>
          </p:spPr>
        </p:cxnSp>
        <p:cxnSp>
          <p:nvCxnSpPr>
            <p:cNvPr id="5" name="Straight Connector 6">
              <a:extLst>
                <a:ext uri="{FF2B5EF4-FFF2-40B4-BE49-F238E27FC236}">
                  <a16:creationId xmlns:a16="http://schemas.microsoft.com/office/drawing/2014/main" id="{6A62EA23-125F-ED1E-190A-AAD44F1FAD1D}"/>
                </a:ext>
              </a:extLst>
            </p:cNvPr>
            <p:cNvCxnSpPr/>
            <p:nvPr/>
          </p:nvCxnSpPr>
          <p:spPr>
            <a:xfrm>
              <a:off x="8433191" y="378817"/>
              <a:ext cx="0" cy="1933307"/>
            </a:xfrm>
            <a:prstGeom prst="straightConnector1">
              <a:avLst/>
            </a:prstGeom>
            <a:noFill/>
            <a:ln w="28575" cap="flat">
              <a:solidFill>
                <a:srgbClr val="FFC000"/>
              </a:solidFill>
              <a:prstDash val="solid"/>
              <a:miter/>
            </a:ln>
          </p:spPr>
        </p:cxnSp>
        <p:cxnSp>
          <p:nvCxnSpPr>
            <p:cNvPr id="6" name="Straight Connector 11">
              <a:extLst>
                <a:ext uri="{FF2B5EF4-FFF2-40B4-BE49-F238E27FC236}">
                  <a16:creationId xmlns:a16="http://schemas.microsoft.com/office/drawing/2014/main" id="{991515C2-4047-4C20-3533-FB18F676A227}"/>
                </a:ext>
              </a:extLst>
            </p:cNvPr>
            <p:cNvCxnSpPr/>
            <p:nvPr/>
          </p:nvCxnSpPr>
          <p:spPr>
            <a:xfrm>
              <a:off x="8682566" y="378826"/>
              <a:ext cx="0" cy="2009568"/>
            </a:xfrm>
            <a:prstGeom prst="straightConnector1">
              <a:avLst/>
            </a:prstGeom>
            <a:noFill/>
            <a:ln w="6345" cap="flat">
              <a:solidFill>
                <a:srgbClr val="FF0000"/>
              </a:solidFill>
              <a:custDash>
                <a:ds d="800693" sp="100000"/>
                <a:ds d="100000" sp="100000"/>
              </a:custDash>
              <a:miter/>
            </a:ln>
          </p:spPr>
        </p:cxnSp>
        <p:cxnSp>
          <p:nvCxnSpPr>
            <p:cNvPr id="7" name="Straight Connector 13">
              <a:extLst>
                <a:ext uri="{FF2B5EF4-FFF2-40B4-BE49-F238E27FC236}">
                  <a16:creationId xmlns:a16="http://schemas.microsoft.com/office/drawing/2014/main" id="{BB164639-F745-3C40-9241-5AC046445BDE}"/>
                </a:ext>
              </a:extLst>
            </p:cNvPr>
            <p:cNvCxnSpPr/>
            <p:nvPr/>
          </p:nvCxnSpPr>
          <p:spPr>
            <a:xfrm>
              <a:off x="8155515" y="378826"/>
              <a:ext cx="0" cy="2009568"/>
            </a:xfrm>
            <a:prstGeom prst="straightConnector1">
              <a:avLst/>
            </a:prstGeom>
            <a:noFill/>
            <a:ln w="6345" cap="flat">
              <a:solidFill>
                <a:srgbClr val="FF0000"/>
              </a:solidFill>
              <a:custDash>
                <a:ds d="800693" sp="100000"/>
                <a:ds d="100000" sp="100000"/>
              </a:custDash>
              <a:miter/>
            </a:ln>
          </p:spPr>
        </p:cxnSp>
        <p:cxnSp>
          <p:nvCxnSpPr>
            <p:cNvPr id="8" name="Straight Connector 18">
              <a:extLst>
                <a:ext uri="{FF2B5EF4-FFF2-40B4-BE49-F238E27FC236}">
                  <a16:creationId xmlns:a16="http://schemas.microsoft.com/office/drawing/2014/main" id="{1E548784-E1C7-36CB-F2BA-F1EBB5F693AB}"/>
                </a:ext>
              </a:extLst>
            </p:cNvPr>
            <p:cNvCxnSpPr/>
            <p:nvPr/>
          </p:nvCxnSpPr>
          <p:spPr>
            <a:xfrm>
              <a:off x="8155515" y="2388394"/>
              <a:ext cx="527051" cy="0"/>
            </a:xfrm>
            <a:prstGeom prst="straightConnector1">
              <a:avLst/>
            </a:prstGeom>
            <a:noFill/>
            <a:ln w="6345" cap="flat">
              <a:solidFill>
                <a:srgbClr val="FF0000"/>
              </a:solidFill>
              <a:custDash>
                <a:ds d="800693" sp="100000"/>
                <a:ds d="100000" sp="100000"/>
              </a:custDash>
              <a:miter/>
            </a:ln>
          </p:spPr>
        </p:cxnSp>
        <p:sp>
          <p:nvSpPr>
            <p:cNvPr id="9" name="Freeform: Shape 21">
              <a:extLst>
                <a:ext uri="{FF2B5EF4-FFF2-40B4-BE49-F238E27FC236}">
                  <a16:creationId xmlns:a16="http://schemas.microsoft.com/office/drawing/2014/main" id="{D1903FC0-6302-F76E-C161-5B50F6580A62}"/>
                </a:ext>
              </a:extLst>
            </p:cNvPr>
            <p:cNvSpPr/>
            <p:nvPr/>
          </p:nvSpPr>
          <p:spPr>
            <a:xfrm>
              <a:off x="7638787" y="2316952"/>
              <a:ext cx="1485900" cy="221458"/>
            </a:xfrm>
            <a:custGeom>
              <a:avLst/>
              <a:gdLst>
                <a:gd name="f0" fmla="val 10800000"/>
                <a:gd name="f1" fmla="val 5400000"/>
                <a:gd name="f2" fmla="val 180"/>
                <a:gd name="f3" fmla="val w"/>
                <a:gd name="f4" fmla="val h"/>
                <a:gd name="f5" fmla="val 0"/>
                <a:gd name="f6" fmla="val 1485900"/>
                <a:gd name="f7" fmla="val 221457"/>
                <a:gd name="f8" fmla="val 1366837"/>
                <a:gd name="f9" fmla="val 1059656"/>
                <a:gd name="f10" fmla="val 147638"/>
                <a:gd name="f11" fmla="val 516731"/>
                <a:gd name="f12" fmla="val 152400"/>
                <a:gd name="f13" fmla="val 126206"/>
                <a:gd name="f14" fmla="val 511969"/>
                <a:gd name="f15" fmla="val 1071562"/>
                <a:gd name="f16" fmla="val 219075"/>
                <a:gd name="f17" fmla="val 4763"/>
                <a:gd name="f18" fmla="+- 0 0 -90"/>
                <a:gd name="f19" fmla="*/ f3 1 1485900"/>
                <a:gd name="f20" fmla="*/ f4 1 221457"/>
                <a:gd name="f21" fmla="+- f7 0 f5"/>
                <a:gd name="f22" fmla="+- f6 0 f5"/>
                <a:gd name="f23" fmla="*/ f18 f0 1"/>
                <a:gd name="f24" fmla="*/ f22 1 1485900"/>
                <a:gd name="f25" fmla="*/ f21 1 221457"/>
                <a:gd name="f26" fmla="*/ 0 f21 1"/>
                <a:gd name="f27" fmla="*/ 147638 f21 1"/>
                <a:gd name="f28" fmla="*/ 152400 f21 1"/>
                <a:gd name="f29" fmla="*/ 221457 f21 1"/>
                <a:gd name="f30" fmla="*/ 219075 f21 1"/>
                <a:gd name="f31" fmla="*/ 1366837 f22 1"/>
                <a:gd name="f32" fmla="*/ 1059656 f22 1"/>
                <a:gd name="f33" fmla="*/ 516731 f22 1"/>
                <a:gd name="f34" fmla="*/ 126206 f22 1"/>
                <a:gd name="f35" fmla="*/ 0 f22 1"/>
                <a:gd name="f36" fmla="*/ 511969 f22 1"/>
                <a:gd name="f37" fmla="*/ 1071562 f22 1"/>
                <a:gd name="f38" fmla="*/ 1485900 f22 1"/>
                <a:gd name="f39" fmla="*/ 4763 f21 1"/>
                <a:gd name="f40" fmla="*/ f23 1 f2"/>
                <a:gd name="f41" fmla="*/ f26 1 221457"/>
                <a:gd name="f42" fmla="*/ f27 1 221457"/>
                <a:gd name="f43" fmla="*/ f28 1 221457"/>
                <a:gd name="f44" fmla="*/ f29 1 221457"/>
                <a:gd name="f45" fmla="*/ f30 1 221457"/>
                <a:gd name="f46" fmla="*/ f31 1 1485900"/>
                <a:gd name="f47" fmla="*/ f32 1 1485900"/>
                <a:gd name="f48" fmla="*/ f33 1 1485900"/>
                <a:gd name="f49" fmla="*/ f34 1 1485900"/>
                <a:gd name="f50" fmla="*/ f35 1 1485900"/>
                <a:gd name="f51" fmla="*/ f36 1 1485900"/>
                <a:gd name="f52" fmla="*/ f37 1 1485900"/>
                <a:gd name="f53" fmla="*/ f38 1 1485900"/>
                <a:gd name="f54" fmla="*/ f39 1 221457"/>
                <a:gd name="f55" fmla="*/ f5 1 f24"/>
                <a:gd name="f56" fmla="*/ f6 1 f24"/>
                <a:gd name="f57" fmla="*/ f5 1 f25"/>
                <a:gd name="f58" fmla="*/ f7 1 f25"/>
                <a:gd name="f59" fmla="+- f40 0 f1"/>
                <a:gd name="f60" fmla="*/ f46 1 f24"/>
                <a:gd name="f61" fmla="*/ f41 1 f25"/>
                <a:gd name="f62" fmla="*/ f47 1 f24"/>
                <a:gd name="f63" fmla="*/ f42 1 f25"/>
                <a:gd name="f64" fmla="*/ f48 1 f24"/>
                <a:gd name="f65" fmla="*/ f43 1 f25"/>
                <a:gd name="f66" fmla="*/ f49 1 f24"/>
                <a:gd name="f67" fmla="*/ f50 1 f24"/>
                <a:gd name="f68" fmla="*/ f51 1 f24"/>
                <a:gd name="f69" fmla="*/ f44 1 f25"/>
                <a:gd name="f70" fmla="*/ f52 1 f24"/>
                <a:gd name="f71" fmla="*/ f45 1 f25"/>
                <a:gd name="f72" fmla="*/ f53 1 f24"/>
                <a:gd name="f73" fmla="*/ f54 1 f25"/>
                <a:gd name="f74" fmla="*/ f55 f19 1"/>
                <a:gd name="f75" fmla="*/ f56 f19 1"/>
                <a:gd name="f76" fmla="*/ f58 f20 1"/>
                <a:gd name="f77" fmla="*/ f57 f20 1"/>
                <a:gd name="f78" fmla="*/ f60 f19 1"/>
                <a:gd name="f79" fmla="*/ f61 f20 1"/>
                <a:gd name="f80" fmla="*/ f62 f19 1"/>
                <a:gd name="f81" fmla="*/ f63 f20 1"/>
                <a:gd name="f82" fmla="*/ f64 f19 1"/>
                <a:gd name="f83" fmla="*/ f65 f20 1"/>
                <a:gd name="f84" fmla="*/ f66 f19 1"/>
                <a:gd name="f85" fmla="*/ f67 f19 1"/>
                <a:gd name="f86" fmla="*/ f68 f19 1"/>
                <a:gd name="f87" fmla="*/ f69 f20 1"/>
                <a:gd name="f88" fmla="*/ f70 f19 1"/>
                <a:gd name="f89" fmla="*/ f71 f20 1"/>
                <a:gd name="f90" fmla="*/ f72 f19 1"/>
                <a:gd name="f91" fmla="*/ f73 f20 1"/>
              </a:gdLst>
              <a:ahLst/>
              <a:cxnLst>
                <a:cxn ang="3cd4">
                  <a:pos x="hc" y="t"/>
                </a:cxn>
                <a:cxn ang="0">
                  <a:pos x="r" y="vc"/>
                </a:cxn>
                <a:cxn ang="cd4">
                  <a:pos x="hc" y="b"/>
                </a:cxn>
                <a:cxn ang="cd2">
                  <a:pos x="l" y="vc"/>
                </a:cxn>
                <a:cxn ang="f59">
                  <a:pos x="f78" y="f79"/>
                </a:cxn>
                <a:cxn ang="f59">
                  <a:pos x="f80" y="f81"/>
                </a:cxn>
                <a:cxn ang="f59">
                  <a:pos x="f82" y="f83"/>
                </a:cxn>
                <a:cxn ang="f59">
                  <a:pos x="f84" y="f79"/>
                </a:cxn>
                <a:cxn ang="f59">
                  <a:pos x="f85" y="f79"/>
                </a:cxn>
                <a:cxn ang="f59">
                  <a:pos x="f86" y="f87"/>
                </a:cxn>
                <a:cxn ang="f59">
                  <a:pos x="f88" y="f89"/>
                </a:cxn>
                <a:cxn ang="f59">
                  <a:pos x="f90" y="f91"/>
                </a:cxn>
                <a:cxn ang="f59">
                  <a:pos x="f78" y="f79"/>
                </a:cxn>
              </a:cxnLst>
              <a:rect l="f74" t="f77" r="f75" b="f76"/>
              <a:pathLst>
                <a:path w="1485900" h="221457">
                  <a:moveTo>
                    <a:pt x="f8" y="f5"/>
                  </a:moveTo>
                  <a:lnTo>
                    <a:pt x="f9" y="f10"/>
                  </a:lnTo>
                  <a:lnTo>
                    <a:pt x="f11" y="f12"/>
                  </a:lnTo>
                  <a:lnTo>
                    <a:pt x="f13" y="f5"/>
                  </a:lnTo>
                  <a:lnTo>
                    <a:pt x="f5" y="f5"/>
                  </a:lnTo>
                  <a:lnTo>
                    <a:pt x="f14" y="f7"/>
                  </a:lnTo>
                  <a:lnTo>
                    <a:pt x="f15" y="f16"/>
                  </a:lnTo>
                  <a:lnTo>
                    <a:pt x="f6" y="f17"/>
                  </a:lnTo>
                  <a:lnTo>
                    <a:pt x="f8" y="f5"/>
                  </a:lnTo>
                  <a:close/>
                </a:path>
              </a:pathLst>
            </a:custGeom>
            <a:solidFill>
              <a:srgbClr val="92D050"/>
            </a:solidFill>
            <a:ln w="12701" cap="flat">
              <a:solidFill>
                <a:srgbClr val="FF0000"/>
              </a:solidFill>
              <a:custDash>
                <a:ds d="300000" sp="300000"/>
              </a:custDash>
              <a:miter/>
            </a:ln>
          </p:spPr>
          <p:txBody>
            <a:bodyPr vert="horz" wrap="square" lIns="71999" tIns="35999" rIns="71999" bIns="35999"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FFFFFF"/>
                </a:solidFill>
                <a:uFillTx/>
                <a:latin typeface="Calibri"/>
              </a:endParaRPr>
            </a:p>
          </p:txBody>
        </p:sp>
        <p:sp>
          <p:nvSpPr>
            <p:cNvPr id="10" name="TextBox 22">
              <a:extLst>
                <a:ext uri="{FF2B5EF4-FFF2-40B4-BE49-F238E27FC236}">
                  <a16:creationId xmlns:a16="http://schemas.microsoft.com/office/drawing/2014/main" id="{747519A0-A8CC-B9D6-24E0-537F5F14387D}"/>
                </a:ext>
              </a:extLst>
            </p:cNvPr>
            <p:cNvSpPr txBox="1"/>
            <p:nvPr/>
          </p:nvSpPr>
          <p:spPr>
            <a:xfrm>
              <a:off x="6390220" y="2057400"/>
              <a:ext cx="373495" cy="123114"/>
            </a:xfrm>
            <a:prstGeom prst="rect">
              <a:avLst/>
            </a:prstGeom>
            <a:noFill/>
            <a:ln cap="flat">
              <a:noFill/>
            </a:ln>
          </p:spPr>
          <p:txBody>
            <a:bodyPr vert="horz" wrap="none" lIns="0" tIns="0" rIns="0" bIns="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800" b="0" i="0" u="none" strike="noStrike" kern="1200" cap="none" spc="0" baseline="0">
                  <a:solidFill>
                    <a:srgbClr val="000000"/>
                  </a:solidFill>
                  <a:uFillTx/>
                  <a:latin typeface="Calibri"/>
                </a:rPr>
                <a:t>Footpath</a:t>
              </a:r>
            </a:p>
          </p:txBody>
        </p:sp>
        <p:cxnSp>
          <p:nvCxnSpPr>
            <p:cNvPr id="11" name="Straight Arrow Connector 24">
              <a:extLst>
                <a:ext uri="{FF2B5EF4-FFF2-40B4-BE49-F238E27FC236}">
                  <a16:creationId xmlns:a16="http://schemas.microsoft.com/office/drawing/2014/main" id="{32888DB0-2532-061D-38FE-E4D9D21F2043}"/>
                </a:ext>
              </a:extLst>
            </p:cNvPr>
            <p:cNvCxnSpPr/>
            <p:nvPr/>
          </p:nvCxnSpPr>
          <p:spPr>
            <a:xfrm flipH="1">
              <a:off x="8682566" y="1023935"/>
              <a:ext cx="254002" cy="171450"/>
            </a:xfrm>
            <a:prstGeom prst="straightConnector1">
              <a:avLst/>
            </a:prstGeom>
            <a:noFill/>
            <a:ln w="6345" cap="flat">
              <a:solidFill>
                <a:srgbClr val="000000"/>
              </a:solidFill>
              <a:prstDash val="solid"/>
              <a:miter/>
              <a:tailEnd type="arrow"/>
            </a:ln>
          </p:spPr>
        </p:cxnSp>
        <p:sp>
          <p:nvSpPr>
            <p:cNvPr id="12" name="TextBox 25">
              <a:extLst>
                <a:ext uri="{FF2B5EF4-FFF2-40B4-BE49-F238E27FC236}">
                  <a16:creationId xmlns:a16="http://schemas.microsoft.com/office/drawing/2014/main" id="{0643DEDD-836F-C7F9-EE5C-44C8C908B15B}"/>
                </a:ext>
              </a:extLst>
            </p:cNvPr>
            <p:cNvSpPr txBox="1"/>
            <p:nvPr/>
          </p:nvSpPr>
          <p:spPr>
            <a:xfrm>
              <a:off x="8985918" y="974576"/>
              <a:ext cx="317397" cy="123114"/>
            </a:xfrm>
            <a:prstGeom prst="rect">
              <a:avLst/>
            </a:prstGeom>
            <a:noFill/>
            <a:ln cap="flat">
              <a:noFill/>
            </a:ln>
          </p:spPr>
          <p:txBody>
            <a:bodyPr vert="horz" wrap="none" lIns="0" tIns="0" rIns="0" bIns="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800" b="0" i="0" u="none" strike="noStrike" kern="1200" cap="none" spc="0" baseline="0">
                  <a:solidFill>
                    <a:srgbClr val="000000"/>
                  </a:solidFill>
                  <a:uFillTx/>
                  <a:latin typeface="Calibri"/>
                </a:rPr>
                <a:t>fencing</a:t>
              </a:r>
            </a:p>
          </p:txBody>
        </p:sp>
        <p:cxnSp>
          <p:nvCxnSpPr>
            <p:cNvPr id="13" name="Straight Arrow Connector 26">
              <a:extLst>
                <a:ext uri="{FF2B5EF4-FFF2-40B4-BE49-F238E27FC236}">
                  <a16:creationId xmlns:a16="http://schemas.microsoft.com/office/drawing/2014/main" id="{FF7BA7E0-0F1A-AB12-096A-7947D74FA17C}"/>
                </a:ext>
              </a:extLst>
            </p:cNvPr>
            <p:cNvCxnSpPr/>
            <p:nvPr/>
          </p:nvCxnSpPr>
          <p:spPr>
            <a:xfrm flipH="1" flipV="1">
              <a:off x="8898465" y="2427686"/>
              <a:ext cx="246147" cy="131445"/>
            </a:xfrm>
            <a:prstGeom prst="straightConnector1">
              <a:avLst/>
            </a:prstGeom>
            <a:noFill/>
            <a:ln w="6345" cap="flat">
              <a:solidFill>
                <a:srgbClr val="000000"/>
              </a:solidFill>
              <a:prstDash val="solid"/>
              <a:miter/>
              <a:tailEnd type="arrow"/>
            </a:ln>
          </p:spPr>
        </p:cxnSp>
        <p:sp>
          <p:nvSpPr>
            <p:cNvPr id="14" name="TextBox 29">
              <a:extLst>
                <a:ext uri="{FF2B5EF4-FFF2-40B4-BE49-F238E27FC236}">
                  <a16:creationId xmlns:a16="http://schemas.microsoft.com/office/drawing/2014/main" id="{2C90B7B3-9851-C828-E1A5-9FB0ED351EFF}"/>
                </a:ext>
              </a:extLst>
            </p:cNvPr>
            <p:cNvSpPr txBox="1"/>
            <p:nvPr/>
          </p:nvSpPr>
          <p:spPr>
            <a:xfrm>
              <a:off x="9179533" y="2493404"/>
              <a:ext cx="1409337" cy="369335"/>
            </a:xfrm>
            <a:prstGeom prst="rect">
              <a:avLst/>
            </a:prstGeom>
            <a:noFill/>
            <a:ln cap="flat">
              <a:noFill/>
            </a:ln>
          </p:spPr>
          <p:txBody>
            <a:bodyPr vert="horz" wrap="square" lIns="0" tIns="0" rIns="0" bIns="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800" b="0" i="0" u="none" strike="noStrike" kern="1200" cap="none" spc="0" baseline="0" dirty="0">
                  <a:solidFill>
                    <a:srgbClr val="000000"/>
                  </a:solidFill>
                  <a:uFillTx/>
                  <a:latin typeface="Calibri"/>
                </a:rPr>
                <a:t>Local diversion with adequate signage and safety barrier before work near footpath commences</a:t>
              </a:r>
            </a:p>
          </p:txBody>
        </p:sp>
        <p:cxnSp>
          <p:nvCxnSpPr>
            <p:cNvPr id="15" name="Straight Arrow Connector 30">
              <a:extLst>
                <a:ext uri="{FF2B5EF4-FFF2-40B4-BE49-F238E27FC236}">
                  <a16:creationId xmlns:a16="http://schemas.microsoft.com/office/drawing/2014/main" id="{CEA0C7D2-5502-E93D-3B25-31F5D06AEA13}"/>
                </a:ext>
              </a:extLst>
            </p:cNvPr>
            <p:cNvCxnSpPr/>
            <p:nvPr/>
          </p:nvCxnSpPr>
          <p:spPr>
            <a:xfrm flipH="1">
              <a:off x="8431014" y="1981203"/>
              <a:ext cx="424593" cy="276578"/>
            </a:xfrm>
            <a:prstGeom prst="straightConnector1">
              <a:avLst/>
            </a:prstGeom>
            <a:noFill/>
            <a:ln w="6345" cap="flat">
              <a:solidFill>
                <a:srgbClr val="000000"/>
              </a:solidFill>
              <a:prstDash val="solid"/>
              <a:miter/>
              <a:tailEnd type="arrow"/>
            </a:ln>
          </p:spPr>
        </p:cxnSp>
        <p:sp>
          <p:nvSpPr>
            <p:cNvPr id="16" name="TextBox 32">
              <a:extLst>
                <a:ext uri="{FF2B5EF4-FFF2-40B4-BE49-F238E27FC236}">
                  <a16:creationId xmlns:a16="http://schemas.microsoft.com/office/drawing/2014/main" id="{A04D7108-B97A-D1A4-16B0-27DD0ADFDBA9}"/>
                </a:ext>
              </a:extLst>
            </p:cNvPr>
            <p:cNvSpPr txBox="1"/>
            <p:nvPr/>
          </p:nvSpPr>
          <p:spPr>
            <a:xfrm>
              <a:off x="8887519" y="1909230"/>
              <a:ext cx="831573" cy="246220"/>
            </a:xfrm>
            <a:prstGeom prst="rect">
              <a:avLst/>
            </a:prstGeom>
            <a:noFill/>
            <a:ln cap="flat">
              <a:noFill/>
            </a:ln>
          </p:spPr>
          <p:txBody>
            <a:bodyPr vert="horz" wrap="square" lIns="0" tIns="0" rIns="0" bIns="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800" b="0" i="0" u="none" strike="noStrike" kern="1200" cap="none" spc="0" baseline="0">
                  <a:solidFill>
                    <a:srgbClr val="000000"/>
                  </a:solidFill>
                  <a:uFillTx/>
                  <a:latin typeface="Calibri"/>
                </a:rPr>
                <a:t>Pipeline crossing footpath</a:t>
              </a:r>
            </a:p>
          </p:txBody>
        </p:sp>
        <p:sp>
          <p:nvSpPr>
            <p:cNvPr id="60" name="TextBox 64">
              <a:extLst>
                <a:ext uri="{FF2B5EF4-FFF2-40B4-BE49-F238E27FC236}">
                  <a16:creationId xmlns:a16="http://schemas.microsoft.com/office/drawing/2014/main" id="{67004F08-525B-5021-E305-EFD2B6E1956B}"/>
                </a:ext>
              </a:extLst>
            </p:cNvPr>
            <p:cNvSpPr txBox="1"/>
            <p:nvPr/>
          </p:nvSpPr>
          <p:spPr>
            <a:xfrm>
              <a:off x="6763716" y="455709"/>
              <a:ext cx="264499" cy="123114"/>
            </a:xfrm>
            <a:prstGeom prst="rect">
              <a:avLst/>
            </a:prstGeom>
            <a:noFill/>
            <a:ln cap="flat">
              <a:noFill/>
            </a:ln>
          </p:spPr>
          <p:txBody>
            <a:bodyPr vert="horz" wrap="none" lIns="0" tIns="0" rIns="0" bIns="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800" b="1" i="0" u="none" strike="noStrike" kern="1200" cap="none" spc="0" baseline="0">
                  <a:solidFill>
                    <a:srgbClr val="000000"/>
                  </a:solidFill>
                  <a:uFillTx/>
                  <a:latin typeface="Calibri"/>
                </a:rPr>
                <a:t>Step 2</a:t>
              </a:r>
            </a:p>
          </p:txBody>
        </p:sp>
        <p:cxnSp>
          <p:nvCxnSpPr>
            <p:cNvPr id="61" name="Straight Arrow Connector 65">
              <a:extLst>
                <a:ext uri="{FF2B5EF4-FFF2-40B4-BE49-F238E27FC236}">
                  <a16:creationId xmlns:a16="http://schemas.microsoft.com/office/drawing/2014/main" id="{39957873-2B6C-D30F-E0F6-EF3B0FD7A62D}"/>
                </a:ext>
              </a:extLst>
            </p:cNvPr>
            <p:cNvCxnSpPr/>
            <p:nvPr/>
          </p:nvCxnSpPr>
          <p:spPr>
            <a:xfrm>
              <a:off x="7545692" y="1656645"/>
              <a:ext cx="769687" cy="696737"/>
            </a:xfrm>
            <a:prstGeom prst="straightConnector1">
              <a:avLst/>
            </a:prstGeom>
            <a:noFill/>
            <a:ln w="6345" cap="flat">
              <a:solidFill>
                <a:srgbClr val="000000"/>
              </a:solidFill>
              <a:prstDash val="solid"/>
              <a:miter/>
              <a:tailEnd type="arrow"/>
            </a:ln>
          </p:spPr>
        </p:cxnSp>
        <p:sp>
          <p:nvSpPr>
            <p:cNvPr id="62" name="TextBox 71">
              <a:extLst>
                <a:ext uri="{FF2B5EF4-FFF2-40B4-BE49-F238E27FC236}">
                  <a16:creationId xmlns:a16="http://schemas.microsoft.com/office/drawing/2014/main" id="{B7A91CFD-BA77-880A-90E8-FE399A697C00}"/>
                </a:ext>
              </a:extLst>
            </p:cNvPr>
            <p:cNvSpPr txBox="1"/>
            <p:nvPr/>
          </p:nvSpPr>
          <p:spPr>
            <a:xfrm>
              <a:off x="6690289" y="1293683"/>
              <a:ext cx="1040102" cy="369335"/>
            </a:xfrm>
            <a:prstGeom prst="rect">
              <a:avLst/>
            </a:prstGeom>
            <a:noFill/>
            <a:ln cap="flat">
              <a:noFill/>
            </a:ln>
          </p:spPr>
          <p:txBody>
            <a:bodyPr vert="horz" wrap="square" lIns="0" tIns="0" rIns="0" bIns="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800" b="0" i="0" u="none" strike="noStrike" kern="1200" cap="none" spc="0" baseline="0">
                  <a:solidFill>
                    <a:srgbClr val="000000"/>
                  </a:solidFill>
                  <a:uFillTx/>
                  <a:latin typeface="Calibri"/>
                </a:rPr>
                <a:t>Approximately 20m between edge of excavation and fencing</a:t>
              </a:r>
            </a:p>
          </p:txBody>
        </p:sp>
      </p:grpSp>
      <p:grpSp>
        <p:nvGrpSpPr>
          <p:cNvPr id="73" name="Group 72">
            <a:extLst>
              <a:ext uri="{FF2B5EF4-FFF2-40B4-BE49-F238E27FC236}">
                <a16:creationId xmlns:a16="http://schemas.microsoft.com/office/drawing/2014/main" id="{0841E385-1546-0CE8-4800-F74F6B4C28A9}"/>
              </a:ext>
            </a:extLst>
          </p:cNvPr>
          <p:cNvGrpSpPr/>
          <p:nvPr/>
        </p:nvGrpSpPr>
        <p:grpSpPr>
          <a:xfrm>
            <a:off x="820715" y="2923647"/>
            <a:ext cx="4540252" cy="3618326"/>
            <a:chOff x="674251" y="3203792"/>
            <a:chExt cx="4540252" cy="3618326"/>
          </a:xfrm>
        </p:grpSpPr>
        <p:sp>
          <p:nvSpPr>
            <p:cNvPr id="29" name="Rectangle 28">
              <a:extLst>
                <a:ext uri="{FF2B5EF4-FFF2-40B4-BE49-F238E27FC236}">
                  <a16:creationId xmlns:a16="http://schemas.microsoft.com/office/drawing/2014/main" id="{FF9EC7D2-3144-5AEC-4F32-409F4C547F26}"/>
                </a:ext>
              </a:extLst>
            </p:cNvPr>
            <p:cNvSpPr/>
            <p:nvPr/>
          </p:nvSpPr>
          <p:spPr>
            <a:xfrm>
              <a:off x="674251" y="5034768"/>
              <a:ext cx="4540252" cy="102330"/>
            </a:xfrm>
            <a:prstGeom prst="rect">
              <a:avLst/>
            </a:prstGeom>
            <a:solidFill>
              <a:srgbClr val="4472C4"/>
            </a:solidFill>
            <a:ln w="12701" cap="flat">
              <a:solidFill>
                <a:srgbClr val="4472C4"/>
              </a:solidFill>
              <a:prstDash val="solid"/>
              <a:miter/>
            </a:ln>
          </p:spPr>
          <p:txBody>
            <a:bodyPr vert="horz" wrap="square" lIns="71999" tIns="35999" rIns="71999" bIns="35999"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FFFFFF"/>
                </a:solidFill>
                <a:uFillTx/>
                <a:latin typeface="Calibri"/>
              </a:endParaRPr>
            </a:p>
          </p:txBody>
        </p:sp>
        <p:cxnSp>
          <p:nvCxnSpPr>
            <p:cNvPr id="30" name="Straight Connector 31">
              <a:extLst>
                <a:ext uri="{FF2B5EF4-FFF2-40B4-BE49-F238E27FC236}">
                  <a16:creationId xmlns:a16="http://schemas.microsoft.com/office/drawing/2014/main" id="{39005124-D2A3-5428-A67D-DC4D20FED5F0}"/>
                </a:ext>
              </a:extLst>
            </p:cNvPr>
            <p:cNvCxnSpPr/>
            <p:nvPr/>
          </p:nvCxnSpPr>
          <p:spPr>
            <a:xfrm>
              <a:off x="2745806" y="3203792"/>
              <a:ext cx="0" cy="1916436"/>
            </a:xfrm>
            <a:prstGeom prst="straightConnector1">
              <a:avLst/>
            </a:prstGeom>
            <a:noFill/>
            <a:ln w="28575" cap="flat">
              <a:solidFill>
                <a:srgbClr val="7F7F7F"/>
              </a:solidFill>
              <a:prstDash val="solid"/>
              <a:miter/>
            </a:ln>
          </p:spPr>
        </p:cxnSp>
        <p:cxnSp>
          <p:nvCxnSpPr>
            <p:cNvPr id="31" name="Straight Connector 33">
              <a:extLst>
                <a:ext uri="{FF2B5EF4-FFF2-40B4-BE49-F238E27FC236}">
                  <a16:creationId xmlns:a16="http://schemas.microsoft.com/office/drawing/2014/main" id="{897C49E7-5BBF-B6F0-211C-F9CD4A5F6AF1}"/>
                </a:ext>
              </a:extLst>
            </p:cNvPr>
            <p:cNvCxnSpPr/>
            <p:nvPr/>
          </p:nvCxnSpPr>
          <p:spPr>
            <a:xfrm>
              <a:off x="2799783" y="3203792"/>
              <a:ext cx="0" cy="1916436"/>
            </a:xfrm>
            <a:prstGeom prst="straightConnector1">
              <a:avLst/>
            </a:prstGeom>
            <a:noFill/>
            <a:ln w="28575" cap="flat">
              <a:solidFill>
                <a:srgbClr val="7F7F7F"/>
              </a:solidFill>
              <a:prstDash val="solid"/>
              <a:miter/>
            </a:ln>
          </p:spPr>
        </p:cxnSp>
        <p:cxnSp>
          <p:nvCxnSpPr>
            <p:cNvPr id="32" name="Straight Connector 35">
              <a:extLst>
                <a:ext uri="{FF2B5EF4-FFF2-40B4-BE49-F238E27FC236}">
                  <a16:creationId xmlns:a16="http://schemas.microsoft.com/office/drawing/2014/main" id="{7E37326B-2EF9-9D18-05C1-9B243A59DFEE}"/>
                </a:ext>
              </a:extLst>
            </p:cNvPr>
            <p:cNvCxnSpPr/>
            <p:nvPr/>
          </p:nvCxnSpPr>
          <p:spPr>
            <a:xfrm>
              <a:off x="3049158" y="3203792"/>
              <a:ext cx="0" cy="1678582"/>
            </a:xfrm>
            <a:prstGeom prst="straightConnector1">
              <a:avLst/>
            </a:prstGeom>
            <a:noFill/>
            <a:ln w="6345" cap="flat">
              <a:solidFill>
                <a:srgbClr val="FF0000"/>
              </a:solidFill>
              <a:custDash>
                <a:ds d="800693" sp="100000"/>
                <a:ds d="100000" sp="100000"/>
              </a:custDash>
              <a:miter/>
            </a:ln>
          </p:spPr>
        </p:cxnSp>
        <p:cxnSp>
          <p:nvCxnSpPr>
            <p:cNvPr id="33" name="Straight Connector 36">
              <a:extLst>
                <a:ext uri="{FF2B5EF4-FFF2-40B4-BE49-F238E27FC236}">
                  <a16:creationId xmlns:a16="http://schemas.microsoft.com/office/drawing/2014/main" id="{E2EB84F3-A4C0-E2D0-47D6-F7B425FEC2ED}"/>
                </a:ext>
              </a:extLst>
            </p:cNvPr>
            <p:cNvCxnSpPr/>
            <p:nvPr/>
          </p:nvCxnSpPr>
          <p:spPr>
            <a:xfrm>
              <a:off x="2522107" y="3203792"/>
              <a:ext cx="0" cy="1685020"/>
            </a:xfrm>
            <a:prstGeom prst="straightConnector1">
              <a:avLst/>
            </a:prstGeom>
            <a:noFill/>
            <a:ln w="6345" cap="flat">
              <a:solidFill>
                <a:srgbClr val="FF0000"/>
              </a:solidFill>
              <a:custDash>
                <a:ds d="800693" sp="100000"/>
                <a:ds d="100000" sp="100000"/>
              </a:custDash>
              <a:miter/>
            </a:ln>
          </p:spPr>
        </p:cxnSp>
        <p:cxnSp>
          <p:nvCxnSpPr>
            <p:cNvPr id="34" name="Straight Connector 37">
              <a:extLst>
                <a:ext uri="{FF2B5EF4-FFF2-40B4-BE49-F238E27FC236}">
                  <a16:creationId xmlns:a16="http://schemas.microsoft.com/office/drawing/2014/main" id="{66179A82-BFDE-EFE0-1F76-9669EFA0EBA8}"/>
                </a:ext>
              </a:extLst>
            </p:cNvPr>
            <p:cNvCxnSpPr/>
            <p:nvPr/>
          </p:nvCxnSpPr>
          <p:spPr>
            <a:xfrm>
              <a:off x="2522107" y="4875772"/>
              <a:ext cx="527051" cy="0"/>
            </a:xfrm>
            <a:prstGeom prst="straightConnector1">
              <a:avLst/>
            </a:prstGeom>
            <a:noFill/>
            <a:ln w="6345" cap="flat">
              <a:solidFill>
                <a:srgbClr val="FF0000"/>
              </a:solidFill>
              <a:custDash>
                <a:ds d="800693" sp="100000"/>
                <a:ds d="100000" sp="100000"/>
              </a:custDash>
              <a:miter/>
            </a:ln>
          </p:spPr>
        </p:cxnSp>
        <p:sp>
          <p:nvSpPr>
            <p:cNvPr id="35" name="TextBox 39">
              <a:extLst>
                <a:ext uri="{FF2B5EF4-FFF2-40B4-BE49-F238E27FC236}">
                  <a16:creationId xmlns:a16="http://schemas.microsoft.com/office/drawing/2014/main" id="{EFEAA935-87D0-0A52-6037-B8A414E1A6A7}"/>
                </a:ext>
              </a:extLst>
            </p:cNvPr>
            <p:cNvSpPr txBox="1"/>
            <p:nvPr/>
          </p:nvSpPr>
          <p:spPr>
            <a:xfrm>
              <a:off x="756803" y="4882374"/>
              <a:ext cx="373495" cy="123114"/>
            </a:xfrm>
            <a:prstGeom prst="rect">
              <a:avLst/>
            </a:prstGeom>
            <a:noFill/>
            <a:ln cap="flat">
              <a:noFill/>
            </a:ln>
          </p:spPr>
          <p:txBody>
            <a:bodyPr vert="horz" wrap="none" lIns="0" tIns="0" rIns="0" bIns="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800" b="0" i="0" u="none" strike="noStrike" kern="1200" cap="none" spc="0" baseline="0">
                  <a:solidFill>
                    <a:srgbClr val="000000"/>
                  </a:solidFill>
                  <a:uFillTx/>
                  <a:latin typeface="Calibri"/>
                </a:rPr>
                <a:t>Footpath</a:t>
              </a:r>
            </a:p>
          </p:txBody>
        </p:sp>
        <p:cxnSp>
          <p:nvCxnSpPr>
            <p:cNvPr id="36" name="Straight Arrow Connector 40">
              <a:extLst>
                <a:ext uri="{FF2B5EF4-FFF2-40B4-BE49-F238E27FC236}">
                  <a16:creationId xmlns:a16="http://schemas.microsoft.com/office/drawing/2014/main" id="{CFBA4B80-1649-9AEF-658C-9B170C7C2ABA}"/>
                </a:ext>
              </a:extLst>
            </p:cNvPr>
            <p:cNvCxnSpPr/>
            <p:nvPr/>
          </p:nvCxnSpPr>
          <p:spPr>
            <a:xfrm flipH="1">
              <a:off x="3049158" y="3848910"/>
              <a:ext cx="253993" cy="171450"/>
            </a:xfrm>
            <a:prstGeom prst="straightConnector1">
              <a:avLst/>
            </a:prstGeom>
            <a:noFill/>
            <a:ln w="6345" cap="flat">
              <a:solidFill>
                <a:srgbClr val="000000"/>
              </a:solidFill>
              <a:prstDash val="solid"/>
              <a:miter/>
              <a:tailEnd type="arrow"/>
            </a:ln>
          </p:spPr>
        </p:cxnSp>
        <p:sp>
          <p:nvSpPr>
            <p:cNvPr id="37" name="TextBox 41">
              <a:extLst>
                <a:ext uri="{FF2B5EF4-FFF2-40B4-BE49-F238E27FC236}">
                  <a16:creationId xmlns:a16="http://schemas.microsoft.com/office/drawing/2014/main" id="{C2858770-F68B-AFC3-43D7-29DC8E75FDDF}"/>
                </a:ext>
              </a:extLst>
            </p:cNvPr>
            <p:cNvSpPr txBox="1"/>
            <p:nvPr/>
          </p:nvSpPr>
          <p:spPr>
            <a:xfrm>
              <a:off x="3352501" y="3799551"/>
              <a:ext cx="317397" cy="123114"/>
            </a:xfrm>
            <a:prstGeom prst="rect">
              <a:avLst/>
            </a:prstGeom>
            <a:noFill/>
            <a:ln cap="flat">
              <a:noFill/>
            </a:ln>
          </p:spPr>
          <p:txBody>
            <a:bodyPr vert="horz" wrap="none" lIns="0" tIns="0" rIns="0" bIns="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800" b="0" i="0" u="none" strike="noStrike" kern="1200" cap="none" spc="0" baseline="0">
                  <a:solidFill>
                    <a:srgbClr val="000000"/>
                  </a:solidFill>
                  <a:uFillTx/>
                  <a:latin typeface="Calibri"/>
                </a:rPr>
                <a:t>fencing</a:t>
              </a:r>
            </a:p>
          </p:txBody>
        </p:sp>
        <p:cxnSp>
          <p:nvCxnSpPr>
            <p:cNvPr id="38" name="Straight Arrow Connector 42">
              <a:extLst>
                <a:ext uri="{FF2B5EF4-FFF2-40B4-BE49-F238E27FC236}">
                  <a16:creationId xmlns:a16="http://schemas.microsoft.com/office/drawing/2014/main" id="{7D2D947A-B923-5966-D54E-06E197E2F382}"/>
                </a:ext>
              </a:extLst>
            </p:cNvPr>
            <p:cNvCxnSpPr/>
            <p:nvPr/>
          </p:nvCxnSpPr>
          <p:spPr>
            <a:xfrm flipH="1" flipV="1">
              <a:off x="3259479" y="5149516"/>
              <a:ext cx="251725" cy="234580"/>
            </a:xfrm>
            <a:prstGeom prst="straightConnector1">
              <a:avLst/>
            </a:prstGeom>
            <a:noFill/>
            <a:ln w="6345" cap="flat">
              <a:solidFill>
                <a:srgbClr val="000000"/>
              </a:solidFill>
              <a:prstDash val="solid"/>
              <a:miter/>
              <a:tailEnd type="arrow"/>
            </a:ln>
          </p:spPr>
        </p:cxnSp>
        <p:sp>
          <p:nvSpPr>
            <p:cNvPr id="39" name="TextBox 43">
              <a:extLst>
                <a:ext uri="{FF2B5EF4-FFF2-40B4-BE49-F238E27FC236}">
                  <a16:creationId xmlns:a16="http://schemas.microsoft.com/office/drawing/2014/main" id="{C6C20E94-CB4C-3E1F-79F5-52248D7E49F7}"/>
                </a:ext>
              </a:extLst>
            </p:cNvPr>
            <p:cNvSpPr txBox="1"/>
            <p:nvPr/>
          </p:nvSpPr>
          <p:spPr>
            <a:xfrm>
              <a:off x="3546125" y="5318379"/>
              <a:ext cx="876214" cy="123114"/>
            </a:xfrm>
            <a:prstGeom prst="rect">
              <a:avLst/>
            </a:prstGeom>
            <a:noFill/>
            <a:ln cap="flat">
              <a:noFill/>
            </a:ln>
          </p:spPr>
          <p:txBody>
            <a:bodyPr vert="horz" wrap="square" lIns="0" tIns="0" rIns="0" bIns="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800" b="0" i="0" u="none" strike="noStrike" kern="1200" cap="none" spc="0" baseline="0">
                  <a:solidFill>
                    <a:srgbClr val="000000"/>
                  </a:solidFill>
                  <a:uFillTx/>
                  <a:latin typeface="Calibri"/>
                </a:rPr>
                <a:t>Footpath open</a:t>
              </a:r>
            </a:p>
          </p:txBody>
        </p:sp>
        <p:cxnSp>
          <p:nvCxnSpPr>
            <p:cNvPr id="40" name="Straight Arrow Connector 44">
              <a:extLst>
                <a:ext uri="{FF2B5EF4-FFF2-40B4-BE49-F238E27FC236}">
                  <a16:creationId xmlns:a16="http://schemas.microsoft.com/office/drawing/2014/main" id="{C0983775-4DBD-33BB-9864-FC80369DA492}"/>
                </a:ext>
              </a:extLst>
            </p:cNvPr>
            <p:cNvCxnSpPr/>
            <p:nvPr/>
          </p:nvCxnSpPr>
          <p:spPr>
            <a:xfrm>
              <a:off x="2294430" y="5686891"/>
              <a:ext cx="382375" cy="823"/>
            </a:xfrm>
            <a:prstGeom prst="straightConnector1">
              <a:avLst/>
            </a:prstGeom>
            <a:noFill/>
            <a:ln w="6345" cap="flat">
              <a:solidFill>
                <a:srgbClr val="000000"/>
              </a:solidFill>
              <a:prstDash val="solid"/>
              <a:miter/>
              <a:tailEnd type="arrow"/>
            </a:ln>
          </p:spPr>
        </p:cxnSp>
        <p:sp>
          <p:nvSpPr>
            <p:cNvPr id="41" name="TextBox 45">
              <a:extLst>
                <a:ext uri="{FF2B5EF4-FFF2-40B4-BE49-F238E27FC236}">
                  <a16:creationId xmlns:a16="http://schemas.microsoft.com/office/drawing/2014/main" id="{2FBE6CE5-A9DA-1946-0775-A0B6C25AC193}"/>
                </a:ext>
              </a:extLst>
            </p:cNvPr>
            <p:cNvSpPr txBox="1"/>
            <p:nvPr/>
          </p:nvSpPr>
          <p:spPr>
            <a:xfrm>
              <a:off x="1439411" y="5617790"/>
              <a:ext cx="831573" cy="246220"/>
            </a:xfrm>
            <a:prstGeom prst="rect">
              <a:avLst/>
            </a:prstGeom>
            <a:noFill/>
            <a:ln cap="flat">
              <a:noFill/>
            </a:ln>
          </p:spPr>
          <p:txBody>
            <a:bodyPr vert="horz" wrap="square" lIns="0" tIns="0" rIns="0" bIns="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800" b="0" i="0" u="none" strike="noStrike" kern="1200" cap="none" spc="0" baseline="0">
                  <a:solidFill>
                    <a:srgbClr val="000000"/>
                  </a:solidFill>
                  <a:uFillTx/>
                  <a:latin typeface="Calibri"/>
                </a:rPr>
                <a:t>Pipeline laying past the footpath</a:t>
              </a:r>
            </a:p>
          </p:txBody>
        </p:sp>
        <p:sp>
          <p:nvSpPr>
            <p:cNvPr id="63" name="TextBox 72">
              <a:extLst>
                <a:ext uri="{FF2B5EF4-FFF2-40B4-BE49-F238E27FC236}">
                  <a16:creationId xmlns:a16="http://schemas.microsoft.com/office/drawing/2014/main" id="{9518C0F8-1AEF-8CE9-30B1-0A2022BC1E50}"/>
                </a:ext>
              </a:extLst>
            </p:cNvPr>
            <p:cNvSpPr txBox="1"/>
            <p:nvPr/>
          </p:nvSpPr>
          <p:spPr>
            <a:xfrm>
              <a:off x="722522" y="3268157"/>
              <a:ext cx="264499" cy="123114"/>
            </a:xfrm>
            <a:prstGeom prst="rect">
              <a:avLst/>
            </a:prstGeom>
            <a:noFill/>
            <a:ln cap="flat">
              <a:noFill/>
            </a:ln>
          </p:spPr>
          <p:txBody>
            <a:bodyPr vert="horz" wrap="none" lIns="0" tIns="0" rIns="0" bIns="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800" b="1" i="0" u="none" strike="noStrike" kern="1200" cap="none" spc="0" baseline="0">
                  <a:solidFill>
                    <a:srgbClr val="000000"/>
                  </a:solidFill>
                  <a:uFillTx/>
                  <a:latin typeface="Calibri"/>
                </a:rPr>
                <a:t>Step 3</a:t>
              </a:r>
            </a:p>
          </p:txBody>
        </p:sp>
        <p:cxnSp>
          <p:nvCxnSpPr>
            <p:cNvPr id="64" name="Straight Connector 75">
              <a:extLst>
                <a:ext uri="{FF2B5EF4-FFF2-40B4-BE49-F238E27FC236}">
                  <a16:creationId xmlns:a16="http://schemas.microsoft.com/office/drawing/2014/main" id="{707B1BCB-7DA4-8959-1969-FA551C0DBB82}"/>
                </a:ext>
              </a:extLst>
            </p:cNvPr>
            <p:cNvCxnSpPr/>
            <p:nvPr/>
          </p:nvCxnSpPr>
          <p:spPr>
            <a:xfrm flipH="1">
              <a:off x="2732053" y="5130433"/>
              <a:ext cx="5029" cy="1031205"/>
            </a:xfrm>
            <a:prstGeom prst="straightConnector1">
              <a:avLst/>
            </a:prstGeom>
            <a:noFill/>
            <a:ln w="28575" cap="flat">
              <a:solidFill>
                <a:srgbClr val="FFC000"/>
              </a:solidFill>
              <a:prstDash val="solid"/>
              <a:miter/>
            </a:ln>
          </p:spPr>
        </p:cxnSp>
        <p:cxnSp>
          <p:nvCxnSpPr>
            <p:cNvPr id="65" name="Straight Connector 76">
              <a:extLst>
                <a:ext uri="{FF2B5EF4-FFF2-40B4-BE49-F238E27FC236}">
                  <a16:creationId xmlns:a16="http://schemas.microsoft.com/office/drawing/2014/main" id="{BCE6CFD1-38D5-1FF0-845D-57B87F9F8815}"/>
                </a:ext>
              </a:extLst>
            </p:cNvPr>
            <p:cNvCxnSpPr/>
            <p:nvPr/>
          </p:nvCxnSpPr>
          <p:spPr>
            <a:xfrm flipH="1">
              <a:off x="2796152" y="5130433"/>
              <a:ext cx="1262" cy="1021074"/>
            </a:xfrm>
            <a:prstGeom prst="straightConnector1">
              <a:avLst/>
            </a:prstGeom>
            <a:noFill/>
            <a:ln w="28575" cap="flat">
              <a:solidFill>
                <a:srgbClr val="FFC000"/>
              </a:solidFill>
              <a:prstDash val="solid"/>
              <a:miter/>
            </a:ln>
          </p:spPr>
        </p:cxnSp>
        <p:cxnSp>
          <p:nvCxnSpPr>
            <p:cNvPr id="66" name="Straight Connector 88">
              <a:extLst>
                <a:ext uri="{FF2B5EF4-FFF2-40B4-BE49-F238E27FC236}">
                  <a16:creationId xmlns:a16="http://schemas.microsoft.com/office/drawing/2014/main" id="{22A0BA72-7A43-F481-EC78-9FB229049BCC}"/>
                </a:ext>
              </a:extLst>
            </p:cNvPr>
            <p:cNvCxnSpPr/>
            <p:nvPr/>
          </p:nvCxnSpPr>
          <p:spPr>
            <a:xfrm>
              <a:off x="2522107" y="5142100"/>
              <a:ext cx="527051" cy="0"/>
            </a:xfrm>
            <a:prstGeom prst="straightConnector1">
              <a:avLst/>
            </a:prstGeom>
            <a:noFill/>
            <a:ln w="6345" cap="flat">
              <a:solidFill>
                <a:srgbClr val="FF0000"/>
              </a:solidFill>
              <a:custDash>
                <a:ds d="800693" sp="100000"/>
                <a:ds d="100000" sp="100000"/>
              </a:custDash>
              <a:miter/>
            </a:ln>
          </p:spPr>
        </p:cxnSp>
        <p:cxnSp>
          <p:nvCxnSpPr>
            <p:cNvPr id="67" name="Straight Connector 89">
              <a:extLst>
                <a:ext uri="{FF2B5EF4-FFF2-40B4-BE49-F238E27FC236}">
                  <a16:creationId xmlns:a16="http://schemas.microsoft.com/office/drawing/2014/main" id="{1A42D6F4-B621-5138-D4FB-73F1150F6DE7}"/>
                </a:ext>
              </a:extLst>
            </p:cNvPr>
            <p:cNvCxnSpPr/>
            <p:nvPr/>
          </p:nvCxnSpPr>
          <p:spPr>
            <a:xfrm>
              <a:off x="2523259" y="5137099"/>
              <a:ext cx="0" cy="1685019"/>
            </a:xfrm>
            <a:prstGeom prst="straightConnector1">
              <a:avLst/>
            </a:prstGeom>
            <a:noFill/>
            <a:ln w="6345" cap="flat">
              <a:solidFill>
                <a:srgbClr val="FF0000"/>
              </a:solidFill>
              <a:custDash>
                <a:ds d="800693" sp="100000"/>
                <a:ds d="100000" sp="100000"/>
              </a:custDash>
              <a:miter/>
            </a:ln>
          </p:spPr>
        </p:cxnSp>
        <p:cxnSp>
          <p:nvCxnSpPr>
            <p:cNvPr id="68" name="Straight Connector 90">
              <a:extLst>
                <a:ext uri="{FF2B5EF4-FFF2-40B4-BE49-F238E27FC236}">
                  <a16:creationId xmlns:a16="http://schemas.microsoft.com/office/drawing/2014/main" id="{0DE1EF40-5676-6E23-22B4-55FE4FD03700}"/>
                </a:ext>
              </a:extLst>
            </p:cNvPr>
            <p:cNvCxnSpPr/>
            <p:nvPr/>
          </p:nvCxnSpPr>
          <p:spPr>
            <a:xfrm>
              <a:off x="3049158" y="5130433"/>
              <a:ext cx="0" cy="1685019"/>
            </a:xfrm>
            <a:prstGeom prst="straightConnector1">
              <a:avLst/>
            </a:prstGeom>
            <a:noFill/>
            <a:ln w="6345" cap="flat">
              <a:solidFill>
                <a:srgbClr val="FF0000"/>
              </a:solidFill>
              <a:custDash>
                <a:ds d="800693" sp="100000"/>
                <a:ds d="100000" sp="100000"/>
              </a:custDash>
              <a:miter/>
            </a:ln>
          </p:spPr>
        </p:cxnSp>
      </p:grpSp>
      <p:grpSp>
        <p:nvGrpSpPr>
          <p:cNvPr id="76" name="Group 75">
            <a:extLst>
              <a:ext uri="{FF2B5EF4-FFF2-40B4-BE49-F238E27FC236}">
                <a16:creationId xmlns:a16="http://schemas.microsoft.com/office/drawing/2014/main" id="{53F63BF3-7B64-6367-63D3-8B818B39C3CD}"/>
              </a:ext>
            </a:extLst>
          </p:cNvPr>
          <p:cNvGrpSpPr/>
          <p:nvPr/>
        </p:nvGrpSpPr>
        <p:grpSpPr>
          <a:xfrm>
            <a:off x="821030" y="242380"/>
            <a:ext cx="4540252" cy="2218854"/>
            <a:chOff x="821030" y="242380"/>
            <a:chExt cx="4540252" cy="2218854"/>
          </a:xfrm>
        </p:grpSpPr>
        <p:sp>
          <p:nvSpPr>
            <p:cNvPr id="18" name="Rectangle 1">
              <a:extLst>
                <a:ext uri="{FF2B5EF4-FFF2-40B4-BE49-F238E27FC236}">
                  <a16:creationId xmlns:a16="http://schemas.microsoft.com/office/drawing/2014/main" id="{02F6EEBD-C6CF-7515-9CBF-6F0AF962B5EE}"/>
                </a:ext>
              </a:extLst>
            </p:cNvPr>
            <p:cNvSpPr/>
            <p:nvPr/>
          </p:nvSpPr>
          <p:spPr>
            <a:xfrm>
              <a:off x="821030" y="2073356"/>
              <a:ext cx="4540252" cy="102330"/>
            </a:xfrm>
            <a:prstGeom prst="rect">
              <a:avLst/>
            </a:prstGeom>
            <a:solidFill>
              <a:srgbClr val="4472C4"/>
            </a:solidFill>
            <a:ln w="12701" cap="flat">
              <a:solidFill>
                <a:srgbClr val="4472C4"/>
              </a:solidFill>
              <a:prstDash val="solid"/>
              <a:miter/>
            </a:ln>
          </p:spPr>
          <p:txBody>
            <a:bodyPr vert="horz" wrap="square" lIns="71999" tIns="35999" rIns="71999" bIns="35999"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FFFFFF"/>
                </a:solidFill>
                <a:uFillTx/>
                <a:latin typeface="Calibri"/>
              </a:endParaRPr>
            </a:p>
          </p:txBody>
        </p:sp>
        <p:cxnSp>
          <p:nvCxnSpPr>
            <p:cNvPr id="19" name="Straight Connector 2">
              <a:extLst>
                <a:ext uri="{FF2B5EF4-FFF2-40B4-BE49-F238E27FC236}">
                  <a16:creationId xmlns:a16="http://schemas.microsoft.com/office/drawing/2014/main" id="{24EDAC21-85CB-252B-3F1E-C6F42C5E630D}"/>
                </a:ext>
              </a:extLst>
            </p:cNvPr>
            <p:cNvCxnSpPr/>
            <p:nvPr/>
          </p:nvCxnSpPr>
          <p:spPr>
            <a:xfrm>
              <a:off x="2892576" y="242380"/>
              <a:ext cx="2524" cy="1666850"/>
            </a:xfrm>
            <a:prstGeom prst="straightConnector1">
              <a:avLst/>
            </a:prstGeom>
            <a:noFill/>
            <a:ln w="28575" cap="flat">
              <a:solidFill>
                <a:srgbClr val="FFC000"/>
              </a:solidFill>
              <a:prstDash val="solid"/>
              <a:miter/>
            </a:ln>
          </p:spPr>
        </p:cxnSp>
        <p:cxnSp>
          <p:nvCxnSpPr>
            <p:cNvPr id="20" name="Straight Connector 4">
              <a:extLst>
                <a:ext uri="{FF2B5EF4-FFF2-40B4-BE49-F238E27FC236}">
                  <a16:creationId xmlns:a16="http://schemas.microsoft.com/office/drawing/2014/main" id="{C5774378-4F11-5CCF-0D24-2E5308B06AE5}"/>
                </a:ext>
              </a:extLst>
            </p:cNvPr>
            <p:cNvCxnSpPr/>
            <p:nvPr/>
          </p:nvCxnSpPr>
          <p:spPr>
            <a:xfrm>
              <a:off x="2946553" y="242380"/>
              <a:ext cx="0" cy="1666850"/>
            </a:xfrm>
            <a:prstGeom prst="straightConnector1">
              <a:avLst/>
            </a:prstGeom>
            <a:noFill/>
            <a:ln w="28575" cap="flat">
              <a:solidFill>
                <a:srgbClr val="FFC000"/>
              </a:solidFill>
              <a:prstDash val="solid"/>
              <a:miter/>
            </a:ln>
          </p:spPr>
        </p:cxnSp>
        <p:cxnSp>
          <p:nvCxnSpPr>
            <p:cNvPr id="21" name="Straight Connector 7">
              <a:extLst>
                <a:ext uri="{FF2B5EF4-FFF2-40B4-BE49-F238E27FC236}">
                  <a16:creationId xmlns:a16="http://schemas.microsoft.com/office/drawing/2014/main" id="{FCC2A763-F31B-1A18-2853-1DAE4B9AB421}"/>
                </a:ext>
              </a:extLst>
            </p:cNvPr>
            <p:cNvCxnSpPr/>
            <p:nvPr/>
          </p:nvCxnSpPr>
          <p:spPr>
            <a:xfrm>
              <a:off x="3195928" y="242380"/>
              <a:ext cx="0" cy="1730172"/>
            </a:xfrm>
            <a:prstGeom prst="straightConnector1">
              <a:avLst/>
            </a:prstGeom>
            <a:noFill/>
            <a:ln w="6345" cap="flat">
              <a:solidFill>
                <a:srgbClr val="FF0000"/>
              </a:solidFill>
              <a:custDash>
                <a:ds d="800693" sp="100000"/>
                <a:ds d="100000" sp="100000"/>
              </a:custDash>
              <a:miter/>
            </a:ln>
          </p:spPr>
        </p:cxnSp>
        <p:cxnSp>
          <p:nvCxnSpPr>
            <p:cNvPr id="22" name="Straight Connector 8">
              <a:extLst>
                <a:ext uri="{FF2B5EF4-FFF2-40B4-BE49-F238E27FC236}">
                  <a16:creationId xmlns:a16="http://schemas.microsoft.com/office/drawing/2014/main" id="{0A961675-F865-026E-504D-756711C0EBC7}"/>
                </a:ext>
              </a:extLst>
            </p:cNvPr>
            <p:cNvCxnSpPr/>
            <p:nvPr/>
          </p:nvCxnSpPr>
          <p:spPr>
            <a:xfrm flipH="1">
              <a:off x="2649922" y="242380"/>
              <a:ext cx="18955" cy="1730172"/>
            </a:xfrm>
            <a:prstGeom prst="straightConnector1">
              <a:avLst/>
            </a:prstGeom>
            <a:noFill/>
            <a:ln w="6345" cap="flat">
              <a:solidFill>
                <a:srgbClr val="FF0000"/>
              </a:solidFill>
              <a:custDash>
                <a:ds d="800693" sp="100000"/>
                <a:ds d="100000" sp="100000"/>
              </a:custDash>
              <a:miter/>
            </a:ln>
          </p:spPr>
        </p:cxnSp>
        <p:cxnSp>
          <p:nvCxnSpPr>
            <p:cNvPr id="23" name="Straight Connector 10">
              <a:extLst>
                <a:ext uri="{FF2B5EF4-FFF2-40B4-BE49-F238E27FC236}">
                  <a16:creationId xmlns:a16="http://schemas.microsoft.com/office/drawing/2014/main" id="{74CA47EC-16F4-BD67-3E13-865DBE7C73D4}"/>
                </a:ext>
              </a:extLst>
            </p:cNvPr>
            <p:cNvCxnSpPr/>
            <p:nvPr/>
          </p:nvCxnSpPr>
          <p:spPr>
            <a:xfrm>
              <a:off x="2649922" y="1972552"/>
              <a:ext cx="527051" cy="0"/>
            </a:xfrm>
            <a:prstGeom prst="straightConnector1">
              <a:avLst/>
            </a:prstGeom>
            <a:noFill/>
            <a:ln w="6345" cap="flat">
              <a:solidFill>
                <a:srgbClr val="FF0000"/>
              </a:solidFill>
              <a:custDash>
                <a:ds d="800693" sp="100000"/>
                <a:ds d="100000" sp="100000"/>
              </a:custDash>
              <a:miter/>
            </a:ln>
          </p:spPr>
        </p:cxnSp>
        <p:sp>
          <p:nvSpPr>
            <p:cNvPr id="24" name="TextBox 14">
              <a:extLst>
                <a:ext uri="{FF2B5EF4-FFF2-40B4-BE49-F238E27FC236}">
                  <a16:creationId xmlns:a16="http://schemas.microsoft.com/office/drawing/2014/main" id="{3CB13176-8711-F30E-B492-963BAE6AB458}"/>
                </a:ext>
              </a:extLst>
            </p:cNvPr>
            <p:cNvSpPr txBox="1"/>
            <p:nvPr/>
          </p:nvSpPr>
          <p:spPr>
            <a:xfrm>
              <a:off x="903582" y="1920953"/>
              <a:ext cx="373495" cy="123114"/>
            </a:xfrm>
            <a:prstGeom prst="rect">
              <a:avLst/>
            </a:prstGeom>
            <a:noFill/>
            <a:ln cap="flat">
              <a:noFill/>
            </a:ln>
          </p:spPr>
          <p:txBody>
            <a:bodyPr vert="horz" wrap="none" lIns="0" tIns="0" rIns="0" bIns="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800" b="0" i="0" u="none" strike="noStrike" kern="1200" cap="none" spc="0" baseline="0">
                  <a:solidFill>
                    <a:srgbClr val="000000"/>
                  </a:solidFill>
                  <a:uFillTx/>
                  <a:latin typeface="Calibri"/>
                </a:rPr>
                <a:t>Footpath</a:t>
              </a:r>
            </a:p>
          </p:txBody>
        </p:sp>
        <p:cxnSp>
          <p:nvCxnSpPr>
            <p:cNvPr id="25" name="Straight Arrow Connector 15">
              <a:extLst>
                <a:ext uri="{FF2B5EF4-FFF2-40B4-BE49-F238E27FC236}">
                  <a16:creationId xmlns:a16="http://schemas.microsoft.com/office/drawing/2014/main" id="{402C4512-4351-66EE-9FCE-2AD78E04B7C8}"/>
                </a:ext>
              </a:extLst>
            </p:cNvPr>
            <p:cNvCxnSpPr/>
            <p:nvPr/>
          </p:nvCxnSpPr>
          <p:spPr>
            <a:xfrm flipH="1">
              <a:off x="3195928" y="887489"/>
              <a:ext cx="254002" cy="171450"/>
            </a:xfrm>
            <a:prstGeom prst="straightConnector1">
              <a:avLst/>
            </a:prstGeom>
            <a:noFill/>
            <a:ln w="6345" cap="flat">
              <a:solidFill>
                <a:srgbClr val="000000"/>
              </a:solidFill>
              <a:prstDash val="solid"/>
              <a:miter/>
              <a:tailEnd type="arrow"/>
            </a:ln>
          </p:spPr>
        </p:cxnSp>
        <p:sp>
          <p:nvSpPr>
            <p:cNvPr id="26" name="TextBox 16">
              <a:extLst>
                <a:ext uri="{FF2B5EF4-FFF2-40B4-BE49-F238E27FC236}">
                  <a16:creationId xmlns:a16="http://schemas.microsoft.com/office/drawing/2014/main" id="{6CB38516-F181-1C0E-E37F-9233465BD237}"/>
                </a:ext>
              </a:extLst>
            </p:cNvPr>
            <p:cNvSpPr txBox="1"/>
            <p:nvPr/>
          </p:nvSpPr>
          <p:spPr>
            <a:xfrm>
              <a:off x="3499280" y="838129"/>
              <a:ext cx="317397" cy="123114"/>
            </a:xfrm>
            <a:prstGeom prst="rect">
              <a:avLst/>
            </a:prstGeom>
            <a:noFill/>
            <a:ln cap="flat">
              <a:noFill/>
            </a:ln>
          </p:spPr>
          <p:txBody>
            <a:bodyPr vert="horz" wrap="none" lIns="0" tIns="0" rIns="0" bIns="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800" b="0" i="0" u="none" strike="noStrike" kern="1200" cap="none" spc="0" baseline="0">
                  <a:solidFill>
                    <a:srgbClr val="000000"/>
                  </a:solidFill>
                  <a:uFillTx/>
                  <a:latin typeface="Calibri"/>
                </a:rPr>
                <a:t>fencing</a:t>
              </a:r>
            </a:p>
          </p:txBody>
        </p:sp>
        <p:cxnSp>
          <p:nvCxnSpPr>
            <p:cNvPr id="27" name="Straight Arrow Connector 20">
              <a:extLst>
                <a:ext uri="{FF2B5EF4-FFF2-40B4-BE49-F238E27FC236}">
                  <a16:creationId xmlns:a16="http://schemas.microsoft.com/office/drawing/2014/main" id="{F009E1C4-65D9-4190-76A4-B23B5B5C07E1}"/>
                </a:ext>
              </a:extLst>
            </p:cNvPr>
            <p:cNvCxnSpPr/>
            <p:nvPr/>
          </p:nvCxnSpPr>
          <p:spPr>
            <a:xfrm flipH="1" flipV="1">
              <a:off x="2980642" y="1802602"/>
              <a:ext cx="388327" cy="42154"/>
            </a:xfrm>
            <a:prstGeom prst="straightConnector1">
              <a:avLst/>
            </a:prstGeom>
            <a:noFill/>
            <a:ln w="6345" cap="flat">
              <a:solidFill>
                <a:srgbClr val="000000"/>
              </a:solidFill>
              <a:prstDash val="solid"/>
              <a:miter/>
              <a:tailEnd type="arrow"/>
            </a:ln>
          </p:spPr>
        </p:cxnSp>
        <p:sp>
          <p:nvSpPr>
            <p:cNvPr id="28" name="TextBox 23">
              <a:extLst>
                <a:ext uri="{FF2B5EF4-FFF2-40B4-BE49-F238E27FC236}">
                  <a16:creationId xmlns:a16="http://schemas.microsoft.com/office/drawing/2014/main" id="{E7AEFD79-E255-2DF7-E3AC-CFBA2F4D9997}"/>
                </a:ext>
              </a:extLst>
            </p:cNvPr>
            <p:cNvSpPr txBox="1"/>
            <p:nvPr/>
          </p:nvSpPr>
          <p:spPr>
            <a:xfrm>
              <a:off x="3400882" y="1772793"/>
              <a:ext cx="1168237" cy="246220"/>
            </a:xfrm>
            <a:prstGeom prst="rect">
              <a:avLst/>
            </a:prstGeom>
            <a:noFill/>
            <a:ln cap="flat">
              <a:noFill/>
            </a:ln>
          </p:spPr>
          <p:txBody>
            <a:bodyPr vert="horz" wrap="square" lIns="0" tIns="0" rIns="0" bIns="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800" b="0" i="0" u="none" strike="noStrike" kern="1200" cap="none" spc="0" baseline="0">
                  <a:solidFill>
                    <a:srgbClr val="000000"/>
                  </a:solidFill>
                  <a:uFillTx/>
                  <a:latin typeface="Calibri"/>
                </a:rPr>
                <a:t>Pipeline laying approaching footpath</a:t>
              </a:r>
            </a:p>
          </p:txBody>
        </p:sp>
        <p:sp>
          <p:nvSpPr>
            <p:cNvPr id="59" name="TextBox 63">
              <a:extLst>
                <a:ext uri="{FF2B5EF4-FFF2-40B4-BE49-F238E27FC236}">
                  <a16:creationId xmlns:a16="http://schemas.microsoft.com/office/drawing/2014/main" id="{CB8782D1-4700-2424-BF84-79E3342472D0}"/>
                </a:ext>
              </a:extLst>
            </p:cNvPr>
            <p:cNvSpPr txBox="1"/>
            <p:nvPr/>
          </p:nvSpPr>
          <p:spPr>
            <a:xfrm>
              <a:off x="893414" y="411809"/>
              <a:ext cx="264499" cy="123114"/>
            </a:xfrm>
            <a:prstGeom prst="rect">
              <a:avLst/>
            </a:prstGeom>
            <a:noFill/>
            <a:ln cap="flat">
              <a:noFill/>
            </a:ln>
          </p:spPr>
          <p:txBody>
            <a:bodyPr vert="horz" wrap="none" lIns="0" tIns="0" rIns="0" bIns="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800" b="1" i="0" u="none" strike="noStrike" kern="1200" cap="none" spc="0" baseline="0">
                  <a:solidFill>
                    <a:srgbClr val="000000"/>
                  </a:solidFill>
                  <a:uFillTx/>
                  <a:latin typeface="Calibri"/>
                </a:rPr>
                <a:t>Step 1</a:t>
              </a:r>
            </a:p>
          </p:txBody>
        </p:sp>
        <p:cxnSp>
          <p:nvCxnSpPr>
            <p:cNvPr id="69" name="Straight Arrow Connector 92">
              <a:extLst>
                <a:ext uri="{FF2B5EF4-FFF2-40B4-BE49-F238E27FC236}">
                  <a16:creationId xmlns:a16="http://schemas.microsoft.com/office/drawing/2014/main" id="{E83C616E-AF96-0013-61DE-6775D1112AFB}"/>
                </a:ext>
              </a:extLst>
            </p:cNvPr>
            <p:cNvCxnSpPr/>
            <p:nvPr/>
          </p:nvCxnSpPr>
          <p:spPr>
            <a:xfrm flipH="1" flipV="1">
              <a:off x="3224549" y="2169267"/>
              <a:ext cx="251725" cy="234580"/>
            </a:xfrm>
            <a:prstGeom prst="straightConnector1">
              <a:avLst/>
            </a:prstGeom>
            <a:noFill/>
            <a:ln w="6345" cap="flat">
              <a:solidFill>
                <a:srgbClr val="000000"/>
              </a:solidFill>
              <a:prstDash val="solid"/>
              <a:miter/>
              <a:tailEnd type="arrow"/>
            </a:ln>
          </p:spPr>
        </p:cxnSp>
        <p:sp>
          <p:nvSpPr>
            <p:cNvPr id="70" name="TextBox 93">
              <a:extLst>
                <a:ext uri="{FF2B5EF4-FFF2-40B4-BE49-F238E27FC236}">
                  <a16:creationId xmlns:a16="http://schemas.microsoft.com/office/drawing/2014/main" id="{7E68E889-344C-316A-DE71-30CDDDA5E07B}"/>
                </a:ext>
              </a:extLst>
            </p:cNvPr>
            <p:cNvSpPr txBox="1"/>
            <p:nvPr/>
          </p:nvSpPr>
          <p:spPr>
            <a:xfrm>
              <a:off x="3511204" y="2338120"/>
              <a:ext cx="876214" cy="123114"/>
            </a:xfrm>
            <a:prstGeom prst="rect">
              <a:avLst/>
            </a:prstGeom>
            <a:noFill/>
            <a:ln cap="flat">
              <a:noFill/>
            </a:ln>
          </p:spPr>
          <p:txBody>
            <a:bodyPr vert="horz" wrap="square" lIns="0" tIns="0" rIns="0" bIns="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800" b="0" i="0" u="none" strike="noStrike" kern="1200" cap="none" spc="0" baseline="0">
                  <a:solidFill>
                    <a:srgbClr val="000000"/>
                  </a:solidFill>
                  <a:uFillTx/>
                  <a:latin typeface="Calibri"/>
                </a:rPr>
                <a:t>Footpath open</a:t>
              </a:r>
            </a:p>
          </p:txBody>
        </p:sp>
      </p:grpSp>
      <p:grpSp>
        <p:nvGrpSpPr>
          <p:cNvPr id="74" name="Group 73">
            <a:extLst>
              <a:ext uri="{FF2B5EF4-FFF2-40B4-BE49-F238E27FC236}">
                <a16:creationId xmlns:a16="http://schemas.microsoft.com/office/drawing/2014/main" id="{B61D7DD7-87D2-ABAE-04E9-9EC96C8E2B2E}"/>
              </a:ext>
            </a:extLst>
          </p:cNvPr>
          <p:cNvGrpSpPr/>
          <p:nvPr/>
        </p:nvGrpSpPr>
        <p:grpSpPr>
          <a:xfrm>
            <a:off x="6324868" y="2982475"/>
            <a:ext cx="5107289" cy="3314801"/>
            <a:chOff x="6486296" y="3266373"/>
            <a:chExt cx="5107289" cy="3314801"/>
          </a:xfrm>
        </p:grpSpPr>
        <p:sp>
          <p:nvSpPr>
            <p:cNvPr id="42" name="Rectangle 47">
              <a:extLst>
                <a:ext uri="{FF2B5EF4-FFF2-40B4-BE49-F238E27FC236}">
                  <a16:creationId xmlns:a16="http://schemas.microsoft.com/office/drawing/2014/main" id="{4BA27E57-4D96-BC5D-F65A-6248D7BD02CD}"/>
                </a:ext>
              </a:extLst>
            </p:cNvPr>
            <p:cNvSpPr/>
            <p:nvPr/>
          </p:nvSpPr>
          <p:spPr>
            <a:xfrm>
              <a:off x="6486296" y="5149516"/>
              <a:ext cx="4540252" cy="102330"/>
            </a:xfrm>
            <a:prstGeom prst="rect">
              <a:avLst/>
            </a:prstGeom>
            <a:solidFill>
              <a:srgbClr val="4472C4"/>
            </a:solidFill>
            <a:ln w="12701" cap="flat">
              <a:solidFill>
                <a:srgbClr val="4472C4"/>
              </a:solidFill>
              <a:prstDash val="solid"/>
              <a:miter/>
            </a:ln>
          </p:spPr>
          <p:txBody>
            <a:bodyPr vert="horz" wrap="square" lIns="71999" tIns="35999" rIns="71999" bIns="35999"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FFFFFF"/>
                </a:solidFill>
                <a:uFillTx/>
                <a:latin typeface="Calibri"/>
              </a:endParaRPr>
            </a:p>
          </p:txBody>
        </p:sp>
        <p:cxnSp>
          <p:nvCxnSpPr>
            <p:cNvPr id="43" name="Straight Connector 48">
              <a:extLst>
                <a:ext uri="{FF2B5EF4-FFF2-40B4-BE49-F238E27FC236}">
                  <a16:creationId xmlns:a16="http://schemas.microsoft.com/office/drawing/2014/main" id="{CA68A964-AC85-B329-FB86-9C59B36AF587}"/>
                </a:ext>
              </a:extLst>
            </p:cNvPr>
            <p:cNvCxnSpPr/>
            <p:nvPr/>
          </p:nvCxnSpPr>
          <p:spPr>
            <a:xfrm>
              <a:off x="8557842" y="3318540"/>
              <a:ext cx="0" cy="3262634"/>
            </a:xfrm>
            <a:prstGeom prst="straightConnector1">
              <a:avLst/>
            </a:prstGeom>
            <a:noFill/>
            <a:ln w="28575" cap="flat">
              <a:solidFill>
                <a:srgbClr val="7F7F7F"/>
              </a:solidFill>
              <a:prstDash val="solid"/>
              <a:miter/>
            </a:ln>
          </p:spPr>
        </p:cxnSp>
        <p:cxnSp>
          <p:nvCxnSpPr>
            <p:cNvPr id="44" name="Straight Connector 49">
              <a:extLst>
                <a:ext uri="{FF2B5EF4-FFF2-40B4-BE49-F238E27FC236}">
                  <a16:creationId xmlns:a16="http://schemas.microsoft.com/office/drawing/2014/main" id="{7DB9FC8B-C157-8578-985A-4E87CAD71646}"/>
                </a:ext>
              </a:extLst>
            </p:cNvPr>
            <p:cNvCxnSpPr/>
            <p:nvPr/>
          </p:nvCxnSpPr>
          <p:spPr>
            <a:xfrm flipH="1">
              <a:off x="8606232" y="3318540"/>
              <a:ext cx="5587" cy="3262634"/>
            </a:xfrm>
            <a:prstGeom prst="straightConnector1">
              <a:avLst/>
            </a:prstGeom>
            <a:noFill/>
            <a:ln w="28575" cap="flat">
              <a:solidFill>
                <a:srgbClr val="7F7F7F"/>
              </a:solidFill>
              <a:prstDash val="solid"/>
              <a:miter/>
            </a:ln>
          </p:spPr>
        </p:cxnSp>
        <p:cxnSp>
          <p:nvCxnSpPr>
            <p:cNvPr id="45" name="Straight Connector 50">
              <a:extLst>
                <a:ext uri="{FF2B5EF4-FFF2-40B4-BE49-F238E27FC236}">
                  <a16:creationId xmlns:a16="http://schemas.microsoft.com/office/drawing/2014/main" id="{B73E73E5-9251-6F5D-02F0-D65C85F6720B}"/>
                </a:ext>
              </a:extLst>
            </p:cNvPr>
            <p:cNvCxnSpPr/>
            <p:nvPr/>
          </p:nvCxnSpPr>
          <p:spPr>
            <a:xfrm>
              <a:off x="8818327" y="3323304"/>
              <a:ext cx="34893" cy="1764216"/>
            </a:xfrm>
            <a:prstGeom prst="straightConnector1">
              <a:avLst/>
            </a:prstGeom>
            <a:noFill/>
            <a:ln w="6345" cap="flat">
              <a:solidFill>
                <a:srgbClr val="FF0000"/>
              </a:solidFill>
              <a:custDash>
                <a:ds d="800693" sp="100000"/>
                <a:ds d="100000" sp="100000"/>
              </a:custDash>
              <a:miter/>
            </a:ln>
          </p:spPr>
        </p:cxnSp>
        <p:cxnSp>
          <p:nvCxnSpPr>
            <p:cNvPr id="46" name="Straight Connector 51">
              <a:extLst>
                <a:ext uri="{FF2B5EF4-FFF2-40B4-BE49-F238E27FC236}">
                  <a16:creationId xmlns:a16="http://schemas.microsoft.com/office/drawing/2014/main" id="{D320F217-7E68-BE7E-7EC9-5A72C83AF580}"/>
                </a:ext>
              </a:extLst>
            </p:cNvPr>
            <p:cNvCxnSpPr/>
            <p:nvPr/>
          </p:nvCxnSpPr>
          <p:spPr>
            <a:xfrm flipH="1">
              <a:off x="8328556" y="3318540"/>
              <a:ext cx="5587" cy="1764216"/>
            </a:xfrm>
            <a:prstGeom prst="straightConnector1">
              <a:avLst/>
            </a:prstGeom>
            <a:noFill/>
            <a:ln w="6345" cap="flat">
              <a:solidFill>
                <a:srgbClr val="FF0000"/>
              </a:solidFill>
              <a:custDash>
                <a:ds d="800693" sp="100000"/>
                <a:ds d="100000" sp="100000"/>
              </a:custDash>
              <a:miter/>
            </a:ln>
          </p:spPr>
        </p:cxnSp>
        <p:cxnSp>
          <p:nvCxnSpPr>
            <p:cNvPr id="47" name="Straight Connector 52">
              <a:extLst>
                <a:ext uri="{FF2B5EF4-FFF2-40B4-BE49-F238E27FC236}">
                  <a16:creationId xmlns:a16="http://schemas.microsoft.com/office/drawing/2014/main" id="{8B41D9EE-D187-9DD4-31A6-56950E1B5FB3}"/>
                </a:ext>
              </a:extLst>
            </p:cNvPr>
            <p:cNvCxnSpPr/>
            <p:nvPr/>
          </p:nvCxnSpPr>
          <p:spPr>
            <a:xfrm>
              <a:off x="8328556" y="5058671"/>
              <a:ext cx="0" cy="382813"/>
            </a:xfrm>
            <a:prstGeom prst="straightConnector1">
              <a:avLst/>
            </a:prstGeom>
            <a:noFill/>
            <a:ln w="6345" cap="flat">
              <a:solidFill>
                <a:srgbClr val="FF0000"/>
              </a:solidFill>
              <a:custDash>
                <a:ds d="800693" sp="100000"/>
                <a:ds d="100000" sp="100000"/>
              </a:custDash>
              <a:miter/>
            </a:ln>
          </p:spPr>
        </p:cxnSp>
        <p:sp>
          <p:nvSpPr>
            <p:cNvPr id="48" name="TextBox 54">
              <a:extLst>
                <a:ext uri="{FF2B5EF4-FFF2-40B4-BE49-F238E27FC236}">
                  <a16:creationId xmlns:a16="http://schemas.microsoft.com/office/drawing/2014/main" id="{2FA19D1B-F21D-93EC-2570-205D11214C44}"/>
                </a:ext>
              </a:extLst>
            </p:cNvPr>
            <p:cNvSpPr txBox="1"/>
            <p:nvPr/>
          </p:nvSpPr>
          <p:spPr>
            <a:xfrm>
              <a:off x="6568839" y="4997122"/>
              <a:ext cx="373495" cy="123114"/>
            </a:xfrm>
            <a:prstGeom prst="rect">
              <a:avLst/>
            </a:prstGeom>
            <a:noFill/>
            <a:ln cap="flat">
              <a:noFill/>
            </a:ln>
          </p:spPr>
          <p:txBody>
            <a:bodyPr vert="horz" wrap="none" lIns="0" tIns="0" rIns="0" bIns="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800" b="0" i="0" u="none" strike="noStrike" kern="1200" cap="none" spc="0" baseline="0">
                  <a:solidFill>
                    <a:srgbClr val="000000"/>
                  </a:solidFill>
                  <a:uFillTx/>
                  <a:latin typeface="Calibri"/>
                </a:rPr>
                <a:t>Footpath</a:t>
              </a:r>
            </a:p>
          </p:txBody>
        </p:sp>
        <p:cxnSp>
          <p:nvCxnSpPr>
            <p:cNvPr id="49" name="Straight Arrow Connector 55">
              <a:extLst>
                <a:ext uri="{FF2B5EF4-FFF2-40B4-BE49-F238E27FC236}">
                  <a16:creationId xmlns:a16="http://schemas.microsoft.com/office/drawing/2014/main" id="{C6531919-DAD3-A5F7-D71B-EB89F83930AA}"/>
                </a:ext>
              </a:extLst>
            </p:cNvPr>
            <p:cNvCxnSpPr/>
            <p:nvPr/>
          </p:nvCxnSpPr>
          <p:spPr>
            <a:xfrm flipH="1">
              <a:off x="8861194" y="3963658"/>
              <a:ext cx="254002" cy="171450"/>
            </a:xfrm>
            <a:prstGeom prst="straightConnector1">
              <a:avLst/>
            </a:prstGeom>
            <a:noFill/>
            <a:ln w="6345" cap="flat">
              <a:solidFill>
                <a:srgbClr val="000000"/>
              </a:solidFill>
              <a:prstDash val="solid"/>
              <a:miter/>
              <a:tailEnd type="arrow"/>
            </a:ln>
          </p:spPr>
        </p:cxnSp>
        <p:sp>
          <p:nvSpPr>
            <p:cNvPr id="50" name="TextBox 56">
              <a:extLst>
                <a:ext uri="{FF2B5EF4-FFF2-40B4-BE49-F238E27FC236}">
                  <a16:creationId xmlns:a16="http://schemas.microsoft.com/office/drawing/2014/main" id="{3FDCF652-FE04-4D70-803A-5404467F43B1}"/>
                </a:ext>
              </a:extLst>
            </p:cNvPr>
            <p:cNvSpPr txBox="1"/>
            <p:nvPr/>
          </p:nvSpPr>
          <p:spPr>
            <a:xfrm>
              <a:off x="9164537" y="3914299"/>
              <a:ext cx="317397" cy="123114"/>
            </a:xfrm>
            <a:prstGeom prst="rect">
              <a:avLst/>
            </a:prstGeom>
            <a:noFill/>
            <a:ln cap="flat">
              <a:noFill/>
            </a:ln>
          </p:spPr>
          <p:txBody>
            <a:bodyPr vert="horz" wrap="none" lIns="0" tIns="0" rIns="0" bIns="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800" b="0" i="0" u="none" strike="noStrike" kern="1200" cap="none" spc="0" baseline="0">
                  <a:solidFill>
                    <a:srgbClr val="000000"/>
                  </a:solidFill>
                  <a:uFillTx/>
                  <a:latin typeface="Calibri"/>
                </a:rPr>
                <a:t>fencing</a:t>
              </a:r>
            </a:p>
          </p:txBody>
        </p:sp>
        <p:cxnSp>
          <p:nvCxnSpPr>
            <p:cNvPr id="51" name="Straight Arrow Connector 57">
              <a:extLst>
                <a:ext uri="{FF2B5EF4-FFF2-40B4-BE49-F238E27FC236}">
                  <a16:creationId xmlns:a16="http://schemas.microsoft.com/office/drawing/2014/main" id="{FB1C9AB1-E815-6205-3767-E4C1FDFFC478}"/>
                </a:ext>
              </a:extLst>
            </p:cNvPr>
            <p:cNvCxnSpPr/>
            <p:nvPr/>
          </p:nvCxnSpPr>
          <p:spPr>
            <a:xfrm flipH="1" flipV="1">
              <a:off x="9084893" y="5266806"/>
              <a:ext cx="238347" cy="232038"/>
            </a:xfrm>
            <a:prstGeom prst="straightConnector1">
              <a:avLst/>
            </a:prstGeom>
            <a:noFill/>
            <a:ln w="6345" cap="flat">
              <a:solidFill>
                <a:srgbClr val="000000"/>
              </a:solidFill>
              <a:prstDash val="solid"/>
              <a:miter/>
              <a:tailEnd type="arrow"/>
            </a:ln>
          </p:spPr>
        </p:cxnSp>
        <p:sp>
          <p:nvSpPr>
            <p:cNvPr id="52" name="TextBox 58">
              <a:extLst>
                <a:ext uri="{FF2B5EF4-FFF2-40B4-BE49-F238E27FC236}">
                  <a16:creationId xmlns:a16="http://schemas.microsoft.com/office/drawing/2014/main" id="{5249EC54-5D9B-9F30-C600-8BDB31BC3E5E}"/>
                </a:ext>
              </a:extLst>
            </p:cNvPr>
            <p:cNvSpPr txBox="1"/>
            <p:nvPr/>
          </p:nvSpPr>
          <p:spPr>
            <a:xfrm>
              <a:off x="9358161" y="5433127"/>
              <a:ext cx="2235424" cy="492440"/>
            </a:xfrm>
            <a:prstGeom prst="rect">
              <a:avLst/>
            </a:prstGeom>
            <a:noFill/>
            <a:ln cap="flat">
              <a:noFill/>
            </a:ln>
          </p:spPr>
          <p:txBody>
            <a:bodyPr vert="horz" wrap="square" lIns="0" tIns="0" rIns="0" bIns="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800" b="0" i="0" u="none" strike="noStrike" kern="1200" cap="none" spc="0" baseline="0">
                  <a:solidFill>
                    <a:srgbClr val="000000"/>
                  </a:solidFill>
                  <a:uFillTx/>
                  <a:latin typeface="Calibri"/>
                </a:rPr>
                <a:t>Footpath temporarily closed when construction access is required and will be reopen once access is complete. Construction team will close and open the footpath by moving fencing accordingly.</a:t>
              </a:r>
            </a:p>
          </p:txBody>
        </p:sp>
        <p:sp>
          <p:nvSpPr>
            <p:cNvPr id="53" name="TextBox 60">
              <a:extLst>
                <a:ext uri="{FF2B5EF4-FFF2-40B4-BE49-F238E27FC236}">
                  <a16:creationId xmlns:a16="http://schemas.microsoft.com/office/drawing/2014/main" id="{4624032F-27CB-120E-9EFB-7E8EF5DD3387}"/>
                </a:ext>
              </a:extLst>
            </p:cNvPr>
            <p:cNvSpPr txBox="1"/>
            <p:nvPr/>
          </p:nvSpPr>
          <p:spPr>
            <a:xfrm>
              <a:off x="7267687" y="5553160"/>
              <a:ext cx="831573" cy="246220"/>
            </a:xfrm>
            <a:prstGeom prst="rect">
              <a:avLst/>
            </a:prstGeom>
            <a:noFill/>
            <a:ln cap="flat">
              <a:noFill/>
            </a:ln>
          </p:spPr>
          <p:txBody>
            <a:bodyPr vert="horz" wrap="square" lIns="0" tIns="0" rIns="0" bIns="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800" b="0" i="0" u="none" strike="noStrike" kern="1200" cap="none" spc="0" baseline="0">
                  <a:solidFill>
                    <a:srgbClr val="000000"/>
                  </a:solidFill>
                  <a:uFillTx/>
                  <a:latin typeface="Calibri"/>
                </a:rPr>
                <a:t>Pipeline laid across the footpath</a:t>
              </a:r>
            </a:p>
          </p:txBody>
        </p:sp>
        <p:cxnSp>
          <p:nvCxnSpPr>
            <p:cNvPr id="54" name="Straight Connector 67">
              <a:extLst>
                <a:ext uri="{FF2B5EF4-FFF2-40B4-BE49-F238E27FC236}">
                  <a16:creationId xmlns:a16="http://schemas.microsoft.com/office/drawing/2014/main" id="{DFE64109-5767-F924-6DB0-B8C6CEDC8D99}"/>
                </a:ext>
              </a:extLst>
            </p:cNvPr>
            <p:cNvCxnSpPr/>
            <p:nvPr/>
          </p:nvCxnSpPr>
          <p:spPr>
            <a:xfrm>
              <a:off x="8855607" y="5082756"/>
              <a:ext cx="0" cy="350371"/>
            </a:xfrm>
            <a:prstGeom prst="straightConnector1">
              <a:avLst/>
            </a:prstGeom>
            <a:noFill/>
            <a:ln w="6345" cap="flat">
              <a:solidFill>
                <a:srgbClr val="FF0000"/>
              </a:solidFill>
              <a:custDash>
                <a:ds d="800693" sp="100000"/>
                <a:ds d="100000" sp="100000"/>
              </a:custDash>
              <a:miter/>
            </a:ln>
          </p:spPr>
        </p:cxnSp>
        <p:cxnSp>
          <p:nvCxnSpPr>
            <p:cNvPr id="55" name="Straight Connector 68">
              <a:extLst>
                <a:ext uri="{FF2B5EF4-FFF2-40B4-BE49-F238E27FC236}">
                  <a16:creationId xmlns:a16="http://schemas.microsoft.com/office/drawing/2014/main" id="{7EA6A40E-2F66-FDA2-C4C3-BD05D0DD15DA}"/>
                </a:ext>
              </a:extLst>
            </p:cNvPr>
            <p:cNvCxnSpPr/>
            <p:nvPr/>
          </p:nvCxnSpPr>
          <p:spPr>
            <a:xfrm>
              <a:off x="8328556" y="5433127"/>
              <a:ext cx="0" cy="1148047"/>
            </a:xfrm>
            <a:prstGeom prst="straightConnector1">
              <a:avLst/>
            </a:prstGeom>
            <a:noFill/>
            <a:ln w="6345" cap="flat">
              <a:solidFill>
                <a:srgbClr val="FF0000"/>
              </a:solidFill>
              <a:custDash>
                <a:ds d="800693" sp="100000"/>
                <a:ds d="100000" sp="100000"/>
              </a:custDash>
              <a:miter/>
            </a:ln>
          </p:spPr>
        </p:cxnSp>
        <p:cxnSp>
          <p:nvCxnSpPr>
            <p:cNvPr id="56" name="Straight Connector 70">
              <a:extLst>
                <a:ext uri="{FF2B5EF4-FFF2-40B4-BE49-F238E27FC236}">
                  <a16:creationId xmlns:a16="http://schemas.microsoft.com/office/drawing/2014/main" id="{914B85D7-A3DA-8655-EF7E-E70596D6E12A}"/>
                </a:ext>
              </a:extLst>
            </p:cNvPr>
            <p:cNvCxnSpPr/>
            <p:nvPr/>
          </p:nvCxnSpPr>
          <p:spPr>
            <a:xfrm>
              <a:off x="8857189" y="5433127"/>
              <a:ext cx="0" cy="1148047"/>
            </a:xfrm>
            <a:prstGeom prst="straightConnector1">
              <a:avLst/>
            </a:prstGeom>
            <a:noFill/>
            <a:ln w="6345" cap="flat">
              <a:solidFill>
                <a:srgbClr val="FF0000"/>
              </a:solidFill>
              <a:custDash>
                <a:ds d="800693" sp="100000"/>
                <a:ds d="100000" sp="100000"/>
              </a:custDash>
              <a:miter/>
            </a:ln>
          </p:spPr>
        </p:cxnSp>
        <p:cxnSp>
          <p:nvCxnSpPr>
            <p:cNvPr id="57" name="Straight Arrow Connector 77">
              <a:extLst>
                <a:ext uri="{FF2B5EF4-FFF2-40B4-BE49-F238E27FC236}">
                  <a16:creationId xmlns:a16="http://schemas.microsoft.com/office/drawing/2014/main" id="{46FDAEDB-B10D-955F-462E-68149FBAF803}"/>
                </a:ext>
              </a:extLst>
            </p:cNvPr>
            <p:cNvCxnSpPr/>
            <p:nvPr/>
          </p:nvCxnSpPr>
          <p:spPr>
            <a:xfrm flipH="1">
              <a:off x="8896087" y="6087892"/>
              <a:ext cx="254002" cy="171450"/>
            </a:xfrm>
            <a:prstGeom prst="straightConnector1">
              <a:avLst/>
            </a:prstGeom>
            <a:noFill/>
            <a:ln w="6345" cap="flat">
              <a:solidFill>
                <a:srgbClr val="000000"/>
              </a:solidFill>
              <a:prstDash val="solid"/>
              <a:miter/>
              <a:tailEnd type="arrow"/>
            </a:ln>
          </p:spPr>
        </p:cxnSp>
        <p:sp>
          <p:nvSpPr>
            <p:cNvPr id="58" name="TextBox 78">
              <a:extLst>
                <a:ext uri="{FF2B5EF4-FFF2-40B4-BE49-F238E27FC236}">
                  <a16:creationId xmlns:a16="http://schemas.microsoft.com/office/drawing/2014/main" id="{6D1946C2-5C2A-DE5B-D167-70CB836239AF}"/>
                </a:ext>
              </a:extLst>
            </p:cNvPr>
            <p:cNvSpPr txBox="1"/>
            <p:nvPr/>
          </p:nvSpPr>
          <p:spPr>
            <a:xfrm>
              <a:off x="9199430" y="6038533"/>
              <a:ext cx="317397" cy="123114"/>
            </a:xfrm>
            <a:prstGeom prst="rect">
              <a:avLst/>
            </a:prstGeom>
            <a:noFill/>
            <a:ln cap="flat">
              <a:noFill/>
            </a:ln>
          </p:spPr>
          <p:txBody>
            <a:bodyPr vert="horz" wrap="none" lIns="0" tIns="0" rIns="0" bIns="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800" b="0" i="0" u="none" strike="noStrike" kern="1200" cap="none" spc="0" baseline="0">
                  <a:solidFill>
                    <a:srgbClr val="000000"/>
                  </a:solidFill>
                  <a:uFillTx/>
                  <a:latin typeface="Calibri"/>
                </a:rPr>
                <a:t>fencing</a:t>
              </a:r>
            </a:p>
          </p:txBody>
        </p:sp>
        <p:sp>
          <p:nvSpPr>
            <p:cNvPr id="71" name="TextBox 94">
              <a:extLst>
                <a:ext uri="{FF2B5EF4-FFF2-40B4-BE49-F238E27FC236}">
                  <a16:creationId xmlns:a16="http://schemas.microsoft.com/office/drawing/2014/main" id="{82DB158C-5193-3705-84A5-74F91CB613DC}"/>
                </a:ext>
              </a:extLst>
            </p:cNvPr>
            <p:cNvSpPr txBox="1"/>
            <p:nvPr/>
          </p:nvSpPr>
          <p:spPr>
            <a:xfrm>
              <a:off x="6753922" y="3266373"/>
              <a:ext cx="1202628" cy="123114"/>
            </a:xfrm>
            <a:prstGeom prst="rect">
              <a:avLst/>
            </a:prstGeom>
            <a:noFill/>
            <a:ln cap="flat">
              <a:noFill/>
            </a:ln>
          </p:spPr>
          <p:txBody>
            <a:bodyPr vert="horz" wrap="square" lIns="0" tIns="0" rIns="0" bIns="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800" b="1" i="0" u="none" strike="noStrike" kern="1200" cap="none" spc="0" baseline="0">
                  <a:solidFill>
                    <a:srgbClr val="000000"/>
                  </a:solidFill>
                  <a:uFillTx/>
                  <a:latin typeface="Calibri"/>
                </a:rPr>
                <a:t>During construction access</a:t>
              </a:r>
            </a:p>
          </p:txBody>
        </p:sp>
        <p:cxnSp>
          <p:nvCxnSpPr>
            <p:cNvPr id="72" name="Straight Arrow Connector 100">
              <a:extLst>
                <a:ext uri="{FF2B5EF4-FFF2-40B4-BE49-F238E27FC236}">
                  <a16:creationId xmlns:a16="http://schemas.microsoft.com/office/drawing/2014/main" id="{9A7EF129-E8AB-438B-F335-05D29E48A398}"/>
                </a:ext>
              </a:extLst>
            </p:cNvPr>
            <p:cNvCxnSpPr>
              <a:stCxn id="53" idx="3"/>
            </p:cNvCxnSpPr>
            <p:nvPr/>
          </p:nvCxnSpPr>
          <p:spPr>
            <a:xfrm flipV="1">
              <a:off x="8099270" y="5226463"/>
              <a:ext cx="461964" cy="449803"/>
            </a:xfrm>
            <a:prstGeom prst="straightConnector1">
              <a:avLst/>
            </a:prstGeom>
            <a:noFill/>
            <a:ln w="6345" cap="flat">
              <a:solidFill>
                <a:srgbClr val="000000"/>
              </a:solidFill>
              <a:prstDash val="solid"/>
              <a:miter/>
              <a:tailEnd type="arrow"/>
            </a:ln>
          </p:spPr>
        </p:cxn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126">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2E59C-CF75-7643-4B98-3FDB157A0CE6}"/>
              </a:ext>
            </a:extLst>
          </p:cNvPr>
          <p:cNvSpPr txBox="1"/>
          <p:nvPr/>
        </p:nvSpPr>
        <p:spPr>
          <a:xfrm>
            <a:off x="576410" y="537877"/>
            <a:ext cx="9535098" cy="689933"/>
          </a:xfrm>
          <a:prstGeom prst="rect">
            <a:avLst/>
          </a:prstGeom>
          <a:noFill/>
          <a:ln cap="flat">
            <a:noFill/>
          </a:ln>
        </p:spPr>
        <p:txBody>
          <a:bodyPr vert="horz" wrap="square" lIns="0" tIns="12701" rIns="0" bIns="0" anchor="t" anchorCtr="0" compatLnSpc="1">
            <a:noAutofit/>
          </a:bodyPr>
          <a:lstStyle/>
          <a:p>
            <a:pPr marL="0" marR="0" lvl="0" indent="0" algn="l" defTabSz="1219169" rtl="0" fontAlgn="auto" hangingPunct="1">
              <a:lnSpc>
                <a:spcPts val="3820"/>
              </a:lnSpc>
              <a:spcBef>
                <a:spcPts val="0"/>
              </a:spcBef>
              <a:spcAft>
                <a:spcPts val="0"/>
              </a:spcAft>
              <a:buNone/>
              <a:tabLst/>
              <a:defRPr sz="1800" b="0" i="0" u="none" strike="noStrike" kern="0" cap="none" spc="0" baseline="0">
                <a:solidFill>
                  <a:srgbClr val="000000"/>
                </a:solidFill>
                <a:uFillTx/>
              </a:defRPr>
            </a:pPr>
            <a:r>
              <a:rPr lang="en-GB" sz="3600" b="1" i="0" u="none" strike="noStrike" kern="1200" cap="none" spc="0" baseline="0">
                <a:solidFill>
                  <a:srgbClr val="000000"/>
                </a:solidFill>
                <a:uFillTx/>
                <a:latin typeface="Calibri" pitchFamily="34"/>
                <a:cs typeface="Calibri" pitchFamily="34"/>
              </a:rPr>
              <a:t>Project Scope</a:t>
            </a:r>
          </a:p>
        </p:txBody>
      </p:sp>
      <p:pic>
        <p:nvPicPr>
          <p:cNvPr id="3" name="Picture 4">
            <a:extLst>
              <a:ext uri="{FF2B5EF4-FFF2-40B4-BE49-F238E27FC236}">
                <a16:creationId xmlns:a16="http://schemas.microsoft.com/office/drawing/2014/main" id="{514FB28E-395C-2756-2B43-37E429C6D529}"/>
              </a:ext>
            </a:extLst>
          </p:cNvPr>
          <p:cNvPicPr>
            <a:picLocks noChangeAspect="1"/>
          </p:cNvPicPr>
          <p:nvPr/>
        </p:nvPicPr>
        <p:blipFill>
          <a:blip r:embed="rId2"/>
          <a:stretch>
            <a:fillRect/>
          </a:stretch>
        </p:blipFill>
        <p:spPr>
          <a:xfrm>
            <a:off x="1470967" y="979871"/>
            <a:ext cx="1882365" cy="336078"/>
          </a:xfrm>
          <a:prstGeom prst="rect">
            <a:avLst/>
          </a:prstGeom>
          <a:noFill/>
          <a:ln cap="flat">
            <a:noFill/>
          </a:ln>
        </p:spPr>
      </p:pic>
      <p:sp>
        <p:nvSpPr>
          <p:cNvPr id="4" name="TextBox 7">
            <a:extLst>
              <a:ext uri="{FF2B5EF4-FFF2-40B4-BE49-F238E27FC236}">
                <a16:creationId xmlns:a16="http://schemas.microsoft.com/office/drawing/2014/main" id="{F4488B57-A5C3-44A6-FD2C-CA3088CA6562}"/>
              </a:ext>
            </a:extLst>
          </p:cNvPr>
          <p:cNvSpPr txBox="1"/>
          <p:nvPr/>
        </p:nvSpPr>
        <p:spPr>
          <a:xfrm>
            <a:off x="863349" y="1315949"/>
            <a:ext cx="10251493" cy="5336977"/>
          </a:xfrm>
          <a:prstGeom prst="rect">
            <a:avLst/>
          </a:prstGeom>
          <a:noFill/>
          <a:ln cap="flat">
            <a:noFill/>
          </a:ln>
        </p:spPr>
        <p:txBody>
          <a:bodyPr vert="horz" wrap="square" lIns="91440" tIns="45720" rIns="91440" bIns="45720" anchor="t" anchorCtr="0" compatLnSpc="1">
            <a:spAutoFit/>
          </a:bodyPr>
          <a:lstStyle/>
          <a:p>
            <a:pPr marL="285750" marR="0" lvl="0" indent="-285750" algn="l" defTabSz="914400" rtl="0" fontAlgn="auto" hangingPunct="1">
              <a:lnSpc>
                <a:spcPct val="110000"/>
              </a:lnSpc>
              <a:spcBef>
                <a:spcPts val="0"/>
              </a:spcBef>
              <a:spcAft>
                <a:spcPts val="600"/>
              </a:spcAft>
              <a:buSzPct val="100000"/>
              <a:buFont typeface="Arial" pitchFamily="34"/>
              <a:buChar char="•"/>
              <a:tabLst/>
              <a:defRPr sz="1800" b="0" i="0" u="none" strike="noStrike" kern="0" cap="none" spc="0" baseline="0">
                <a:solidFill>
                  <a:srgbClr val="000000"/>
                </a:solidFill>
                <a:uFillTx/>
              </a:defRPr>
            </a:pPr>
            <a:r>
              <a:rPr lang="en-US" sz="1800" b="0" i="0" u="none" strike="noStrike" kern="1200" cap="none" spc="0" baseline="0">
                <a:solidFill>
                  <a:srgbClr val="000000"/>
                </a:solidFill>
                <a:uFillTx/>
                <a:latin typeface="Calibri"/>
              </a:rPr>
              <a:t>New rising main diameter and material is a 500mm OD PE100 SDR17 &amp; SDR11, and 400mm diameter Ductile Iron</a:t>
            </a:r>
            <a:endParaRPr lang="en-US" sz="1800" b="0" i="0" u="none" strike="noStrike" kern="1200" cap="none" spc="0" baseline="0">
              <a:solidFill>
                <a:srgbClr val="000000"/>
              </a:solidFill>
              <a:uFillTx/>
              <a:latin typeface="Calibri"/>
              <a:cs typeface="Calibri"/>
            </a:endParaRPr>
          </a:p>
          <a:p>
            <a:pPr marL="285750" marR="0" lvl="0" indent="-285750" algn="l" defTabSz="914400" rtl="0" fontAlgn="auto" hangingPunct="1">
              <a:lnSpc>
                <a:spcPct val="110000"/>
              </a:lnSpc>
              <a:spcBef>
                <a:spcPts val="0"/>
              </a:spcBef>
              <a:spcAft>
                <a:spcPts val="600"/>
              </a:spcAft>
              <a:buSzPct val="100000"/>
              <a:buFont typeface="Arial" pitchFamily="34"/>
              <a:buChar char="•"/>
              <a:tabLst/>
              <a:defRPr sz="1800" b="0" i="0" u="none" strike="noStrike" kern="0" cap="none" spc="0" baseline="0">
                <a:solidFill>
                  <a:srgbClr val="000000"/>
                </a:solidFill>
                <a:uFillTx/>
              </a:defRPr>
            </a:pPr>
            <a:r>
              <a:rPr lang="en-US" sz="1800" b="0" i="0" u="none" strike="noStrike" kern="1200" cap="none" spc="0" baseline="0">
                <a:solidFill>
                  <a:srgbClr val="000000"/>
                </a:solidFill>
                <a:uFillTx/>
                <a:latin typeface="Calibri"/>
              </a:rPr>
              <a:t>Construction methods are 5954m</a:t>
            </a:r>
            <a:r>
              <a:rPr lang="en-US" sz="1800" b="0" i="0" u="none" strike="noStrike" kern="1200" cap="none" spc="0" baseline="0">
                <a:solidFill>
                  <a:srgbClr val="FF0000"/>
                </a:solidFill>
                <a:uFillTx/>
                <a:latin typeface="Calibri"/>
              </a:rPr>
              <a:t> </a:t>
            </a:r>
            <a:r>
              <a:rPr lang="en-US" sz="1800" b="0" i="0" u="none" strike="noStrike" kern="1200" cap="none" spc="0" baseline="0">
                <a:solidFill>
                  <a:srgbClr val="000000"/>
                </a:solidFill>
                <a:uFillTx/>
                <a:latin typeface="Calibri"/>
              </a:rPr>
              <a:t>of open cut, 1423m</a:t>
            </a:r>
            <a:r>
              <a:rPr lang="en-US" sz="1800" b="0" i="0" u="none" strike="noStrike" kern="1200" cap="none" spc="0" baseline="0">
                <a:solidFill>
                  <a:srgbClr val="FF0000"/>
                </a:solidFill>
                <a:uFillTx/>
                <a:latin typeface="Calibri"/>
              </a:rPr>
              <a:t> </a:t>
            </a:r>
            <a:r>
              <a:rPr lang="en-US" sz="1800" b="0" i="0" u="none" strike="noStrike" kern="1200" cap="none" spc="0" baseline="0">
                <a:solidFill>
                  <a:srgbClr val="000000"/>
                </a:solidFill>
                <a:uFillTx/>
                <a:latin typeface="Calibri"/>
              </a:rPr>
              <a:t>of directional drill, 127m</a:t>
            </a:r>
            <a:r>
              <a:rPr lang="en-US" sz="1800" b="0" i="0" u="none" strike="noStrike" kern="1200" cap="none" spc="0" baseline="0">
                <a:solidFill>
                  <a:srgbClr val="FF0000"/>
                </a:solidFill>
                <a:uFillTx/>
                <a:latin typeface="Calibri"/>
              </a:rPr>
              <a:t> </a:t>
            </a:r>
            <a:r>
              <a:rPr lang="en-US" sz="1800" b="0" i="0" u="none" strike="noStrike" kern="1200" cap="none" spc="0" baseline="0">
                <a:solidFill>
                  <a:srgbClr val="000000"/>
                </a:solidFill>
                <a:uFillTx/>
                <a:latin typeface="Calibri"/>
              </a:rPr>
              <a:t>of micro-tunnelling and a section of above ground installation of 473.2m</a:t>
            </a:r>
            <a:endParaRPr lang="en-US" sz="1800" b="0" i="0" u="none" strike="noStrike" kern="1200" cap="none" spc="0" baseline="0">
              <a:solidFill>
                <a:srgbClr val="FF0000"/>
              </a:solidFill>
              <a:uFillTx/>
              <a:latin typeface="Calibri"/>
              <a:cs typeface="Calibri"/>
            </a:endParaRPr>
          </a:p>
          <a:p>
            <a:pPr marL="285750" marR="0" lvl="0" indent="-285750" algn="l" defTabSz="914400" rtl="0" fontAlgn="auto" hangingPunct="1">
              <a:lnSpc>
                <a:spcPct val="110000"/>
              </a:lnSpc>
              <a:spcBef>
                <a:spcPts val="0"/>
              </a:spcBef>
              <a:spcAft>
                <a:spcPts val="600"/>
              </a:spcAft>
              <a:buSzPct val="100000"/>
              <a:buFont typeface="Arial" pitchFamily="34"/>
              <a:buChar char="•"/>
              <a:tabLst/>
              <a:defRPr sz="1800" b="0" i="0" u="none" strike="noStrike" kern="0" cap="none" spc="0" baseline="0">
                <a:solidFill>
                  <a:srgbClr val="000000"/>
                </a:solidFill>
                <a:uFillTx/>
              </a:defRPr>
            </a:pPr>
            <a:r>
              <a:rPr lang="en-US" sz="1800" b="0" i="0" u="none" strike="noStrike" kern="1200" cap="none" spc="0" baseline="0">
                <a:solidFill>
                  <a:srgbClr val="000000"/>
                </a:solidFill>
                <a:uFillTx/>
                <a:latin typeface="Calibri"/>
              </a:rPr>
              <a:t>There are be 32 number Air valves to install</a:t>
            </a:r>
            <a:endParaRPr lang="en-US" sz="1800" b="0" i="0" u="none" strike="noStrike" kern="1200" cap="none" spc="0" baseline="0">
              <a:solidFill>
                <a:srgbClr val="000000"/>
              </a:solidFill>
              <a:uFillTx/>
              <a:latin typeface="Calibri"/>
              <a:cs typeface="Calibri"/>
            </a:endParaRPr>
          </a:p>
          <a:p>
            <a:pPr marL="285750" marR="0" lvl="0" indent="-285750" algn="l" defTabSz="914400" rtl="0" fontAlgn="auto" hangingPunct="1">
              <a:lnSpc>
                <a:spcPct val="110000"/>
              </a:lnSpc>
              <a:spcBef>
                <a:spcPts val="0"/>
              </a:spcBef>
              <a:spcAft>
                <a:spcPts val="600"/>
              </a:spcAft>
              <a:buSzPct val="100000"/>
              <a:buFont typeface="Arial" pitchFamily="34"/>
              <a:buChar char="•"/>
              <a:tabLst/>
              <a:defRPr sz="1800" b="0" i="0" u="none" strike="noStrike" kern="0" cap="none" spc="0" baseline="0">
                <a:solidFill>
                  <a:srgbClr val="000000"/>
                </a:solidFill>
                <a:uFillTx/>
              </a:defRPr>
            </a:pPr>
            <a:r>
              <a:rPr lang="en-US" sz="1800" b="0" i="0" u="none" strike="noStrike" kern="1200" cap="none" spc="0" baseline="0">
                <a:solidFill>
                  <a:srgbClr val="000000"/>
                </a:solidFill>
                <a:uFillTx/>
                <a:latin typeface="Calibri"/>
              </a:rPr>
              <a:t>There are 6 number directional drill sections along the route from Cambridge WRC to the proposed PS site, crossing twice beneath the railway line, and under the River Cam, the remaining crossings are under IDB ditch and under A14. The crossings at northern railway crossing and northern River Cam crossing</a:t>
            </a:r>
            <a:r>
              <a:rPr lang="en-US" sz="1800" b="0" i="0" u="none" strike="noStrike" kern="1200" cap="none" spc="0" baseline="0">
                <a:solidFill>
                  <a:srgbClr val="FF0000"/>
                </a:solidFill>
                <a:uFillTx/>
                <a:latin typeface="Calibri"/>
              </a:rPr>
              <a:t> </a:t>
            </a:r>
            <a:r>
              <a:rPr lang="en-US" sz="1800" b="0" i="0" u="none" strike="noStrike" kern="1200" cap="none" spc="0" baseline="0">
                <a:solidFill>
                  <a:srgbClr val="000000"/>
                </a:solidFill>
                <a:uFillTx/>
                <a:latin typeface="Calibri"/>
              </a:rPr>
              <a:t>will be sleeved with 710mm OD PE100 SDR17 pipe</a:t>
            </a:r>
            <a:endParaRPr lang="en-US" sz="1800" b="0" i="0" u="none" strike="noStrike" kern="1200" cap="none" spc="0" baseline="0">
              <a:solidFill>
                <a:srgbClr val="FF0000"/>
              </a:solidFill>
              <a:uFillTx/>
              <a:latin typeface="Calibri"/>
              <a:cs typeface="Calibri"/>
            </a:endParaRPr>
          </a:p>
          <a:p>
            <a:pPr marL="285750" marR="0" lvl="0" indent="-285750" algn="l" defTabSz="914400" rtl="0" fontAlgn="auto" hangingPunct="1">
              <a:lnSpc>
                <a:spcPct val="110000"/>
              </a:lnSpc>
              <a:spcBef>
                <a:spcPts val="0"/>
              </a:spcBef>
              <a:spcAft>
                <a:spcPts val="600"/>
              </a:spcAft>
              <a:buSzPct val="100000"/>
              <a:buFont typeface="Arial" pitchFamily="34"/>
              <a:buChar char="•"/>
              <a:tabLst/>
              <a:defRPr sz="1800" b="0" i="0" u="none" strike="noStrike" kern="0" cap="none" spc="0" baseline="0">
                <a:solidFill>
                  <a:srgbClr val="000000"/>
                </a:solidFill>
                <a:uFillTx/>
              </a:defRPr>
            </a:pPr>
            <a:r>
              <a:rPr lang="en-US" sz="1800" b="0" i="0" u="none" strike="noStrike" kern="1200" cap="none" spc="0" baseline="0">
                <a:solidFill>
                  <a:srgbClr val="000000"/>
                </a:solidFill>
                <a:uFillTx/>
                <a:latin typeface="Calibri"/>
              </a:rPr>
              <a:t>The micro-tunnelling is located at southern railway crossings near the existing Cambridge WRC. This is a 1500mm diameter micro-tunnel crossing of approximately 127m with an estimated depth between 5m and 10m under the railway line</a:t>
            </a:r>
          </a:p>
          <a:p>
            <a:pPr marL="285750" marR="0" lvl="0" indent="-285750" algn="l" defTabSz="914400" rtl="0" fontAlgn="auto" hangingPunct="1">
              <a:lnSpc>
                <a:spcPct val="110000"/>
              </a:lnSpc>
              <a:spcBef>
                <a:spcPts val="0"/>
              </a:spcBef>
              <a:spcAft>
                <a:spcPts val="600"/>
              </a:spcAft>
              <a:buSzPct val="100000"/>
              <a:buFont typeface="Arial" pitchFamily="34"/>
              <a:buChar char="•"/>
              <a:tabLst/>
              <a:defRPr sz="1800" b="0" i="0" u="none" strike="noStrike" kern="0" cap="none" spc="0" baseline="0">
                <a:solidFill>
                  <a:srgbClr val="000000"/>
                </a:solidFill>
                <a:uFillTx/>
              </a:defRPr>
            </a:pPr>
            <a:r>
              <a:rPr lang="en-US" sz="1800" b="0" i="0" u="none" strike="noStrike" kern="1200" cap="none" spc="0" baseline="0">
                <a:solidFill>
                  <a:srgbClr val="000000"/>
                </a:solidFill>
                <a:uFillTx/>
                <a:latin typeface="Calibri"/>
              </a:rPr>
              <a:t>The solution proposal is to include the installation of a new pumping station compound in the developer’s land which contains a 12.5m diameter, approximately 12m deep pumping station wet well and all other supporting equipment such as kiosk, dosing units, overhead gantry, lighting, boundary fence, etc</a:t>
            </a:r>
            <a:endParaRPr lang="en-US" sz="1800" b="0" i="0" u="none" strike="noStrike" kern="1200" cap="none" spc="0" baseline="0">
              <a:solidFill>
                <a:srgbClr val="000000"/>
              </a:solidFill>
              <a:uFillTx/>
              <a:latin typeface="Calibri"/>
              <a:cs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2A4E713C40A6442B05ACE88E3F8C01D" ma:contentTypeVersion="15" ma:contentTypeDescription="Create a new document." ma:contentTypeScope="" ma:versionID="7831aaa16b465dc1889945653af4e518">
  <xsd:schema xmlns:xsd="http://www.w3.org/2001/XMLSchema" xmlns:xs="http://www.w3.org/2001/XMLSchema" xmlns:p="http://schemas.microsoft.com/office/2006/metadata/properties" xmlns:ns2="1d03f480-3f88-459c-b49a-9b43c245f62b" xmlns:ns3="beb81e68-8582-4e5b-a4f6-edcf914ba655" targetNamespace="http://schemas.microsoft.com/office/2006/metadata/properties" ma:root="true" ma:fieldsID="c6ba63387180aff2b6b20c77b8845b4c" ns2:_="" ns3:_="">
    <xsd:import namespace="1d03f480-3f88-459c-b49a-9b43c245f62b"/>
    <xsd:import namespace="beb81e68-8582-4e5b-a4f6-edcf914ba655"/>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OCR" minOccurs="0"/>
                <xsd:element ref="ns3:SharedWithUsers" minOccurs="0"/>
                <xsd:element ref="ns3:SharedWithDetail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d03f480-3f88-459c-b49a-9b43c245f62b"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db97ddb5-ea2d-41f4-9e8e-bc0c5aea452e"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eb81e68-8582-4e5b-a4f6-edcf914ba655"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2c8b7d4e-f310-4336-ad78-3dee9ad8acc5}" ma:internalName="TaxCatchAll" ma:showField="CatchAllData" ma:web="beb81e68-8582-4e5b-a4f6-edcf914ba655">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d03f480-3f88-459c-b49a-9b43c245f62b">
      <Terms xmlns="http://schemas.microsoft.com/office/infopath/2007/PartnerControls"/>
    </lcf76f155ced4ddcb4097134ff3c332f>
    <TaxCatchAll xmlns="beb81e68-8582-4e5b-a4f6-edcf914ba655" xsi:nil="true"/>
  </documentManagement>
</p:properties>
</file>

<file path=customXml/itemProps1.xml><?xml version="1.0" encoding="utf-8"?>
<ds:datastoreItem xmlns:ds="http://schemas.openxmlformats.org/officeDocument/2006/customXml" ds:itemID="{B1D7A5BC-B2A0-49FB-AB65-ECAF2D19EE97}"/>
</file>

<file path=customXml/itemProps2.xml><?xml version="1.0" encoding="utf-8"?>
<ds:datastoreItem xmlns:ds="http://schemas.openxmlformats.org/officeDocument/2006/customXml" ds:itemID="{CD1586F5-1CD2-4DB5-A914-3C26E59FBA32}"/>
</file>

<file path=customXml/itemProps3.xml><?xml version="1.0" encoding="utf-8"?>
<ds:datastoreItem xmlns:ds="http://schemas.openxmlformats.org/officeDocument/2006/customXml" ds:itemID="{BCDBD44C-BF4D-4077-8F31-3863437C3727}"/>
</file>

<file path=docProps/app.xml><?xml version="1.0" encoding="utf-8"?>
<Properties xmlns="http://schemas.openxmlformats.org/officeDocument/2006/extended-properties" xmlns:vt="http://schemas.openxmlformats.org/officeDocument/2006/docPropsVTypes">
  <TotalTime>25</TotalTime>
  <Words>663</Words>
  <Application>Microsoft Office PowerPoint</Application>
  <PresentationFormat>Widescreen</PresentationFormat>
  <Paragraphs>108</Paragraphs>
  <Slides>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Kathryn Taylor</dc:creator>
  <cp:lastModifiedBy>James Croft</cp:lastModifiedBy>
  <cp:revision>2</cp:revision>
  <dcterms:created xsi:type="dcterms:W3CDTF">2024-03-18T16:18:31Z</dcterms:created>
  <dcterms:modified xsi:type="dcterms:W3CDTF">2024-03-20T10:17:05Z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0x010100D2A4E713C40A6442B05ACE88E3F8C01D</vt:lpwstr>
  </property>
</Properties>
</file>