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2" r:id="rId3"/>
    <p:sldId id="268" r:id="rId4"/>
    <p:sldId id="271" r:id="rId5"/>
    <p:sldId id="270" r:id="rId6"/>
    <p:sldId id="272" r:id="rId7"/>
    <p:sldId id="260" r:id="rId8"/>
    <p:sldId id="267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051C2C"/>
    <a:srgbClr val="FFA400"/>
    <a:srgbClr val="009B77"/>
    <a:srgbClr val="E03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7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21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A400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7-D44D-B825-3DB8F04F7FD8}"/>
              </c:ext>
            </c:extLst>
          </c:dPt>
          <c:dPt>
            <c:idx val="1"/>
            <c:bubble3D val="0"/>
            <c:spPr>
              <a:solidFill>
                <a:srgbClr val="0077C8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B17-D44D-B825-3DB8F04F7FD8}"/>
              </c:ext>
            </c:extLst>
          </c:dPt>
          <c:dPt>
            <c:idx val="2"/>
            <c:bubble3D val="0"/>
            <c:spPr>
              <a:solidFill>
                <a:srgbClr val="009B77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7-D44D-B825-3DB8F04F7FD8}"/>
              </c:ext>
            </c:extLst>
          </c:dPt>
          <c:dPt>
            <c:idx val="3"/>
            <c:bubble3D val="0"/>
            <c:spPr>
              <a:solidFill>
                <a:srgbClr val="051C2C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B17-D44D-B825-3DB8F04F7FD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7-D44D-B825-3DB8F04F7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ysClr val="windowText" lastClr="000000"/>
                </a:solidFill>
              </a:rPr>
              <a:t>Passengers - Last</a:t>
            </a:r>
            <a:r>
              <a:rPr lang="en-GB" baseline="0">
                <a:solidFill>
                  <a:sysClr val="windowText" lastClr="000000"/>
                </a:solidFill>
              </a:rPr>
              <a:t> 52 Weeks</a:t>
            </a:r>
            <a:endParaRPr lang="en-GB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878890138732663E-2"/>
          <c:y val="0.11384860872068575"/>
          <c:w val="0.88416872890888643"/>
          <c:h val="0.70746583558107146"/>
        </c:manualLayout>
      </c:layout>
      <c:lineChart>
        <c:grouping val="standard"/>
        <c:varyColors val="0"/>
        <c:ser>
          <c:idx val="0"/>
          <c:order val="0"/>
          <c:tx>
            <c:strRef>
              <c:f>CAEX!$W$5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CAEX!$V$6:$V$57</c:f>
              <c:numCache>
                <c:formatCode>dd/mm/yyyy;@</c:formatCode>
                <c:ptCount val="52"/>
                <c:pt idx="0">
                  <c:v>44822</c:v>
                </c:pt>
                <c:pt idx="1">
                  <c:v>44829</c:v>
                </c:pt>
                <c:pt idx="2">
                  <c:v>44836</c:v>
                </c:pt>
                <c:pt idx="3">
                  <c:v>44843</c:v>
                </c:pt>
                <c:pt idx="4">
                  <c:v>44850</c:v>
                </c:pt>
                <c:pt idx="5">
                  <c:v>44857</c:v>
                </c:pt>
                <c:pt idx="6">
                  <c:v>44864</c:v>
                </c:pt>
                <c:pt idx="7">
                  <c:v>44871</c:v>
                </c:pt>
                <c:pt idx="8">
                  <c:v>44878</c:v>
                </c:pt>
                <c:pt idx="9">
                  <c:v>44885</c:v>
                </c:pt>
                <c:pt idx="10">
                  <c:v>44892</c:v>
                </c:pt>
                <c:pt idx="11">
                  <c:v>44899</c:v>
                </c:pt>
                <c:pt idx="12">
                  <c:v>44906</c:v>
                </c:pt>
                <c:pt idx="13">
                  <c:v>44913</c:v>
                </c:pt>
                <c:pt idx="14">
                  <c:v>44920</c:v>
                </c:pt>
                <c:pt idx="15">
                  <c:v>44927</c:v>
                </c:pt>
                <c:pt idx="16">
                  <c:v>44934</c:v>
                </c:pt>
                <c:pt idx="17">
                  <c:v>44941</c:v>
                </c:pt>
                <c:pt idx="18">
                  <c:v>44948</c:v>
                </c:pt>
                <c:pt idx="19">
                  <c:v>44955</c:v>
                </c:pt>
                <c:pt idx="20">
                  <c:v>44962</c:v>
                </c:pt>
                <c:pt idx="21">
                  <c:v>44969</c:v>
                </c:pt>
                <c:pt idx="22">
                  <c:v>44976</c:v>
                </c:pt>
                <c:pt idx="23">
                  <c:v>44983</c:v>
                </c:pt>
                <c:pt idx="24">
                  <c:v>44990</c:v>
                </c:pt>
                <c:pt idx="25">
                  <c:v>44997</c:v>
                </c:pt>
                <c:pt idx="26">
                  <c:v>45004</c:v>
                </c:pt>
                <c:pt idx="27">
                  <c:v>45011</c:v>
                </c:pt>
                <c:pt idx="28">
                  <c:v>45018</c:v>
                </c:pt>
                <c:pt idx="29">
                  <c:v>45025</c:v>
                </c:pt>
                <c:pt idx="30">
                  <c:v>45032</c:v>
                </c:pt>
                <c:pt idx="31">
                  <c:v>45039</c:v>
                </c:pt>
                <c:pt idx="32">
                  <c:v>45046</c:v>
                </c:pt>
                <c:pt idx="33">
                  <c:v>45053</c:v>
                </c:pt>
                <c:pt idx="34">
                  <c:v>45060</c:v>
                </c:pt>
                <c:pt idx="35">
                  <c:v>45067</c:v>
                </c:pt>
                <c:pt idx="36">
                  <c:v>45074</c:v>
                </c:pt>
                <c:pt idx="37">
                  <c:v>45081</c:v>
                </c:pt>
                <c:pt idx="38">
                  <c:v>45088</c:v>
                </c:pt>
                <c:pt idx="39">
                  <c:v>45095</c:v>
                </c:pt>
                <c:pt idx="40">
                  <c:v>45102</c:v>
                </c:pt>
                <c:pt idx="41">
                  <c:v>45109</c:v>
                </c:pt>
                <c:pt idx="42">
                  <c:v>45116</c:v>
                </c:pt>
                <c:pt idx="43">
                  <c:v>45123</c:v>
                </c:pt>
                <c:pt idx="44">
                  <c:v>45130</c:v>
                </c:pt>
                <c:pt idx="45">
                  <c:v>45137</c:v>
                </c:pt>
                <c:pt idx="46">
                  <c:v>45144</c:v>
                </c:pt>
                <c:pt idx="47">
                  <c:v>45151</c:v>
                </c:pt>
                <c:pt idx="48">
                  <c:v>45158</c:v>
                </c:pt>
                <c:pt idx="49">
                  <c:v>45165</c:v>
                </c:pt>
                <c:pt idx="50">
                  <c:v>45172</c:v>
                </c:pt>
                <c:pt idx="51">
                  <c:v>45179</c:v>
                </c:pt>
              </c:numCache>
            </c:numRef>
          </c:cat>
          <c:val>
            <c:numRef>
              <c:f>CAEX!$W$6:$W$57</c:f>
              <c:numCache>
                <c:formatCode>General</c:formatCode>
                <c:ptCount val="52"/>
                <c:pt idx="0">
                  <c:v>4545</c:v>
                </c:pt>
                <c:pt idx="1">
                  <c:v>5960</c:v>
                </c:pt>
                <c:pt idx="2">
                  <c:v>5689</c:v>
                </c:pt>
                <c:pt idx="3">
                  <c:v>5930</c:v>
                </c:pt>
                <c:pt idx="4">
                  <c:v>5711</c:v>
                </c:pt>
                <c:pt idx="5">
                  <c:v>6686</c:v>
                </c:pt>
                <c:pt idx="6">
                  <c:v>7689</c:v>
                </c:pt>
                <c:pt idx="7">
                  <c:v>6989</c:v>
                </c:pt>
                <c:pt idx="8">
                  <c:v>6482</c:v>
                </c:pt>
                <c:pt idx="9">
                  <c:v>6909</c:v>
                </c:pt>
                <c:pt idx="10">
                  <c:v>8016</c:v>
                </c:pt>
                <c:pt idx="11">
                  <c:v>8244</c:v>
                </c:pt>
                <c:pt idx="12">
                  <c:v>7917</c:v>
                </c:pt>
                <c:pt idx="13">
                  <c:v>6641</c:v>
                </c:pt>
                <c:pt idx="14">
                  <c:v>5498</c:v>
                </c:pt>
                <c:pt idx="15">
                  <c:v>6621</c:v>
                </c:pt>
                <c:pt idx="16">
                  <c:v>6351</c:v>
                </c:pt>
                <c:pt idx="17">
                  <c:v>6840</c:v>
                </c:pt>
                <c:pt idx="18">
                  <c:v>6762</c:v>
                </c:pt>
                <c:pt idx="19">
                  <c:v>7114</c:v>
                </c:pt>
                <c:pt idx="20">
                  <c:v>6574</c:v>
                </c:pt>
                <c:pt idx="21">
                  <c:v>8888</c:v>
                </c:pt>
                <c:pt idx="22">
                  <c:v>6684</c:v>
                </c:pt>
                <c:pt idx="23">
                  <c:v>6885</c:v>
                </c:pt>
                <c:pt idx="24">
                  <c:v>7006</c:v>
                </c:pt>
                <c:pt idx="25">
                  <c:v>7472</c:v>
                </c:pt>
                <c:pt idx="26">
                  <c:v>8115</c:v>
                </c:pt>
                <c:pt idx="27">
                  <c:v>7477</c:v>
                </c:pt>
                <c:pt idx="28">
                  <c:v>8218</c:v>
                </c:pt>
                <c:pt idx="29">
                  <c:v>7826</c:v>
                </c:pt>
                <c:pt idx="30">
                  <c:v>7855</c:v>
                </c:pt>
                <c:pt idx="31">
                  <c:v>8222</c:v>
                </c:pt>
                <c:pt idx="32">
                  <c:v>6940</c:v>
                </c:pt>
                <c:pt idx="33">
                  <c:v>8009</c:v>
                </c:pt>
                <c:pt idx="34">
                  <c:v>7533</c:v>
                </c:pt>
                <c:pt idx="35">
                  <c:v>7991</c:v>
                </c:pt>
                <c:pt idx="36">
                  <c:v>10517</c:v>
                </c:pt>
                <c:pt idx="37">
                  <c:v>7613</c:v>
                </c:pt>
                <c:pt idx="38">
                  <c:v>7799</c:v>
                </c:pt>
                <c:pt idx="39">
                  <c:v>7830</c:v>
                </c:pt>
                <c:pt idx="40">
                  <c:v>7834</c:v>
                </c:pt>
                <c:pt idx="41">
                  <c:v>7919</c:v>
                </c:pt>
                <c:pt idx="42">
                  <c:v>7655</c:v>
                </c:pt>
                <c:pt idx="43">
                  <c:v>7958</c:v>
                </c:pt>
                <c:pt idx="44">
                  <c:v>8539</c:v>
                </c:pt>
                <c:pt idx="45">
                  <c:v>8451</c:v>
                </c:pt>
                <c:pt idx="46">
                  <c:v>8557</c:v>
                </c:pt>
                <c:pt idx="47">
                  <c:v>8349</c:v>
                </c:pt>
                <c:pt idx="48">
                  <c:v>8800</c:v>
                </c:pt>
                <c:pt idx="49">
                  <c:v>8876</c:v>
                </c:pt>
                <c:pt idx="50">
                  <c:v>7890</c:v>
                </c:pt>
                <c:pt idx="51">
                  <c:v>7830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03-425E-81E5-ABB19100F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2395664"/>
        <c:axId val="1870194735"/>
      </c:lineChart>
      <c:catAx>
        <c:axId val="822395664"/>
        <c:scaling>
          <c:orientation val="minMax"/>
        </c:scaling>
        <c:delete val="0"/>
        <c:axPos val="b"/>
        <c:numFmt formatCode="dd/mm/yy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194735"/>
        <c:crosses val="autoZero"/>
        <c:auto val="0"/>
        <c:lblAlgn val="ctr"/>
        <c:lblOffset val="100"/>
        <c:noMultiLvlLbl val="0"/>
      </c:catAx>
      <c:valAx>
        <c:axId val="187019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39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range">
    <p:bg>
      <p:bgPr>
        <a:solidFill>
          <a:srgbClr val="05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6C57FA38-3BED-784A-9369-1AD14AE34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4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4" y="2467450"/>
            <a:ext cx="4800994" cy="112082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275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904770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00D2DC-2911-6345-86C7-709F459A4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158" y="5851600"/>
            <a:ext cx="4587251" cy="3261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200"/>
              </a:lnSpc>
              <a:buFontTx/>
              <a:buNone/>
              <a:defRPr sz="105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DD/MM/YYYY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91910E-1586-7644-88F6-584829378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344486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 on blue">
    <p:bg>
      <p:bgPr>
        <a:solidFill>
          <a:srgbClr val="007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9D01F839-0E33-234E-A668-C0D3E3192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BFDBD7-C92E-C645-BFDE-F7A70F974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93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 on green">
    <p:bg>
      <p:bgPr>
        <a:solidFill>
          <a:srgbClr val="009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6" name="Picture 5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B944D17E-2B1E-F142-A26E-94E55F0AB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9D887D-2036-6D4C-99E5-0D8B678357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6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text on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og walking on the floor&#10;&#10;Description automatically generated">
            <a:extLst>
              <a:ext uri="{FF2B5EF4-FFF2-40B4-BE49-F238E27FC236}">
                <a16:creationId xmlns:a16="http://schemas.microsoft.com/office/drawing/2014/main" id="{F9C70D0D-265A-2840-901D-0AC55CC5F0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9828" t="26115" r="13616" b="4755"/>
          <a:stretch/>
        </p:blipFill>
        <p:spPr>
          <a:xfrm flipH="1">
            <a:off x="-1" y="0"/>
            <a:ext cx="91422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B0EEBC5-436C-E245-A83F-1BE6BC6C3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40000"/>
                    </a:prstClr>
                  </a:outerShdw>
                </a:effectLst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3ABA153-4F3E-4042-BEC2-A752413262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</a:t>
            </a:r>
            <a:br>
              <a:rPr lang="en-GB" dirty="0"/>
            </a:br>
            <a:r>
              <a:rPr lang="en-GB" dirty="0"/>
              <a:t>can run across three </a:t>
            </a:r>
            <a:br>
              <a:rPr lang="en-GB" dirty="0"/>
            </a:br>
            <a:r>
              <a:rPr lang="en-GB" dirty="0"/>
              <a:t>lines if necessary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72C1F-9C4C-A04A-894A-49593F3ED8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7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text on 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0D9D781A-8BFE-8547-A31E-C1FBB7907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9773" t="9691" r="5227" b="1718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B0EEBC5-436C-E245-A83F-1BE6BC6C3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878528"/>
            <a:ext cx="6051300" cy="114326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rgbClr val="0077C8"/>
                </a:solidFill>
                <a:effectLst/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can go across two lines</a:t>
            </a:r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3ABA153-4F3E-4042-BEC2-A752413262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2734268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 baseline="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One line of explanatory text here.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919152-C026-684F-9D38-98DD5B4753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74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text on imag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tanding in a room&#10;&#10;Description automatically generated">
            <a:extLst>
              <a:ext uri="{FF2B5EF4-FFF2-40B4-BE49-F238E27FC236}">
                <a16:creationId xmlns:a16="http://schemas.microsoft.com/office/drawing/2014/main" id="{2EB2513F-CB5B-1449-9948-AFD5DF31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3074" t="10315" r="10450" b="16545"/>
          <a:stretch/>
        </p:blipFill>
        <p:spPr>
          <a:xfrm>
            <a:off x="-1" y="1"/>
            <a:ext cx="9142201" cy="6725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B0EEBC5-436C-E245-A83F-1BE6BC6C3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1402395"/>
            <a:ext cx="4392228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 baseline="0">
                <a:solidFill>
                  <a:schemeClr val="bg1"/>
                </a:solidFill>
                <a:effectLst>
                  <a:outerShdw blurRad="190500" dist="25400" sx="102000" sy="102000" algn="ctr" rotWithShape="0">
                    <a:prstClr val="black">
                      <a:alpha val="40000"/>
                    </a:prstClr>
                  </a:outerShdw>
                </a:effectLst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</a:t>
            </a:r>
            <a:br>
              <a:rPr lang="en-GB" dirty="0"/>
            </a:br>
            <a:r>
              <a:rPr lang="en-GB" dirty="0"/>
              <a:t>text can go across</a:t>
            </a:r>
            <a:br>
              <a:rPr lang="en-GB" dirty="0"/>
            </a:br>
            <a:r>
              <a:rPr lang="en-GB" dirty="0"/>
              <a:t>three lines</a:t>
            </a:r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3ABA153-4F3E-4042-BEC2-A752413262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FFA400"/>
                </a:solidFill>
                <a:effectLst>
                  <a:outerShdw blurRad="317500" algn="ctr" rotWithShape="0">
                    <a:prstClr val="black">
                      <a:alpha val="40000"/>
                    </a:prstClr>
                  </a:outerShdw>
                </a:effectLst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DA8844-25B1-E94B-B897-D1BDDE41DC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_1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2" y="648062"/>
            <a:ext cx="8062911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1"/>
            <a:ext cx="4414839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685749" rtl="0" eaLnBrk="1" fontAlgn="auto" latinLnBrk="0" hangingPunct="1">
              <a:lnSpc>
                <a:spcPts val="18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8B7158-0B7E-E949-9B64-81E313C5F4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37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648062"/>
            <a:ext cx="4965450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1"/>
            <a:ext cx="4414839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1F69F-8C8D-8D40-99DA-359A76A96A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392" y="41275"/>
            <a:ext cx="3046413" cy="3276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alpha val="50000"/>
                  </a:schemeClr>
                </a:solidFill>
                <a:latin typeface="StagecoachCircular TT" panose="02010504010101010104" pitchFamily="2" charset="77"/>
                <a:cs typeface="StagecoachCircular TT" panose="02010504010101010104" pitchFamily="2" charset="77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B84C1E-1C51-A44E-BF2E-36D67E10724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391" y="3377638"/>
            <a:ext cx="3046413" cy="3276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alpha val="50000"/>
                  </a:schemeClr>
                </a:solidFill>
                <a:latin typeface="StagecoachCircular TT" panose="02010504010101010104" pitchFamily="2" charset="77"/>
                <a:cs typeface="StagecoachCircular TT" panose="02010504010101010104" pitchFamily="2" charset="77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D8CE61-37EE-7649-9678-A1A2795AA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06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py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>
            <a:extLst>
              <a:ext uri="{FF2B5EF4-FFF2-40B4-BE49-F238E27FC236}">
                <a16:creationId xmlns:a16="http://schemas.microsoft.com/office/drawing/2014/main" id="{8DE5C779-DF25-774E-80A9-2A2CE3A26D59}"/>
              </a:ext>
            </a:extLst>
          </p:cNvPr>
          <p:cNvSpPr>
            <a:spLocks noChangeAspect="1"/>
          </p:cNvSpPr>
          <p:nvPr userDrawn="1"/>
        </p:nvSpPr>
        <p:spPr>
          <a:xfrm>
            <a:off x="5380473" y="1920837"/>
            <a:ext cx="3761727" cy="4202753"/>
          </a:xfrm>
          <a:custGeom>
            <a:avLst/>
            <a:gdLst>
              <a:gd name="connsiteX0" fmla="*/ 2101377 w 3761727"/>
              <a:gd name="connsiteY0" fmla="*/ 0 h 4202753"/>
              <a:gd name="connsiteX1" fmla="*/ 3690327 w 3761727"/>
              <a:gd name="connsiteY1" fmla="*/ 726183 h 4202753"/>
              <a:gd name="connsiteX2" fmla="*/ 3761727 w 3761727"/>
              <a:gd name="connsiteY2" fmla="*/ 819323 h 4202753"/>
              <a:gd name="connsiteX3" fmla="*/ 3761727 w 3761727"/>
              <a:gd name="connsiteY3" fmla="*/ 3383432 h 4202753"/>
              <a:gd name="connsiteX4" fmla="*/ 3690327 w 3761727"/>
              <a:gd name="connsiteY4" fmla="*/ 3476572 h 4202753"/>
              <a:gd name="connsiteX5" fmla="*/ 2101377 w 3761727"/>
              <a:gd name="connsiteY5" fmla="*/ 4202753 h 4202753"/>
              <a:gd name="connsiteX6" fmla="*/ 0 w 3761727"/>
              <a:gd name="connsiteY6" fmla="*/ 2101377 h 4202753"/>
              <a:gd name="connsiteX7" fmla="*/ 2101377 w 3761727"/>
              <a:gd name="connsiteY7" fmla="*/ 0 h 420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1727" h="4202753">
                <a:moveTo>
                  <a:pt x="2101377" y="0"/>
                </a:moveTo>
                <a:cubicBezTo>
                  <a:pt x="2736057" y="0"/>
                  <a:pt x="3305019" y="281373"/>
                  <a:pt x="3690327" y="726183"/>
                </a:cubicBezTo>
                <a:lnTo>
                  <a:pt x="3761727" y="819323"/>
                </a:lnTo>
                <a:lnTo>
                  <a:pt x="3761727" y="3383432"/>
                </a:lnTo>
                <a:lnTo>
                  <a:pt x="3690327" y="3476572"/>
                </a:lnTo>
                <a:cubicBezTo>
                  <a:pt x="3305019" y="3921381"/>
                  <a:pt x="2736057" y="4202753"/>
                  <a:pt x="2101377" y="4202753"/>
                </a:cubicBezTo>
                <a:cubicBezTo>
                  <a:pt x="940819" y="4202753"/>
                  <a:pt x="0" y="3261935"/>
                  <a:pt x="0" y="2101377"/>
                </a:cubicBezTo>
                <a:cubicBezTo>
                  <a:pt x="0" y="940819"/>
                  <a:pt x="940819" y="0"/>
                  <a:pt x="2101377" y="0"/>
                </a:cubicBezTo>
                <a:close/>
              </a:path>
            </a:pathLst>
          </a:custGeom>
          <a:solidFill>
            <a:srgbClr val="051C2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BC369FD-AF07-B94E-922D-E38BFEA3CAE2}"/>
              </a:ext>
            </a:extLst>
          </p:cNvPr>
          <p:cNvSpPr/>
          <p:nvPr userDrawn="1"/>
        </p:nvSpPr>
        <p:spPr>
          <a:xfrm>
            <a:off x="5489202" y="2021594"/>
            <a:ext cx="3654798" cy="3989264"/>
          </a:xfrm>
          <a:custGeom>
            <a:avLst/>
            <a:gdLst>
              <a:gd name="connsiteX0" fmla="*/ 1994632 w 3654798"/>
              <a:gd name="connsiteY0" fmla="*/ 0 h 3989264"/>
              <a:gd name="connsiteX1" fmla="*/ 3607247 w 3654798"/>
              <a:gd name="connsiteY1" fmla="*/ 820500 h 3989264"/>
              <a:gd name="connsiteX2" fmla="*/ 3654798 w 3654798"/>
              <a:gd name="connsiteY2" fmla="*/ 895684 h 3989264"/>
              <a:gd name="connsiteX3" fmla="*/ 3654798 w 3654798"/>
              <a:gd name="connsiteY3" fmla="*/ 3093581 h 3989264"/>
              <a:gd name="connsiteX4" fmla="*/ 3607247 w 3654798"/>
              <a:gd name="connsiteY4" fmla="*/ 3168764 h 3989264"/>
              <a:gd name="connsiteX5" fmla="*/ 1994632 w 3654798"/>
              <a:gd name="connsiteY5" fmla="*/ 3989264 h 3989264"/>
              <a:gd name="connsiteX6" fmla="*/ 0 w 3654798"/>
              <a:gd name="connsiteY6" fmla="*/ 1994632 h 3989264"/>
              <a:gd name="connsiteX7" fmla="*/ 1994632 w 3654798"/>
              <a:gd name="connsiteY7" fmla="*/ 0 h 398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4798" h="3989264">
                <a:moveTo>
                  <a:pt x="1994632" y="0"/>
                </a:moveTo>
                <a:cubicBezTo>
                  <a:pt x="2657316" y="0"/>
                  <a:pt x="3244520" y="323167"/>
                  <a:pt x="3607247" y="820500"/>
                </a:cubicBezTo>
                <a:lnTo>
                  <a:pt x="3654798" y="895684"/>
                </a:lnTo>
                <a:lnTo>
                  <a:pt x="3654798" y="3093581"/>
                </a:lnTo>
                <a:lnTo>
                  <a:pt x="3607247" y="3168764"/>
                </a:lnTo>
                <a:cubicBezTo>
                  <a:pt x="3244520" y="3666098"/>
                  <a:pt x="2657316" y="3989264"/>
                  <a:pt x="1994632" y="3989264"/>
                </a:cubicBezTo>
                <a:cubicBezTo>
                  <a:pt x="893028" y="3989264"/>
                  <a:pt x="0" y="3096236"/>
                  <a:pt x="0" y="1994632"/>
                </a:cubicBezTo>
                <a:cubicBezTo>
                  <a:pt x="0" y="893028"/>
                  <a:pt x="893028" y="0"/>
                  <a:pt x="19946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2" y="648062"/>
            <a:ext cx="8062911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1"/>
            <a:ext cx="4414839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E39AC-40C9-F247-9F2C-FA10B886D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0797959D-8ED6-AA49-AE10-852FE438C0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89202" y="2021594"/>
            <a:ext cx="3652998" cy="3989264"/>
          </a:xfrm>
          <a:custGeom>
            <a:avLst/>
            <a:gdLst>
              <a:gd name="connsiteX0" fmla="*/ 1994632 w 3652998"/>
              <a:gd name="connsiteY0" fmla="*/ 0 h 3989264"/>
              <a:gd name="connsiteX1" fmla="*/ 3607247 w 3652998"/>
              <a:gd name="connsiteY1" fmla="*/ 820500 h 3989264"/>
              <a:gd name="connsiteX2" fmla="*/ 3652998 w 3652998"/>
              <a:gd name="connsiteY2" fmla="*/ 887789 h 3989264"/>
              <a:gd name="connsiteX3" fmla="*/ 3652998 w 3652998"/>
              <a:gd name="connsiteY3" fmla="*/ 3101476 h 3989264"/>
              <a:gd name="connsiteX4" fmla="*/ 3607247 w 3652998"/>
              <a:gd name="connsiteY4" fmla="*/ 3168764 h 3989264"/>
              <a:gd name="connsiteX5" fmla="*/ 1994632 w 3652998"/>
              <a:gd name="connsiteY5" fmla="*/ 3989264 h 3989264"/>
              <a:gd name="connsiteX6" fmla="*/ 0 w 3652998"/>
              <a:gd name="connsiteY6" fmla="*/ 1994632 h 3989264"/>
              <a:gd name="connsiteX7" fmla="*/ 1994632 w 3652998"/>
              <a:gd name="connsiteY7" fmla="*/ 0 h 398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2998" h="3989264">
                <a:moveTo>
                  <a:pt x="1994632" y="0"/>
                </a:moveTo>
                <a:cubicBezTo>
                  <a:pt x="2657316" y="0"/>
                  <a:pt x="3244520" y="323167"/>
                  <a:pt x="3607247" y="820500"/>
                </a:cubicBezTo>
                <a:lnTo>
                  <a:pt x="3652998" y="887789"/>
                </a:lnTo>
                <a:lnTo>
                  <a:pt x="3652998" y="3101476"/>
                </a:lnTo>
                <a:lnTo>
                  <a:pt x="3607247" y="3168764"/>
                </a:lnTo>
                <a:cubicBezTo>
                  <a:pt x="3244520" y="3666098"/>
                  <a:pt x="2657316" y="3989264"/>
                  <a:pt x="1994632" y="3989264"/>
                </a:cubicBezTo>
                <a:cubicBezTo>
                  <a:pt x="893028" y="3989264"/>
                  <a:pt x="0" y="3096236"/>
                  <a:pt x="0" y="1994632"/>
                </a:cubicBezTo>
                <a:cubicBezTo>
                  <a:pt x="0" y="893028"/>
                  <a:pt x="893028" y="0"/>
                  <a:pt x="1994632" y="0"/>
                </a:cubicBezTo>
                <a:close/>
              </a:path>
            </a:pathLst>
          </a:custGeom>
        </p:spPr>
        <p:txBody>
          <a:bodyPr wrap="square" bIns="36000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51000"/>
                  </a:schemeClr>
                </a:solidFill>
                <a:latin typeface="StagecoachCircular TT" panose="02010504010101010104" pitchFamily="2" charset="77"/>
                <a:cs typeface="StagecoachCircular TT" panose="02010504010101010104" pitchFamily="2" charset="77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03222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and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DE1D607B-1091-CD4A-B785-955923C2FC55}"/>
              </a:ext>
            </a:extLst>
          </p:cNvPr>
          <p:cNvSpPr>
            <a:spLocks noChangeAspect="1"/>
          </p:cNvSpPr>
          <p:nvPr userDrawn="1"/>
        </p:nvSpPr>
        <p:spPr>
          <a:xfrm>
            <a:off x="5380472" y="1920837"/>
            <a:ext cx="3922554" cy="4202753"/>
          </a:xfrm>
          <a:custGeom>
            <a:avLst/>
            <a:gdLst>
              <a:gd name="connsiteX0" fmla="*/ 1906200 w 3558226"/>
              <a:gd name="connsiteY0" fmla="*/ 0 h 3812400"/>
              <a:gd name="connsiteX1" fmla="*/ 3486851 w 3558226"/>
              <a:gd name="connsiteY1" fmla="*/ 840426 h 3812400"/>
              <a:gd name="connsiteX2" fmla="*/ 3558226 w 3558226"/>
              <a:gd name="connsiteY2" fmla="*/ 957913 h 3812400"/>
              <a:gd name="connsiteX3" fmla="*/ 3558226 w 3558226"/>
              <a:gd name="connsiteY3" fmla="*/ 2854488 h 3812400"/>
              <a:gd name="connsiteX4" fmla="*/ 3486851 w 3558226"/>
              <a:gd name="connsiteY4" fmla="*/ 2971975 h 3812400"/>
              <a:gd name="connsiteX5" fmla="*/ 1906200 w 3558226"/>
              <a:gd name="connsiteY5" fmla="*/ 3812400 h 3812400"/>
              <a:gd name="connsiteX6" fmla="*/ 0 w 3558226"/>
              <a:gd name="connsiteY6" fmla="*/ 1906200 h 3812400"/>
              <a:gd name="connsiteX7" fmla="*/ 1906200 w 3558226"/>
              <a:gd name="connsiteY7" fmla="*/ 0 h 38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226" h="3812400">
                <a:moveTo>
                  <a:pt x="1906200" y="0"/>
                </a:moveTo>
                <a:cubicBezTo>
                  <a:pt x="2564178" y="0"/>
                  <a:pt x="3144293" y="333373"/>
                  <a:pt x="3486851" y="840426"/>
                </a:cubicBezTo>
                <a:lnTo>
                  <a:pt x="3558226" y="957913"/>
                </a:lnTo>
                <a:lnTo>
                  <a:pt x="3558226" y="2854488"/>
                </a:lnTo>
                <a:lnTo>
                  <a:pt x="3486851" y="2971975"/>
                </a:lnTo>
                <a:cubicBezTo>
                  <a:pt x="3144293" y="3479027"/>
                  <a:pt x="2564178" y="3812400"/>
                  <a:pt x="1906200" y="3812400"/>
                </a:cubicBezTo>
                <a:cubicBezTo>
                  <a:pt x="853435" y="3812400"/>
                  <a:pt x="0" y="2958965"/>
                  <a:pt x="0" y="1906200"/>
                </a:cubicBezTo>
                <a:cubicBezTo>
                  <a:pt x="0" y="853435"/>
                  <a:pt x="853435" y="0"/>
                  <a:pt x="1906200" y="0"/>
                </a:cubicBezTo>
                <a:close/>
              </a:path>
            </a:pathLst>
          </a:custGeom>
          <a:solidFill>
            <a:srgbClr val="051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2" y="648062"/>
            <a:ext cx="8062911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1"/>
            <a:ext cx="4414839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E17BC-6EC5-B94B-AABC-2CDB97331A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1296" y="3358099"/>
            <a:ext cx="2421617" cy="8719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875">
                <a:solidFill>
                  <a:srgbClr val="FFA400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Pull quote text to go here run across two </a:t>
            </a:r>
            <a:br>
              <a:rPr lang="en-GB" dirty="0"/>
            </a:br>
            <a:r>
              <a:rPr lang="en-GB" dirty="0"/>
              <a:t>or three lines.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EBDC84-55A5-7442-AEC2-4DFD1C978E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1079" y="4676267"/>
            <a:ext cx="2267978" cy="51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35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quote giver</a:t>
            </a:r>
            <a:br>
              <a:rPr lang="en-GB" dirty="0"/>
            </a:br>
            <a:r>
              <a:rPr lang="en-GB" dirty="0"/>
              <a:t>Job title &amp; company name</a:t>
            </a: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B4D015-E9E9-2548-A2C9-3666477250B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2913" y="4244821"/>
            <a:ext cx="540000" cy="360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907B21-A2C4-A24E-B94A-2281502B07D9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71077" y="2755735"/>
            <a:ext cx="540000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9981CB-6E27-8547-AEF6-982E281C3C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29F62B1-993B-D644-8752-DF8A9EBD102B}"/>
              </a:ext>
            </a:extLst>
          </p:cNvPr>
          <p:cNvSpPr/>
          <p:nvPr userDrawn="1"/>
        </p:nvSpPr>
        <p:spPr>
          <a:xfrm>
            <a:off x="9142199" y="1327868"/>
            <a:ext cx="677661" cy="420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9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py and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FB27B3-ECFC-9645-99E5-7B739060B5BE}"/>
              </a:ext>
            </a:extLst>
          </p:cNvPr>
          <p:cNvSpPr/>
          <p:nvPr userDrawn="1"/>
        </p:nvSpPr>
        <p:spPr>
          <a:xfrm>
            <a:off x="6096762" y="0"/>
            <a:ext cx="3045438" cy="6714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648062"/>
            <a:ext cx="5152140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1"/>
            <a:ext cx="4414839" cy="2770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E17BC-6EC5-B94B-AABC-2CDB97331A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4933" y="2240655"/>
            <a:ext cx="2267978" cy="1475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875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Pull quote text to </a:t>
            </a:r>
            <a:br>
              <a:rPr lang="en-GB" dirty="0"/>
            </a:br>
            <a:r>
              <a:rPr lang="en-GB" dirty="0"/>
              <a:t>go here run across </a:t>
            </a:r>
            <a:br>
              <a:rPr lang="en-GB" dirty="0"/>
            </a:br>
            <a:r>
              <a:rPr lang="en-GB" dirty="0"/>
              <a:t>three, or four lines</a:t>
            </a:r>
            <a:br>
              <a:rPr lang="en-GB" dirty="0"/>
            </a:br>
            <a:r>
              <a:rPr lang="en-GB" dirty="0"/>
              <a:t>if needed.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EBDC84-55A5-7442-AEC2-4DFD1C978E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4715" y="4531483"/>
            <a:ext cx="2267978" cy="51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35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quote giver</a:t>
            </a:r>
            <a:br>
              <a:rPr lang="en-GB" dirty="0"/>
            </a:br>
            <a:r>
              <a:rPr lang="en-GB" dirty="0"/>
              <a:t>Job title &amp; company name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4D015-E9E9-2548-A2C9-3666477250BD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30000"/>
          </a:blip>
          <a:srcRect/>
          <a:stretch/>
        </p:blipFill>
        <p:spPr>
          <a:xfrm>
            <a:off x="8085182" y="3913283"/>
            <a:ext cx="540000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907B21-A2C4-A24E-B94A-2281502B07D9}"/>
              </a:ext>
            </a:extLst>
          </p:cNvPr>
          <p:cNvPicPr>
            <a:picLocks/>
          </p:cNvPicPr>
          <p:nvPr userDrawn="1"/>
        </p:nvPicPr>
        <p:blipFill>
          <a:blip r:embed="rId4">
            <a:alphaModFix amt="30000"/>
          </a:blip>
          <a:srcRect/>
          <a:stretch/>
        </p:blipFill>
        <p:spPr>
          <a:xfrm>
            <a:off x="6324713" y="1638291"/>
            <a:ext cx="540000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03C680-6BB0-3E40-B531-4AEE3E755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0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">
    <p:bg>
      <p:bgPr>
        <a:solidFill>
          <a:srgbClr val="FF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E67F5F84-11A1-8540-91C6-01DC4245F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4" y="2467450"/>
            <a:ext cx="4800994" cy="112082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275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904770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00D2DC-2911-6345-86C7-709F459A4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158" y="5851600"/>
            <a:ext cx="4587251" cy="3261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200"/>
              </a:lnSpc>
              <a:buFontTx/>
              <a:buNone/>
              <a:defRPr sz="105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DD/MM/YYYY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7382B4-53E3-B542-85C3-EA089E905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344486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_2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2" y="648062"/>
            <a:ext cx="8062911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7"/>
            <a:ext cx="4031456" cy="350505"/>
          </a:xfrm>
          <a:prstGeom prst="rect">
            <a:avLst/>
          </a:prstGeom>
        </p:spPr>
        <p:txBody>
          <a:bodyPr wrap="square" lIns="0" tIns="0" rIns="360000" bIns="0" numCol="1" spcCol="72000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>
                <a:solidFill>
                  <a:srgbClr val="E03E52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header across one line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F39EC95-8F66-7546-9B56-EB60C17A2E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547" y="2692268"/>
            <a:ext cx="4035529" cy="2727872"/>
          </a:xfrm>
          <a:prstGeom prst="rect">
            <a:avLst/>
          </a:prstGeom>
        </p:spPr>
        <p:txBody>
          <a:bodyPr wrap="square" lIns="0" tIns="0" rIns="360000" bIns="0" numCol="1" spcCol="72000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Column 1 body copy</a:t>
            </a:r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A9CEAAB-149A-2D4C-8B09-0B4D787985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6075" y="2259967"/>
            <a:ext cx="4031456" cy="350505"/>
          </a:xfrm>
          <a:prstGeom prst="rect">
            <a:avLst/>
          </a:prstGeom>
        </p:spPr>
        <p:txBody>
          <a:bodyPr wrap="square" lIns="360000" tIns="0" rIns="0" bIns="0" numCol="1" spcCol="72000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>
                <a:solidFill>
                  <a:srgbClr val="E03E52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header across one line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FCD93A7-201C-1644-AC28-9E7D0DBAE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076" y="2692268"/>
            <a:ext cx="4035529" cy="2727872"/>
          </a:xfrm>
          <a:prstGeom prst="rect">
            <a:avLst/>
          </a:prstGeom>
        </p:spPr>
        <p:txBody>
          <a:bodyPr wrap="square" lIns="360000" tIns="0" rIns="0" bIns="0" numCol="1" spcCol="72000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Column 1 body copy</a:t>
            </a:r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9880DF-E2CA-F043-A93F-EECA8E924F2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246940"/>
            <a:ext cx="0" cy="3239460"/>
          </a:xfrm>
          <a:prstGeom prst="line">
            <a:avLst/>
          </a:prstGeom>
          <a:ln>
            <a:solidFill>
              <a:srgbClr val="051C2C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5E4C9B4-9E37-3747-88F7-04FAC683E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61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850D5-5D66-8E48-A428-E3890A9C8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260600"/>
            <a:ext cx="4437494" cy="27701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1988" indent="-161988">
              <a:lnSpc>
                <a:spcPts val="1875"/>
              </a:lnSpc>
              <a:spcBef>
                <a:spcPts val="900"/>
              </a:spcBef>
              <a:buClr>
                <a:srgbClr val="E03E52"/>
              </a:buClr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Bullet points</a:t>
            </a:r>
          </a:p>
          <a:p>
            <a:pPr lvl="0"/>
            <a:r>
              <a:rPr lang="en-GB" dirty="0"/>
              <a:t>Bullet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E4E9A-965B-484D-A4CE-EFD074064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648065"/>
            <a:ext cx="8062910" cy="11145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450"/>
              </a:lnSpc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09896-7C69-564D-9BF0-FDD7ED235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66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850D5-5D66-8E48-A428-E3890A9C8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260600"/>
            <a:ext cx="4437494" cy="27701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1988" indent="-161988">
              <a:lnSpc>
                <a:spcPts val="1875"/>
              </a:lnSpc>
              <a:spcBef>
                <a:spcPts val="900"/>
              </a:spcBef>
              <a:buClr>
                <a:srgbClr val="E03E52"/>
              </a:buClr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Bullet points</a:t>
            </a:r>
          </a:p>
          <a:p>
            <a:pPr lvl="0"/>
            <a:r>
              <a:rPr lang="en-GB" dirty="0"/>
              <a:t>Bullet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E4E9A-965B-484D-A4CE-EFD074064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3" y="648065"/>
            <a:ext cx="5255011" cy="11145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450"/>
              </a:lnSpc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4C1E5-1B36-9843-A0B6-1A1DFFD4BA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A533B53-9227-9446-A16C-E6081535BD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392" y="41275"/>
            <a:ext cx="3046413" cy="3276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alpha val="50000"/>
                  </a:schemeClr>
                </a:solidFill>
                <a:latin typeface="StagecoachCircular TT" panose="02010504010101010104" pitchFamily="2" charset="77"/>
                <a:cs typeface="StagecoachCircular TT" panose="02010504010101010104" pitchFamily="2" charset="77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97D6A7B-1EB1-2D42-8533-141DB5171D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391" y="3377638"/>
            <a:ext cx="3046413" cy="3276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alpha val="50000"/>
                  </a:schemeClr>
                </a:solidFill>
                <a:latin typeface="StagecoachCircular TT" panose="02010504010101010104" pitchFamily="2" charset="77"/>
                <a:cs typeface="StagecoachCircular TT" panose="02010504010101010104" pitchFamily="2" charset="77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42967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poi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850D5-5D66-8E48-A428-E3890A9C8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260600"/>
            <a:ext cx="4437494" cy="27701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1988" indent="-161988">
              <a:lnSpc>
                <a:spcPts val="1875"/>
              </a:lnSpc>
              <a:spcBef>
                <a:spcPts val="900"/>
              </a:spcBef>
              <a:buClr>
                <a:srgbClr val="E03E52"/>
              </a:buClr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Bullet points</a:t>
            </a:r>
          </a:p>
          <a:p>
            <a:pPr lvl="0"/>
            <a:r>
              <a:rPr lang="en-GB" dirty="0"/>
              <a:t>Bullet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E4E9A-965B-484D-A4CE-EFD074064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648065"/>
            <a:ext cx="8062910" cy="11145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3450"/>
              </a:lnSpc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8276D0-9F95-F241-BA48-DF36D9262C33}"/>
              </a:ext>
            </a:extLst>
          </p:cNvPr>
          <p:cNvSpPr/>
          <p:nvPr userDrawn="1"/>
        </p:nvSpPr>
        <p:spPr>
          <a:xfrm>
            <a:off x="6096762" y="0"/>
            <a:ext cx="3045438" cy="6714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955B91-C74B-F147-87BD-3984F1BFF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4933" y="2240655"/>
            <a:ext cx="2267978" cy="14755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50"/>
              </a:lnSpc>
              <a:spcBef>
                <a:spcPts val="0"/>
              </a:spcBef>
              <a:buNone/>
              <a:defRPr sz="1875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Pull quote text to </a:t>
            </a:r>
            <a:br>
              <a:rPr lang="en-GB" dirty="0"/>
            </a:br>
            <a:r>
              <a:rPr lang="en-GB" dirty="0"/>
              <a:t>go here run across </a:t>
            </a:r>
            <a:br>
              <a:rPr lang="en-GB" dirty="0"/>
            </a:br>
            <a:r>
              <a:rPr lang="en-GB" dirty="0"/>
              <a:t>three, or four lines</a:t>
            </a:r>
            <a:br>
              <a:rPr lang="en-GB" dirty="0"/>
            </a:br>
            <a:r>
              <a:rPr lang="en-GB" dirty="0"/>
              <a:t>if needed.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04A6444-4644-3C4D-B77B-0F7BF091EE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4715" y="4531483"/>
            <a:ext cx="2267978" cy="51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35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quote giver</a:t>
            </a:r>
            <a:br>
              <a:rPr lang="en-GB" dirty="0"/>
            </a:br>
            <a:r>
              <a:rPr lang="en-GB" dirty="0"/>
              <a:t>Job title &amp; company name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860E86-4792-F04D-B6EB-EE78DB0333DE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30000"/>
          </a:blip>
          <a:srcRect/>
          <a:stretch/>
        </p:blipFill>
        <p:spPr>
          <a:xfrm>
            <a:off x="8085182" y="3913283"/>
            <a:ext cx="540000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24894C-F798-E64A-974D-8D09B80F6A30}"/>
              </a:ext>
            </a:extLst>
          </p:cNvPr>
          <p:cNvPicPr>
            <a:picLocks/>
          </p:cNvPicPr>
          <p:nvPr userDrawn="1"/>
        </p:nvPicPr>
        <p:blipFill>
          <a:blip r:embed="rId4">
            <a:alphaModFix amt="30000"/>
          </a:blip>
          <a:srcRect/>
          <a:stretch/>
        </p:blipFill>
        <p:spPr>
          <a:xfrm>
            <a:off x="6324713" y="1638291"/>
            <a:ext cx="540000" cy="3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5443DC-DB11-EA41-AF52-F611521CFA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and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2" y="648062"/>
            <a:ext cx="8062911" cy="9066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3450"/>
              </a:lnSpc>
              <a:spcBef>
                <a:spcPts val="0"/>
              </a:spcBef>
              <a:buFontTx/>
              <a:buNone/>
              <a:defRPr sz="31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here, text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4" y="2259962"/>
            <a:ext cx="4414839" cy="10175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Body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AA0353-0E77-344E-82C3-DEBE7E24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9663" y="3627949"/>
            <a:ext cx="2327383" cy="345989"/>
          </a:xfrm>
          <a:prstGeom prst="rect">
            <a:avLst/>
          </a:prstGeom>
        </p:spPr>
        <p:txBody>
          <a:bodyPr lIns="0" tIns="0" rIns="0" bIns="54000" anchor="b" anchorCtr="0">
            <a:normAutofit/>
          </a:bodyPr>
          <a:lstStyle>
            <a:lvl1pPr marL="0" indent="0">
              <a:buNone/>
              <a:defRPr sz="135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section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40A563B-1D41-C946-9302-1A6376F26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2" y="3541235"/>
            <a:ext cx="73125" cy="432000"/>
          </a:xfrm>
          <a:prstGeom prst="rect">
            <a:avLst/>
          </a:prstGeom>
          <a:solidFill>
            <a:srgbClr val="FFA400"/>
          </a:solidFill>
        </p:spPr>
        <p:txBody>
          <a:bodyPr lIns="0" tIns="0" rIns="0">
            <a:normAutofit/>
          </a:bodyPr>
          <a:lstStyle>
            <a:lvl1pPr marL="0" indent="0">
              <a:buFontTx/>
              <a:buNone/>
              <a:defRPr sz="675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</a:t>
            </a:r>
            <a:endParaRPr lang="en-US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EFB74B8B-615B-A447-8AE4-0F4E35A5D4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2" y="4006381"/>
            <a:ext cx="73125" cy="432000"/>
          </a:xfrm>
          <a:prstGeom prst="rect">
            <a:avLst/>
          </a:prstGeom>
          <a:solidFill>
            <a:srgbClr val="0077C8"/>
          </a:solidFill>
        </p:spPr>
        <p:txBody>
          <a:bodyPr lIns="0" tIns="0" rIns="0">
            <a:normAutofit/>
          </a:bodyPr>
          <a:lstStyle>
            <a:lvl1pPr marL="0" indent="0">
              <a:buFontTx/>
              <a:buNone/>
              <a:defRPr sz="675">
                <a:solidFill>
                  <a:srgbClr val="009B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</a:t>
            </a:r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5419F507-59D0-DC41-AAAE-D4B143D15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2" y="4471527"/>
            <a:ext cx="73125" cy="432000"/>
          </a:xfrm>
          <a:prstGeom prst="rect">
            <a:avLst/>
          </a:prstGeom>
          <a:solidFill>
            <a:srgbClr val="009B77"/>
          </a:solidFill>
        </p:spPr>
        <p:txBody>
          <a:bodyPr lIns="0" tIns="0" rIns="0">
            <a:normAutofit/>
          </a:bodyPr>
          <a:lstStyle>
            <a:lvl1pPr marL="0" indent="0">
              <a:buFontTx/>
              <a:buNone/>
              <a:defRPr sz="675">
                <a:solidFill>
                  <a:srgbClr val="FFA4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</a:t>
            </a:r>
            <a:endParaRPr lang="en-US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401F12D8-7C4E-A644-913B-D3CFA5DE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2" y="4936673"/>
            <a:ext cx="73125" cy="432000"/>
          </a:xfrm>
          <a:prstGeom prst="rect">
            <a:avLst/>
          </a:prstGeom>
          <a:solidFill>
            <a:srgbClr val="051C2C"/>
          </a:solidFill>
        </p:spPr>
        <p:txBody>
          <a:bodyPr lIns="0" tIns="0" rIns="0">
            <a:normAutofit/>
          </a:bodyPr>
          <a:lstStyle>
            <a:lvl1pPr marL="0" indent="0">
              <a:buFontTx/>
              <a:buNone/>
              <a:defRPr sz="675">
                <a:solidFill>
                  <a:srgbClr val="051C2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</a:t>
            </a:r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D5AE0D9-F116-C343-9D4A-3DB7D495F1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63" y="4088564"/>
            <a:ext cx="2327383" cy="345989"/>
          </a:xfrm>
          <a:prstGeom prst="rect">
            <a:avLst/>
          </a:prstGeom>
        </p:spPr>
        <p:txBody>
          <a:bodyPr lIns="0" tIns="0" rIns="0" bIns="54000" anchor="b" anchorCtr="0">
            <a:normAutofit/>
          </a:bodyPr>
          <a:lstStyle>
            <a:lvl1pPr marL="0" indent="0">
              <a:buNone/>
              <a:defRPr sz="135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section</a:t>
            </a:r>
            <a:endParaRPr lang="en-US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CA2A4798-7280-6C41-915C-BE43AED718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663" y="4557545"/>
            <a:ext cx="2327383" cy="345989"/>
          </a:xfrm>
          <a:prstGeom prst="rect">
            <a:avLst/>
          </a:prstGeom>
        </p:spPr>
        <p:txBody>
          <a:bodyPr lIns="0" tIns="0" rIns="0" bIns="54000" anchor="b" anchorCtr="0">
            <a:normAutofit/>
          </a:bodyPr>
          <a:lstStyle>
            <a:lvl1pPr marL="0" indent="0">
              <a:buNone/>
              <a:defRPr sz="135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section</a:t>
            </a:r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49B428F-CDBC-8E4E-A559-CB18DE8B3F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663" y="5018158"/>
            <a:ext cx="2327383" cy="345989"/>
          </a:xfrm>
          <a:prstGeom prst="rect">
            <a:avLst/>
          </a:prstGeom>
        </p:spPr>
        <p:txBody>
          <a:bodyPr lIns="0" tIns="0" rIns="0" bIns="54000" anchor="b" anchorCtr="0">
            <a:normAutofit/>
          </a:bodyPr>
          <a:lstStyle>
            <a:lvl1pPr marL="0" indent="0">
              <a:buNone/>
              <a:defRPr sz="1350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Name of section</a:t>
            </a:r>
            <a:endParaRPr lang="en-US" dirty="0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D491C06-2586-0541-B86D-52EAFF3210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7067" y="3541235"/>
            <a:ext cx="709259" cy="432000"/>
          </a:xfrm>
          <a:prstGeom prst="rect">
            <a:avLst/>
          </a:prstGeom>
          <a:solidFill>
            <a:srgbClr val="FFA400"/>
          </a:solidFill>
        </p:spPr>
        <p:txBody>
          <a:bodyPr lIns="125999" tIns="0" rIns="0" bIns="54000" anchor="b" anchorCtr="0">
            <a:normAutofit/>
          </a:bodyPr>
          <a:lstStyle>
            <a:lvl1pPr marL="0" indent="0">
              <a:buNone/>
              <a:defRPr sz="1575" b="1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55%</a:t>
            </a:r>
            <a:endParaRPr lang="en-US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6B02E2D-C3B5-784F-84D5-4EBE79EAFB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7067" y="4005691"/>
            <a:ext cx="709259" cy="432000"/>
          </a:xfrm>
          <a:prstGeom prst="rect">
            <a:avLst/>
          </a:prstGeom>
          <a:solidFill>
            <a:srgbClr val="0077C8"/>
          </a:solidFill>
        </p:spPr>
        <p:txBody>
          <a:bodyPr lIns="125999" tIns="0" rIns="0" bIns="54000" anchor="b" anchorCtr="0">
            <a:normAutofit/>
          </a:bodyPr>
          <a:lstStyle>
            <a:lvl1pPr marL="0" indent="0">
              <a:buNone/>
              <a:defRPr sz="1575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22%</a:t>
            </a:r>
            <a:endParaRPr lang="en-US" dirty="0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D77EFAD4-71EF-E541-93A7-08F6A78D2E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7067" y="4468200"/>
            <a:ext cx="709259" cy="432000"/>
          </a:xfrm>
          <a:prstGeom prst="rect">
            <a:avLst/>
          </a:prstGeom>
          <a:solidFill>
            <a:srgbClr val="009B77"/>
          </a:solidFill>
        </p:spPr>
        <p:txBody>
          <a:bodyPr lIns="125999" tIns="0" rIns="0" bIns="54000" anchor="b" anchorCtr="0">
            <a:normAutofit/>
          </a:bodyPr>
          <a:lstStyle>
            <a:lvl1pPr marL="0" indent="0">
              <a:buNone/>
              <a:defRPr sz="1575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14%</a:t>
            </a:r>
            <a:endParaRPr lang="en-US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AC01B61-9A55-8B40-A227-4CE5892007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7067" y="4932656"/>
            <a:ext cx="709259" cy="432000"/>
          </a:xfrm>
          <a:prstGeom prst="rect">
            <a:avLst/>
          </a:prstGeom>
          <a:solidFill>
            <a:srgbClr val="051C2C"/>
          </a:solidFill>
        </p:spPr>
        <p:txBody>
          <a:bodyPr lIns="125999" tIns="0" rIns="0" bIns="54000" anchor="b" anchorCtr="0">
            <a:normAutofit/>
          </a:bodyPr>
          <a:lstStyle>
            <a:lvl1pPr marL="0" indent="0">
              <a:buNone/>
              <a:defRPr sz="1575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9%</a:t>
            </a:r>
            <a:endParaRPr lang="en-US" dirty="0"/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F33EE797-2BC9-9042-A23D-ED0245111B8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9563122"/>
              </p:ext>
            </p:extLst>
          </p:nvPr>
        </p:nvGraphicFramePr>
        <p:xfrm>
          <a:off x="5475297" y="2079621"/>
          <a:ext cx="2966825" cy="389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0C35D73-5D9C-9D4C-9216-4AC3D1FC57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96414" y="3994338"/>
            <a:ext cx="544229" cy="4402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75" b="1"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55%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FEBDB90-A2F1-3D4C-BFBA-0A63E99EF6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2462" y="4130667"/>
            <a:ext cx="544229" cy="4402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75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22%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77DC8F07-E988-4C42-B6F4-D14752A6844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2460" y="3235633"/>
            <a:ext cx="431199" cy="4402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75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14%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32232FA1-6828-794E-8F4A-E157FFB60F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690" y="2877086"/>
            <a:ext cx="341517" cy="4402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75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9%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F32664-2FC6-7943-88AE-0322B4E881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74967" y="6066142"/>
            <a:ext cx="1681200" cy="5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7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bg>
      <p:bgPr>
        <a:solidFill>
          <a:srgbClr val="007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2FBAF525-DF46-7E42-B1D7-7BA626DB5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4" y="2467450"/>
            <a:ext cx="4800994" cy="112082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275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904770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FFA400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00D2DC-2911-6345-86C7-709F459A4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158" y="5851600"/>
            <a:ext cx="4587251" cy="3261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200"/>
              </a:lnSpc>
              <a:buFontTx/>
              <a:buNone/>
              <a:defRPr sz="105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DD/MM/YYYY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14F33F-629B-DB41-B474-B95EA67E4B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344486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89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reen">
    <p:bg>
      <p:bgPr>
        <a:solidFill>
          <a:srgbClr val="009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32D66C1D-BA9E-D243-A7BF-D9822B734C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4" y="2467450"/>
            <a:ext cx="4800994" cy="1120820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275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Title to go here can </a:t>
            </a:r>
            <a:br>
              <a:rPr lang="en-GB" dirty="0"/>
            </a:br>
            <a:r>
              <a:rPr lang="en-GB" dirty="0"/>
              <a:t>run across two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904770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FFA400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00D2DC-2911-6345-86C7-709F459A43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158" y="5851600"/>
            <a:ext cx="4587251" cy="3261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200"/>
              </a:lnSpc>
              <a:buFontTx/>
              <a:buNone/>
              <a:defRPr sz="1050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DD/MM/YYYY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613680-8E3C-F841-84B5-12BE8E78F7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344486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26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range on white">
    <p:bg>
      <p:bgPr>
        <a:solidFill>
          <a:srgbClr val="0077C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D359D91B-7416-5B40-B0EA-0D743FE81A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rgbClr val="FFA400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CCEE0B-4FA6-EF4C-899B-C32C959505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3367" y="5849995"/>
            <a:ext cx="2520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blue on white">
    <p:bg>
      <p:bgPr>
        <a:solidFill>
          <a:srgbClr val="0077C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A37446A9-C9DB-6C42-903B-E1C35A14C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6AA8AF-8EE5-8449-843F-30B21C6E2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3367" y="5849995"/>
            <a:ext cx="2520000" cy="86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rgbClr val="0077C8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</p:spTree>
    <p:extLst>
      <p:ext uri="{BB962C8B-B14F-4D97-AF65-F5344CB8AC3E}">
        <p14:creationId xmlns:p14="http://schemas.microsoft.com/office/powerpoint/2010/main" val="1594354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on white">
    <p:bg>
      <p:bgPr>
        <a:solidFill>
          <a:srgbClr val="0077C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912A5844-2E8B-0349-9983-C887744EF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460D0D-DDB3-C047-B97B-348817821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3367" y="5849995"/>
            <a:ext cx="2520000" cy="86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F4809-B426-BB42-A2FC-A430C847F455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714000"/>
            <a:ext cx="9142200" cy="144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rgbClr val="009B77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</p:spTree>
    <p:extLst>
      <p:ext uri="{BB962C8B-B14F-4D97-AF65-F5344CB8AC3E}">
        <p14:creationId xmlns:p14="http://schemas.microsoft.com/office/powerpoint/2010/main" val="291025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_white on orange">
    <p:bg>
      <p:bgPr>
        <a:solidFill>
          <a:srgbClr val="05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C8816C6E-EDB4-E848-B677-B20D1291C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4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E401AE-4C5F-624B-87C9-94C6487BB3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97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 on orange">
    <p:bg>
      <p:bgPr>
        <a:solidFill>
          <a:srgbClr val="FF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ack, blue&#10;&#10;Description automatically generated">
            <a:extLst>
              <a:ext uri="{FF2B5EF4-FFF2-40B4-BE49-F238E27FC236}">
                <a16:creationId xmlns:a16="http://schemas.microsoft.com/office/drawing/2014/main" id="{787E2ADE-80B7-AB43-908E-6FBC4C2D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r="37390" b="44454"/>
          <a:stretch/>
        </p:blipFill>
        <p:spPr>
          <a:xfrm>
            <a:off x="2844000" y="1268979"/>
            <a:ext cx="6300000" cy="558902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196883-F245-9E42-97E7-48EE0425F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402395"/>
            <a:ext cx="5019003" cy="170751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marL="0" indent="0">
              <a:lnSpc>
                <a:spcPts val="4350"/>
              </a:lnSpc>
              <a:spcBef>
                <a:spcPts val="0"/>
              </a:spcBef>
              <a:buFontTx/>
              <a:buNone/>
              <a:defRPr sz="4050" b="1">
                <a:solidFill>
                  <a:schemeClr val="bg1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Section divider, text </a:t>
            </a:r>
            <a:br>
              <a:rPr lang="en-GB" dirty="0"/>
            </a:br>
            <a:r>
              <a:rPr lang="en-GB" dirty="0"/>
              <a:t>can go across one, </a:t>
            </a:r>
            <a:br>
              <a:rPr lang="en-GB" dirty="0"/>
            </a:br>
            <a:r>
              <a:rPr lang="en-GB" dirty="0"/>
              <a:t>two or three lines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C4B6568-9D10-594B-8B1E-8ABF39C05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47" y="3444335"/>
            <a:ext cx="4587251" cy="10461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25">
                <a:solidFill>
                  <a:srgbClr val="051C2C"/>
                </a:solidFill>
                <a:latin typeface="StagecoachCircular" panose="02010504010101010104" pitchFamily="2" charset="77"/>
                <a:cs typeface="StagecoachCircular" panose="02010504010101010104" pitchFamily="2" charset="77"/>
              </a:defRPr>
            </a:lvl1pPr>
          </a:lstStyle>
          <a:p>
            <a:pPr lvl="0"/>
            <a:r>
              <a:rPr lang="en-GB" dirty="0"/>
              <a:t>Subtitle goes here and can run </a:t>
            </a:r>
            <a:br>
              <a:rPr lang="en-GB" dirty="0"/>
            </a:br>
            <a:r>
              <a:rPr lang="en-GB" dirty="0"/>
              <a:t>across two lines if necessary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371EC4-AB3B-244D-9FB6-2853EDDEE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70" y="5849995"/>
            <a:ext cx="2520000" cy="8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3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91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49" r:id="rId3"/>
    <p:sldLayoutId id="2147483667" r:id="rId4"/>
    <p:sldLayoutId id="2147483659" r:id="rId5"/>
    <p:sldLayoutId id="2147483656" r:id="rId6"/>
    <p:sldLayoutId id="2147483658" r:id="rId7"/>
    <p:sldLayoutId id="2147483673" r:id="rId8"/>
    <p:sldLayoutId id="2147483662" r:id="rId9"/>
    <p:sldLayoutId id="2147483660" r:id="rId10"/>
    <p:sldLayoutId id="2147483661" r:id="rId11"/>
    <p:sldLayoutId id="2147483663" r:id="rId12"/>
    <p:sldLayoutId id="2147483670" r:id="rId13"/>
    <p:sldLayoutId id="2147483671" r:id="rId14"/>
    <p:sldLayoutId id="2147483650" r:id="rId15"/>
    <p:sldLayoutId id="2147483651" r:id="rId16"/>
    <p:sldLayoutId id="2147483669" r:id="rId17"/>
    <p:sldLayoutId id="2147483652" r:id="rId18"/>
    <p:sldLayoutId id="2147483665" r:id="rId19"/>
    <p:sldLayoutId id="2147483653" r:id="rId20"/>
    <p:sldLayoutId id="2147483654" r:id="rId21"/>
    <p:sldLayoutId id="2147483664" r:id="rId22"/>
    <p:sldLayoutId id="2147483666" r:id="rId23"/>
    <p:sldLayoutId id="2147483657" r:id="rId24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56ABE6-8EB6-7E49-8422-2E591CB73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2652" y="2104148"/>
            <a:ext cx="6523965" cy="566117"/>
          </a:xfrm>
        </p:spPr>
        <p:txBody>
          <a:bodyPr/>
          <a:lstStyle/>
          <a:p>
            <a:r>
              <a:rPr lang="en-US" sz="4400" dirty="0"/>
              <a:t>Stagecoach East Update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8D328-8DDB-8946-9A42-D98C509946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3" y="3425616"/>
            <a:ext cx="7344691" cy="143213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Charlton Thornhill </a:t>
            </a:r>
          </a:p>
          <a:p>
            <a:pPr algn="ctr"/>
            <a:r>
              <a:rPr lang="en-US" sz="2800" dirty="0"/>
              <a:t>Head Of Commercial </a:t>
            </a:r>
          </a:p>
          <a:p>
            <a:pPr algn="ctr"/>
            <a:r>
              <a:rPr lang="en-US" sz="2800" dirty="0"/>
              <a:t>Stagecoach East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710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0665" y="423641"/>
            <a:ext cx="8062911" cy="448841"/>
          </a:xfrm>
        </p:spPr>
        <p:txBody>
          <a:bodyPr/>
          <a:lstStyle/>
          <a:p>
            <a:pPr algn="ctr"/>
            <a:r>
              <a:rPr lang="en-GB" dirty="0"/>
              <a:t>Current Position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7928" y="683963"/>
            <a:ext cx="8428383" cy="52028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15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15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15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150" dirty="0"/>
              <a:t>Passengers on Cambridge Services are currently around 88% of pre Covid 19 levels. </a:t>
            </a:r>
          </a:p>
          <a:p>
            <a:pPr algn="ctr"/>
            <a:endParaRPr lang="en-GB" sz="115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150" dirty="0"/>
              <a:t>PR5 has around 116 passengers per day using the service from </a:t>
            </a:r>
            <a:r>
              <a:rPr lang="en-GB" sz="1150" dirty="0" err="1"/>
              <a:t>Waterbeach</a:t>
            </a:r>
            <a:r>
              <a:rPr lang="en-GB" sz="1150" dirty="0"/>
              <a:t>, this makes up around 10% of the total borders on the route. </a:t>
            </a:r>
          </a:p>
          <a:p>
            <a:pPr algn="ctr"/>
            <a:endParaRPr lang="en-GB" sz="115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150" dirty="0"/>
              <a:t>Reliability of services is good we are currently delivering 98% of journeys, however punctuality is suffering with services struggling with severe congestion in Cambridge City, continual road works, active travel schemes all have seen a negative impact to bus services with ever increasing delays. </a:t>
            </a:r>
          </a:p>
          <a:p>
            <a:pPr algn="ctr"/>
            <a:endParaRPr lang="en-GB" sz="115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150" dirty="0"/>
              <a:t>Currently we are in a healthy driver position bucking the trend nationally, which is still seeing major shortages across the industry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7917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0665" y="423641"/>
            <a:ext cx="8062911" cy="448841"/>
          </a:xfrm>
        </p:spPr>
        <p:txBody>
          <a:bodyPr/>
          <a:lstStyle/>
          <a:p>
            <a:r>
              <a:rPr lang="en-GB" dirty="0"/>
              <a:t>Milton Park and Ride Passenger Levels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7930" y="1007452"/>
            <a:ext cx="8428383" cy="5202848"/>
          </a:xfrm>
        </p:spPr>
        <p:txBody>
          <a:bodyPr/>
          <a:lstStyle/>
          <a:p>
            <a:endParaRPr lang="en-GB" sz="1400" dirty="0"/>
          </a:p>
          <a:p>
            <a:endParaRPr lang="en-GB" sz="1400" dirty="0"/>
          </a:p>
          <a:p>
            <a:endParaRPr lang="en-GB" sz="1400" i="1" dirty="0"/>
          </a:p>
          <a:p>
            <a:endParaRPr lang="en-GB" sz="1400" dirty="0"/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GB" sz="1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6808195-14EF-485B-8FFB-B738AAA65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210332"/>
              </p:ext>
            </p:extLst>
          </p:nvPr>
        </p:nvGraphicFramePr>
        <p:xfrm>
          <a:off x="1905000" y="1416050"/>
          <a:ext cx="5334000" cy="402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088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01122E1-18E7-EB8E-8D6B-5F8A9D8CA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15" y="118573"/>
            <a:ext cx="5942532" cy="59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90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494CC3F-1CEB-A438-EEF9-C6AE25CFB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58" y="1"/>
            <a:ext cx="91911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9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5CBBBA0-8920-6651-CEE9-0FA88030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2" y="520759"/>
            <a:ext cx="76898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75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CB5FE4-99C3-964B-B3C7-B46A7A085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2" y="396165"/>
            <a:ext cx="8062911" cy="448841"/>
          </a:xfrm>
        </p:spPr>
        <p:txBody>
          <a:bodyPr/>
          <a:lstStyle/>
          <a:p>
            <a:r>
              <a:rPr lang="en-US" dirty="0"/>
              <a:t>Flexi Tickets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0002" y="1073913"/>
            <a:ext cx="8331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9CB5FE4-99C3-964B-B3C7-B46A7A085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2" y="1073913"/>
            <a:ext cx="8062911" cy="854786"/>
          </a:xfrm>
        </p:spPr>
        <p:txBody>
          <a:bodyPr/>
          <a:lstStyle/>
          <a:p>
            <a:r>
              <a:rPr lang="en-US" sz="2000" dirty="0"/>
              <a:t>With travel patterns changing and hybrid working becoming more popular, we introduced new Flexi tickets to cater to commuters.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41" y="2109674"/>
            <a:ext cx="4572000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194" y="4825646"/>
            <a:ext cx="8256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tagecoachCircular" panose="02010504010101010104" pitchFamily="50" charset="0"/>
                <a:cs typeface="StagecoachCircular" panose="02010504010101010104" pitchFamily="50" charset="0"/>
              </a:rPr>
              <a:t>Flexi Tickets are bundles of DayRiders that can be purchased on the app and used at any time over a 12 month period. </a:t>
            </a:r>
          </a:p>
          <a:p>
            <a:endParaRPr lang="en-GB" sz="1600" b="1" dirty="0">
              <a:latin typeface="StagecoachCircular" panose="02010504010101010104" pitchFamily="50" charset="0"/>
              <a:cs typeface="StagecoachCircular" panose="02010504010101010104" pitchFamily="50" charset="0"/>
            </a:endParaRPr>
          </a:p>
          <a:p>
            <a:r>
              <a:rPr lang="en-GB" sz="1600" b="1" dirty="0">
                <a:latin typeface="StagecoachCircular" panose="02010504010101010104" pitchFamily="50" charset="0"/>
                <a:cs typeface="StagecoachCircular" panose="02010504010101010104" pitchFamily="50" charset="0"/>
              </a:rPr>
              <a:t>Plus, with Flexi you can travel from just £3 a day!</a:t>
            </a:r>
          </a:p>
        </p:txBody>
      </p:sp>
    </p:spTree>
    <p:extLst>
      <p:ext uri="{BB962C8B-B14F-4D97-AF65-F5344CB8AC3E}">
        <p14:creationId xmlns:p14="http://schemas.microsoft.com/office/powerpoint/2010/main" val="120840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0002" y="648062"/>
            <a:ext cx="8062911" cy="448841"/>
          </a:xfrm>
        </p:spPr>
        <p:txBody>
          <a:bodyPr/>
          <a:lstStyle/>
          <a:p>
            <a:r>
              <a:rPr lang="en-GB" dirty="0"/>
              <a:t>Stagecoach Bus App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2540" y="1424141"/>
            <a:ext cx="7977833" cy="2770173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Check out our mobile app! It has everything you need to travel with ease. Download and you can: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Plan your journey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Save your favourite routes &amp; stops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Track your bus, live!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Check for quieter travel times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Purchase tickets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And so much more …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05" y="2196549"/>
            <a:ext cx="3995530" cy="39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44101"/>
      </p:ext>
    </p:extLst>
  </p:cSld>
  <p:clrMapOvr>
    <a:masterClrMapping/>
  </p:clrMapOvr>
</p:sld>
</file>

<file path=ppt/theme/theme1.xml><?xml version="1.0" encoding="utf-8"?>
<a:theme xmlns:a="http://schemas.openxmlformats.org/drawingml/2006/main" name="Test">
  <a:themeElements>
    <a:clrScheme name="Stagecoach">
      <a:dk1>
        <a:srgbClr val="051C2C"/>
      </a:dk1>
      <a:lt1>
        <a:srgbClr val="FFFFFF"/>
      </a:lt1>
      <a:dk2>
        <a:srgbClr val="101820"/>
      </a:dk2>
      <a:lt2>
        <a:srgbClr val="E7E6E6"/>
      </a:lt2>
      <a:accent1>
        <a:srgbClr val="0077C8"/>
      </a:accent1>
      <a:accent2>
        <a:srgbClr val="FFA300"/>
      </a:accent2>
      <a:accent3>
        <a:srgbClr val="79C3AD"/>
      </a:accent3>
      <a:accent4>
        <a:srgbClr val="FFC72B"/>
      </a:accent4>
      <a:accent5>
        <a:srgbClr val="009B77"/>
      </a:accent5>
      <a:accent6>
        <a:srgbClr val="E03E51"/>
      </a:accent6>
      <a:hlink>
        <a:srgbClr val="0077C8"/>
      </a:hlink>
      <a:folHlink>
        <a:srgbClr val="DF3D5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-3" id="{391652B8-81FD-2743-9333-5C9ABAF11765}" vid="{9475A121-FCD4-F542-9DF4-63CE5EF574C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A4E713C40A6442B05ACE88E3F8C01D" ma:contentTypeVersion="11" ma:contentTypeDescription="Create a new document." ma:contentTypeScope="" ma:versionID="60cae9e354fcd1e7e2ef25810700197d">
  <xsd:schema xmlns:xsd="http://www.w3.org/2001/XMLSchema" xmlns:xs="http://www.w3.org/2001/XMLSchema" xmlns:p="http://schemas.microsoft.com/office/2006/metadata/properties" xmlns:ns2="1d03f480-3f88-459c-b49a-9b43c245f62b" xmlns:ns3="beb81e68-8582-4e5b-a4f6-edcf914ba655" targetNamespace="http://schemas.microsoft.com/office/2006/metadata/properties" ma:root="true" ma:fieldsID="d439a2eae4083e247260f16cd5ea9bab" ns2:_="" ns3:_="">
    <xsd:import namespace="1d03f480-3f88-459c-b49a-9b43c245f62b"/>
    <xsd:import namespace="beb81e68-8582-4e5b-a4f6-edcf914ba6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3f480-3f88-459c-b49a-9b43c245f6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81e68-8582-4e5b-a4f6-edcf914ba6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c8b7d4e-f310-4336-ad78-3dee9ad8acc5}" ma:internalName="TaxCatchAll" ma:showField="CatchAllData" ma:web="beb81e68-8582-4e5b-a4f6-edcf914ba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03f480-3f88-459c-b49a-9b43c245f62b">
      <Terms xmlns="http://schemas.microsoft.com/office/infopath/2007/PartnerControls"/>
    </lcf76f155ced4ddcb4097134ff3c332f>
    <TaxCatchAll xmlns="beb81e68-8582-4e5b-a4f6-edcf914ba655" xsi:nil="true"/>
  </documentManagement>
</p:properties>
</file>

<file path=customXml/itemProps1.xml><?xml version="1.0" encoding="utf-8"?>
<ds:datastoreItem xmlns:ds="http://schemas.openxmlformats.org/officeDocument/2006/customXml" ds:itemID="{906F0F5D-8211-4CB3-AD9B-A4E053627A7C}"/>
</file>

<file path=customXml/itemProps2.xml><?xml version="1.0" encoding="utf-8"?>
<ds:datastoreItem xmlns:ds="http://schemas.openxmlformats.org/officeDocument/2006/customXml" ds:itemID="{88E36A7A-E03C-4FDC-93D1-162514397072}"/>
</file>

<file path=customXml/itemProps3.xml><?xml version="1.0" encoding="utf-8"?>
<ds:datastoreItem xmlns:ds="http://schemas.openxmlformats.org/officeDocument/2006/customXml" ds:itemID="{BCBCB853-ADFB-4D72-B6E9-E7F02B157B7F}"/>
</file>

<file path=docProps/app.xml><?xml version="1.0" encoding="utf-8"?>
<Properties xmlns="http://schemas.openxmlformats.org/officeDocument/2006/extended-properties" xmlns:vt="http://schemas.openxmlformats.org/officeDocument/2006/docPropsVTypes">
  <Template>STG Powerpoint template 4-3_STG Powerpoint template 4-3</Template>
  <TotalTime>1462</TotalTime>
  <Words>248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StagecoachCircular</vt:lpstr>
      <vt:lpstr>StagecoachCircular TT</vt:lpstr>
      <vt:lpstr>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StagecoachUKBus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Mitchell</dc:creator>
  <cp:lastModifiedBy>Charlton Thornhill</cp:lastModifiedBy>
  <cp:revision>104</cp:revision>
  <cp:lastPrinted>2020-10-22T08:34:55Z</cp:lastPrinted>
  <dcterms:created xsi:type="dcterms:W3CDTF">2020-07-20T12:12:16Z</dcterms:created>
  <dcterms:modified xsi:type="dcterms:W3CDTF">2023-10-31T11:49:29Z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0x010100D2A4E713C40A6442B05ACE88E3F8C01D</vt:lpwstr>
  </property>
  <property fmtid="{D5CDD505-2E9C-101B-9397-08002B2CF9AE}" pid="3" name="Order">
    <vt:r8>100</vt:r8>
  </property>
</Properties>
</file>