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4"/>
  </p:sldMasterIdLst>
  <p:notesMasterIdLst>
    <p:notesMasterId r:id="rId27"/>
  </p:notesMasterIdLst>
  <p:sldIdLst>
    <p:sldId id="610" r:id="rId5"/>
    <p:sldId id="755" r:id="rId6"/>
    <p:sldId id="751" r:id="rId7"/>
    <p:sldId id="761" r:id="rId8"/>
    <p:sldId id="750" r:id="rId9"/>
    <p:sldId id="749" r:id="rId10"/>
    <p:sldId id="748" r:id="rId11"/>
    <p:sldId id="747" r:id="rId12"/>
    <p:sldId id="753" r:id="rId13"/>
    <p:sldId id="752" r:id="rId14"/>
    <p:sldId id="746" r:id="rId15"/>
    <p:sldId id="756" r:id="rId16"/>
    <p:sldId id="726" r:id="rId17"/>
    <p:sldId id="727" r:id="rId18"/>
    <p:sldId id="760" r:id="rId19"/>
    <p:sldId id="728" r:id="rId20"/>
    <p:sldId id="729" r:id="rId21"/>
    <p:sldId id="754" r:id="rId22"/>
    <p:sldId id="757" r:id="rId23"/>
    <p:sldId id="758" r:id="rId24"/>
    <p:sldId id="759" r:id="rId25"/>
    <p:sldId id="731" r:id="rId26"/>
  </p:sldIdLst>
  <p:sldSz cx="12192000" cy="9144000"/>
  <p:notesSz cx="7102475" cy="102330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032625-593F-6F3D-109D-5AD32B7C33DA}" name="Mathews, Adrienne" initials="MA" userId="S::Adrienne.Mathews@atkinsglobal.com::6c7105e3-7422-4776-9316-6d37a50b8943" providerId="AD"/>
  <p188:author id="{82A6053E-23F1-E54C-9D9B-873C686C3FAD}" name="Chris Harte" initials="CH" userId="Chris Harte" providerId="None"/>
  <p188:author id="{E95C6058-7A4F-8EB1-7D21-93D2A5186E3E}" name="Jay, Simon" initials="JS" userId="S::Simon.Jay@atkinsglobal.com::c3b7a92a-f413-46ff-9d12-8b5766179461" providerId="AD"/>
  <p188:author id="{3AA5B86C-CDBC-0BFD-9FF1-78F2CB7AF98B}" name="Mathews, Adrienne" initials="MA" userId="S::adrienne.mathews_atkinsglobal.com#ext#@cccandpcc.onmicrosoft.com::32613c70-690d-4357-98cd-c97858d52b4d" providerId="AD"/>
  <p188:author id="{34553B94-99BE-D359-CBA1-593B6D01FCA9}" name="Russell Howles" initials="RH" userId="Russell Howles" providerId="None"/>
  <p188:author id="{D88C25CB-BD42-A58F-CBF2-F81CA4DBC2B8}" name="Kerry Allen" initials="KA" userId="S::Kerry.Allen@cambridgeshire.gov.uk::1e8b55b9-4dfc-41d8-aa92-55472ee4bdd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thews, Adrienne" initials="MA" lastIdx="1" clrIdx="0">
    <p:extLst>
      <p:ext uri="{19B8F6BF-5375-455C-9EA6-DF929625EA0E}">
        <p15:presenceInfo xmlns:p15="http://schemas.microsoft.com/office/powerpoint/2012/main" userId="S::Adrienne.Mathews@atkinsglobal.com::6c7105e3-7422-4776-9316-6d37a50b89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B741"/>
    <a:srgbClr val="0D1F2E"/>
    <a:srgbClr val="0D20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7EE1B9-E50C-E2F2-E900-F0747F19CA7D}" v="1" dt="2023-11-01T08:26:41.105"/>
    <p1510:client id="{1FCB7FBA-5B52-4715-A3F6-EAD2DF07814E}" v="3" dt="2023-11-01T13:02:20.688"/>
    <p1510:client id="{BD334CA0-9063-D294-9E72-A98D4A845AC7}" v="47" dt="2023-11-01T12:58:42.511"/>
    <p1510:client id="{CF8AFCBD-7AD2-4A8C-AD0B-09774AB55855}" v="6" dt="2023-10-31T16:37:11.9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599" autoAdjust="0"/>
  </p:normalViewPr>
  <p:slideViewPr>
    <p:cSldViewPr snapToGrid="0">
      <p:cViewPr varScale="1">
        <p:scale>
          <a:sx n="78" d="100"/>
          <a:sy n="78" d="100"/>
        </p:scale>
        <p:origin x="183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C8A2AE-9385-4D4C-9554-ECA2F5724DBF}" type="doc">
      <dgm:prSet loTypeId="urn:microsoft.com/office/officeart/2005/8/layout/venn1" loCatId="relationship" qsTypeId="urn:microsoft.com/office/officeart/2005/8/quickstyle/simple1" qsCatId="simple" csTypeId="urn:microsoft.com/office/officeart/2005/8/colors/colorful2" csCatId="colorful" phldr="1"/>
      <dgm:spPr/>
      <dgm:t>
        <a:bodyPr/>
        <a:lstStyle/>
        <a:p>
          <a:endParaRPr lang="en-GB"/>
        </a:p>
      </dgm:t>
    </dgm:pt>
    <dgm:pt modelId="{D7BBC799-62FE-4E74-8516-828F34BDE4AA}">
      <dgm:prSet phldrT="[Text]"/>
      <dgm:spPr/>
      <dgm:t>
        <a:bodyPr/>
        <a:lstStyle/>
        <a:p>
          <a:r>
            <a:rPr lang="en-GB" dirty="0"/>
            <a:t>C3R Cambridge Re-Signalling Project</a:t>
          </a:r>
        </a:p>
      </dgm:t>
    </dgm:pt>
    <dgm:pt modelId="{FFB53A19-64CD-4E18-8C45-4F6BE444E20C}" type="parTrans" cxnId="{BED72EF3-3D19-4453-90DD-21381F32011E}">
      <dgm:prSet/>
      <dgm:spPr/>
      <dgm:t>
        <a:bodyPr/>
        <a:lstStyle/>
        <a:p>
          <a:endParaRPr lang="en-GB"/>
        </a:p>
      </dgm:t>
    </dgm:pt>
    <dgm:pt modelId="{0D89DAAD-550C-426C-9E66-74D7C5D6A72E}" type="sibTrans" cxnId="{BED72EF3-3D19-4453-90DD-21381F32011E}">
      <dgm:prSet/>
      <dgm:spPr/>
      <dgm:t>
        <a:bodyPr/>
        <a:lstStyle/>
        <a:p>
          <a:endParaRPr lang="en-GB"/>
        </a:p>
      </dgm:t>
    </dgm:pt>
    <dgm:pt modelId="{A191463E-2277-4760-9946-9A7E951A65CE}">
      <dgm:prSet phldrT="[Text]"/>
      <dgm:spPr/>
      <dgm:t>
        <a:bodyPr/>
        <a:lstStyle/>
        <a:p>
          <a:r>
            <a:rPr lang="en-GB" dirty="0"/>
            <a:t>Greenway Cycle Scheme </a:t>
          </a:r>
        </a:p>
      </dgm:t>
    </dgm:pt>
    <dgm:pt modelId="{174FFF39-FB89-493F-94F1-A503B0F12B84}" type="parTrans" cxnId="{D4340B9B-57A7-4B4E-9F63-EAB90E5F79CE}">
      <dgm:prSet/>
      <dgm:spPr/>
      <dgm:t>
        <a:bodyPr/>
        <a:lstStyle/>
        <a:p>
          <a:endParaRPr lang="en-GB"/>
        </a:p>
      </dgm:t>
    </dgm:pt>
    <dgm:pt modelId="{877E8D99-2836-4DCD-8D0A-5D3178ECD3B3}" type="sibTrans" cxnId="{D4340B9B-57A7-4B4E-9F63-EAB90E5F79CE}">
      <dgm:prSet/>
      <dgm:spPr/>
      <dgm:t>
        <a:bodyPr/>
        <a:lstStyle/>
        <a:p>
          <a:endParaRPr lang="en-GB"/>
        </a:p>
      </dgm:t>
    </dgm:pt>
    <dgm:pt modelId="{128C0049-E2CE-4D15-84AE-E32EB4AB92C7}">
      <dgm:prSet phldrT="[Text]"/>
      <dgm:spPr/>
      <dgm:t>
        <a:bodyPr/>
        <a:lstStyle/>
        <a:p>
          <a:r>
            <a:rPr lang="en-GB" dirty="0"/>
            <a:t>Guided Busway Project</a:t>
          </a:r>
        </a:p>
      </dgm:t>
    </dgm:pt>
    <dgm:pt modelId="{44A20460-8093-47F3-8BED-0D26317AD601}" type="parTrans" cxnId="{46E257A1-0CDD-4FAC-BB4F-5836062D978E}">
      <dgm:prSet/>
      <dgm:spPr/>
      <dgm:t>
        <a:bodyPr/>
        <a:lstStyle/>
        <a:p>
          <a:endParaRPr lang="en-GB"/>
        </a:p>
      </dgm:t>
    </dgm:pt>
    <dgm:pt modelId="{4CEFDBE5-1FEC-460C-9BDF-AC12DF48D268}" type="sibTrans" cxnId="{46E257A1-0CDD-4FAC-BB4F-5836062D978E}">
      <dgm:prSet/>
      <dgm:spPr/>
      <dgm:t>
        <a:bodyPr/>
        <a:lstStyle/>
        <a:p>
          <a:endParaRPr lang="en-GB"/>
        </a:p>
      </dgm:t>
    </dgm:pt>
    <dgm:pt modelId="{6057E4D6-51E6-4952-BA3C-E5BCFCB00425}">
      <dgm:prSet/>
      <dgm:spPr/>
      <dgm:t>
        <a:bodyPr/>
        <a:lstStyle/>
        <a:p>
          <a:r>
            <a:rPr lang="en-GB" dirty="0"/>
            <a:t>Housing Developers</a:t>
          </a:r>
        </a:p>
      </dgm:t>
    </dgm:pt>
    <dgm:pt modelId="{5195F7FC-5171-4622-9C3C-B2B7D1D73722}" type="parTrans" cxnId="{68B6D04C-2BC0-4E1F-B580-0BC8BB3D1F11}">
      <dgm:prSet/>
      <dgm:spPr/>
      <dgm:t>
        <a:bodyPr/>
        <a:lstStyle/>
        <a:p>
          <a:endParaRPr lang="en-GB"/>
        </a:p>
      </dgm:t>
    </dgm:pt>
    <dgm:pt modelId="{02346296-BFED-47E7-8505-4C8DBB5A92E6}" type="sibTrans" cxnId="{68B6D04C-2BC0-4E1F-B580-0BC8BB3D1F11}">
      <dgm:prSet/>
      <dgm:spPr/>
      <dgm:t>
        <a:bodyPr/>
        <a:lstStyle/>
        <a:p>
          <a:endParaRPr lang="en-GB"/>
        </a:p>
      </dgm:t>
    </dgm:pt>
    <dgm:pt modelId="{5CA6B1D5-C5C0-43C5-A17A-0BD440036D77}">
      <dgm:prSet/>
      <dgm:spPr/>
      <dgm:t>
        <a:bodyPr/>
        <a:lstStyle/>
        <a:p>
          <a:r>
            <a:rPr lang="en-GB" dirty="0"/>
            <a:t>Anglian Water</a:t>
          </a:r>
        </a:p>
      </dgm:t>
    </dgm:pt>
    <dgm:pt modelId="{BBBDE783-7BF3-4815-8B68-24FE4D5B31EB}" type="parTrans" cxnId="{B313876C-AB79-4624-B8F8-FD097276EFD4}">
      <dgm:prSet/>
      <dgm:spPr/>
      <dgm:t>
        <a:bodyPr/>
        <a:lstStyle/>
        <a:p>
          <a:endParaRPr lang="en-GB"/>
        </a:p>
      </dgm:t>
    </dgm:pt>
    <dgm:pt modelId="{5E15C8D5-9CCF-4FFE-90FE-9BF507B16C45}" type="sibTrans" cxnId="{B313876C-AB79-4624-B8F8-FD097276EFD4}">
      <dgm:prSet/>
      <dgm:spPr/>
      <dgm:t>
        <a:bodyPr/>
        <a:lstStyle/>
        <a:p>
          <a:endParaRPr lang="en-GB"/>
        </a:p>
      </dgm:t>
    </dgm:pt>
    <dgm:pt modelId="{800140A6-262A-49E7-9ABF-741488B8E9F4}">
      <dgm:prSet/>
      <dgm:spPr/>
      <dgm:t>
        <a:bodyPr/>
        <a:lstStyle/>
        <a:p>
          <a:r>
            <a:rPr lang="en-GB" dirty="0"/>
            <a:t>Great Northern &amp; Greater Anglia </a:t>
          </a:r>
        </a:p>
      </dgm:t>
    </dgm:pt>
    <dgm:pt modelId="{61D5B31A-F233-4B5C-B1F5-BA5ADAC4A12E}" type="parTrans" cxnId="{2B2D45E8-5D11-4B6B-9137-A530D4B2569A}">
      <dgm:prSet/>
      <dgm:spPr/>
      <dgm:t>
        <a:bodyPr/>
        <a:lstStyle/>
        <a:p>
          <a:endParaRPr lang="en-GB"/>
        </a:p>
      </dgm:t>
    </dgm:pt>
    <dgm:pt modelId="{E664FF80-B992-4888-BB9C-5CBAA8C537FE}" type="sibTrans" cxnId="{2B2D45E8-5D11-4B6B-9137-A530D4B2569A}">
      <dgm:prSet/>
      <dgm:spPr/>
      <dgm:t>
        <a:bodyPr/>
        <a:lstStyle/>
        <a:p>
          <a:endParaRPr lang="en-GB"/>
        </a:p>
      </dgm:t>
    </dgm:pt>
    <dgm:pt modelId="{DB24FB0E-89F6-4E69-BB1B-425423F00C1E}" type="pres">
      <dgm:prSet presAssocID="{D2C8A2AE-9385-4D4C-9554-ECA2F5724DBF}" presName="compositeShape" presStyleCnt="0">
        <dgm:presLayoutVars>
          <dgm:chMax val="7"/>
          <dgm:dir/>
          <dgm:resizeHandles val="exact"/>
        </dgm:presLayoutVars>
      </dgm:prSet>
      <dgm:spPr/>
    </dgm:pt>
    <dgm:pt modelId="{DA224BD1-80F2-4380-B9B1-C6CE2EE09698}" type="pres">
      <dgm:prSet presAssocID="{D7BBC799-62FE-4E74-8516-828F34BDE4AA}" presName="circ1" presStyleLbl="vennNode1" presStyleIdx="0" presStyleCnt="6"/>
      <dgm:spPr/>
    </dgm:pt>
    <dgm:pt modelId="{4AA968A4-1855-4E86-A0D0-785B5BCC39B7}" type="pres">
      <dgm:prSet presAssocID="{D7BBC799-62FE-4E74-8516-828F34BDE4AA}" presName="circ1Tx" presStyleLbl="revTx" presStyleIdx="0" presStyleCnt="0">
        <dgm:presLayoutVars>
          <dgm:chMax val="0"/>
          <dgm:chPref val="0"/>
          <dgm:bulletEnabled val="1"/>
        </dgm:presLayoutVars>
      </dgm:prSet>
      <dgm:spPr/>
    </dgm:pt>
    <dgm:pt modelId="{C2D12A76-101B-469C-B90B-57E856BD285C}" type="pres">
      <dgm:prSet presAssocID="{A191463E-2277-4760-9946-9A7E951A65CE}" presName="circ2" presStyleLbl="vennNode1" presStyleIdx="1" presStyleCnt="6"/>
      <dgm:spPr/>
    </dgm:pt>
    <dgm:pt modelId="{2CBE52A7-DEE6-4DD2-84D0-C9729F30A74F}" type="pres">
      <dgm:prSet presAssocID="{A191463E-2277-4760-9946-9A7E951A65CE}" presName="circ2Tx" presStyleLbl="revTx" presStyleIdx="0" presStyleCnt="0">
        <dgm:presLayoutVars>
          <dgm:chMax val="0"/>
          <dgm:chPref val="0"/>
          <dgm:bulletEnabled val="1"/>
        </dgm:presLayoutVars>
      </dgm:prSet>
      <dgm:spPr/>
    </dgm:pt>
    <dgm:pt modelId="{6B06613A-435C-4EC4-8FDB-E07DDC5D74FB}" type="pres">
      <dgm:prSet presAssocID="{128C0049-E2CE-4D15-84AE-E32EB4AB92C7}" presName="circ3" presStyleLbl="vennNode1" presStyleIdx="2" presStyleCnt="6"/>
      <dgm:spPr/>
    </dgm:pt>
    <dgm:pt modelId="{62815E3C-914B-4045-8DE0-5DC33A508FF3}" type="pres">
      <dgm:prSet presAssocID="{128C0049-E2CE-4D15-84AE-E32EB4AB92C7}" presName="circ3Tx" presStyleLbl="revTx" presStyleIdx="0" presStyleCnt="0">
        <dgm:presLayoutVars>
          <dgm:chMax val="0"/>
          <dgm:chPref val="0"/>
          <dgm:bulletEnabled val="1"/>
        </dgm:presLayoutVars>
      </dgm:prSet>
      <dgm:spPr/>
    </dgm:pt>
    <dgm:pt modelId="{3C530F46-5C6D-4DE3-8A08-CF264932E439}" type="pres">
      <dgm:prSet presAssocID="{6057E4D6-51E6-4952-BA3C-E5BCFCB00425}" presName="circ4" presStyleLbl="vennNode1" presStyleIdx="3" presStyleCnt="6"/>
      <dgm:spPr/>
    </dgm:pt>
    <dgm:pt modelId="{37BF58A9-B385-49C7-80F3-F9F67F697377}" type="pres">
      <dgm:prSet presAssocID="{6057E4D6-51E6-4952-BA3C-E5BCFCB00425}" presName="circ4Tx" presStyleLbl="revTx" presStyleIdx="0" presStyleCnt="0">
        <dgm:presLayoutVars>
          <dgm:chMax val="0"/>
          <dgm:chPref val="0"/>
          <dgm:bulletEnabled val="1"/>
        </dgm:presLayoutVars>
      </dgm:prSet>
      <dgm:spPr/>
    </dgm:pt>
    <dgm:pt modelId="{04EAF6A7-9BC8-44AC-B2ED-7E4DC539472D}" type="pres">
      <dgm:prSet presAssocID="{5CA6B1D5-C5C0-43C5-A17A-0BD440036D77}" presName="circ5" presStyleLbl="vennNode1" presStyleIdx="4" presStyleCnt="6"/>
      <dgm:spPr/>
    </dgm:pt>
    <dgm:pt modelId="{E775EFDB-CEB2-4EE2-B130-2E1C6BA35993}" type="pres">
      <dgm:prSet presAssocID="{5CA6B1D5-C5C0-43C5-A17A-0BD440036D77}" presName="circ5Tx" presStyleLbl="revTx" presStyleIdx="0" presStyleCnt="0">
        <dgm:presLayoutVars>
          <dgm:chMax val="0"/>
          <dgm:chPref val="0"/>
          <dgm:bulletEnabled val="1"/>
        </dgm:presLayoutVars>
      </dgm:prSet>
      <dgm:spPr/>
    </dgm:pt>
    <dgm:pt modelId="{ED5AA037-33FC-4E31-8880-0B0ACA5212A6}" type="pres">
      <dgm:prSet presAssocID="{800140A6-262A-49E7-9ABF-741488B8E9F4}" presName="circ6" presStyleLbl="vennNode1" presStyleIdx="5" presStyleCnt="6"/>
      <dgm:spPr/>
    </dgm:pt>
    <dgm:pt modelId="{874F99F8-C437-484D-A6C4-C1BEABBFABF6}" type="pres">
      <dgm:prSet presAssocID="{800140A6-262A-49E7-9ABF-741488B8E9F4}" presName="circ6Tx" presStyleLbl="revTx" presStyleIdx="0" presStyleCnt="0">
        <dgm:presLayoutVars>
          <dgm:chMax val="0"/>
          <dgm:chPref val="0"/>
          <dgm:bulletEnabled val="1"/>
        </dgm:presLayoutVars>
      </dgm:prSet>
      <dgm:spPr/>
    </dgm:pt>
  </dgm:ptLst>
  <dgm:cxnLst>
    <dgm:cxn modelId="{B313876C-AB79-4624-B8F8-FD097276EFD4}" srcId="{D2C8A2AE-9385-4D4C-9554-ECA2F5724DBF}" destId="{5CA6B1D5-C5C0-43C5-A17A-0BD440036D77}" srcOrd="4" destOrd="0" parTransId="{BBBDE783-7BF3-4815-8B68-24FE4D5B31EB}" sibTransId="{5E15C8D5-9CCF-4FFE-90FE-9BF507B16C45}"/>
    <dgm:cxn modelId="{68B6D04C-2BC0-4E1F-B580-0BC8BB3D1F11}" srcId="{D2C8A2AE-9385-4D4C-9554-ECA2F5724DBF}" destId="{6057E4D6-51E6-4952-BA3C-E5BCFCB00425}" srcOrd="3" destOrd="0" parTransId="{5195F7FC-5171-4622-9C3C-B2B7D1D73722}" sibTransId="{02346296-BFED-47E7-8505-4C8DBB5A92E6}"/>
    <dgm:cxn modelId="{C9377190-C588-4B72-B63F-6D088D4C6B09}" type="presOf" srcId="{5CA6B1D5-C5C0-43C5-A17A-0BD440036D77}" destId="{E775EFDB-CEB2-4EE2-B130-2E1C6BA35993}" srcOrd="0" destOrd="0" presId="urn:microsoft.com/office/officeart/2005/8/layout/venn1"/>
    <dgm:cxn modelId="{D4340B9B-57A7-4B4E-9F63-EAB90E5F79CE}" srcId="{D2C8A2AE-9385-4D4C-9554-ECA2F5724DBF}" destId="{A191463E-2277-4760-9946-9A7E951A65CE}" srcOrd="1" destOrd="0" parTransId="{174FFF39-FB89-493F-94F1-A503B0F12B84}" sibTransId="{877E8D99-2836-4DCD-8D0A-5D3178ECD3B3}"/>
    <dgm:cxn modelId="{46E257A1-0CDD-4FAC-BB4F-5836062D978E}" srcId="{D2C8A2AE-9385-4D4C-9554-ECA2F5724DBF}" destId="{128C0049-E2CE-4D15-84AE-E32EB4AB92C7}" srcOrd="2" destOrd="0" parTransId="{44A20460-8093-47F3-8BED-0D26317AD601}" sibTransId="{4CEFDBE5-1FEC-460C-9BDF-AC12DF48D268}"/>
    <dgm:cxn modelId="{0B802FB8-97BC-480C-AC5D-FC58C8F76208}" type="presOf" srcId="{D7BBC799-62FE-4E74-8516-828F34BDE4AA}" destId="{4AA968A4-1855-4E86-A0D0-785B5BCC39B7}" srcOrd="0" destOrd="0" presId="urn:microsoft.com/office/officeart/2005/8/layout/venn1"/>
    <dgm:cxn modelId="{A3827FC0-2822-43EC-A25E-76FAF24C995E}" type="presOf" srcId="{6057E4D6-51E6-4952-BA3C-E5BCFCB00425}" destId="{37BF58A9-B385-49C7-80F3-F9F67F697377}" srcOrd="0" destOrd="0" presId="urn:microsoft.com/office/officeart/2005/8/layout/venn1"/>
    <dgm:cxn modelId="{531794DC-10D7-4F02-9CA5-8ADEC51A1018}" type="presOf" srcId="{D2C8A2AE-9385-4D4C-9554-ECA2F5724DBF}" destId="{DB24FB0E-89F6-4E69-BB1B-425423F00C1E}" srcOrd="0" destOrd="0" presId="urn:microsoft.com/office/officeart/2005/8/layout/venn1"/>
    <dgm:cxn modelId="{2B2D45E8-5D11-4B6B-9137-A530D4B2569A}" srcId="{D2C8A2AE-9385-4D4C-9554-ECA2F5724DBF}" destId="{800140A6-262A-49E7-9ABF-741488B8E9F4}" srcOrd="5" destOrd="0" parTransId="{61D5B31A-F233-4B5C-B1F5-BA5ADAC4A12E}" sibTransId="{E664FF80-B992-4888-BB9C-5CBAA8C537FE}"/>
    <dgm:cxn modelId="{9D3B3BEB-170D-4614-B6F4-9EDC6175E3C2}" type="presOf" srcId="{A191463E-2277-4760-9946-9A7E951A65CE}" destId="{2CBE52A7-DEE6-4DD2-84D0-C9729F30A74F}" srcOrd="0" destOrd="0" presId="urn:microsoft.com/office/officeart/2005/8/layout/venn1"/>
    <dgm:cxn modelId="{BED72EF3-3D19-4453-90DD-21381F32011E}" srcId="{D2C8A2AE-9385-4D4C-9554-ECA2F5724DBF}" destId="{D7BBC799-62FE-4E74-8516-828F34BDE4AA}" srcOrd="0" destOrd="0" parTransId="{FFB53A19-64CD-4E18-8C45-4F6BE444E20C}" sibTransId="{0D89DAAD-550C-426C-9E66-74D7C5D6A72E}"/>
    <dgm:cxn modelId="{B943B5F6-6261-4232-8B06-4DCCC5FCD338}" type="presOf" srcId="{128C0049-E2CE-4D15-84AE-E32EB4AB92C7}" destId="{62815E3C-914B-4045-8DE0-5DC33A508FF3}" srcOrd="0" destOrd="0" presId="urn:microsoft.com/office/officeart/2005/8/layout/venn1"/>
    <dgm:cxn modelId="{A174FDFD-7D58-4D03-B096-283B3FD6847A}" type="presOf" srcId="{800140A6-262A-49E7-9ABF-741488B8E9F4}" destId="{874F99F8-C437-484D-A6C4-C1BEABBFABF6}" srcOrd="0" destOrd="0" presId="urn:microsoft.com/office/officeart/2005/8/layout/venn1"/>
    <dgm:cxn modelId="{0AED3CE4-090D-4819-AD33-F64F3E435170}" type="presParOf" srcId="{DB24FB0E-89F6-4E69-BB1B-425423F00C1E}" destId="{DA224BD1-80F2-4380-B9B1-C6CE2EE09698}" srcOrd="0" destOrd="0" presId="urn:microsoft.com/office/officeart/2005/8/layout/venn1"/>
    <dgm:cxn modelId="{EDEAC3A5-5976-4F2D-8EDA-E0AB98A49167}" type="presParOf" srcId="{DB24FB0E-89F6-4E69-BB1B-425423F00C1E}" destId="{4AA968A4-1855-4E86-A0D0-785B5BCC39B7}" srcOrd="1" destOrd="0" presId="urn:microsoft.com/office/officeart/2005/8/layout/venn1"/>
    <dgm:cxn modelId="{36697C06-CD77-487D-9121-4579200952B6}" type="presParOf" srcId="{DB24FB0E-89F6-4E69-BB1B-425423F00C1E}" destId="{C2D12A76-101B-469C-B90B-57E856BD285C}" srcOrd="2" destOrd="0" presId="urn:microsoft.com/office/officeart/2005/8/layout/venn1"/>
    <dgm:cxn modelId="{FB607F25-4C42-4C7E-A960-1AF4748CD072}" type="presParOf" srcId="{DB24FB0E-89F6-4E69-BB1B-425423F00C1E}" destId="{2CBE52A7-DEE6-4DD2-84D0-C9729F30A74F}" srcOrd="3" destOrd="0" presId="urn:microsoft.com/office/officeart/2005/8/layout/venn1"/>
    <dgm:cxn modelId="{08AF46AB-535E-44FF-B0CA-F139B95200A4}" type="presParOf" srcId="{DB24FB0E-89F6-4E69-BB1B-425423F00C1E}" destId="{6B06613A-435C-4EC4-8FDB-E07DDC5D74FB}" srcOrd="4" destOrd="0" presId="urn:microsoft.com/office/officeart/2005/8/layout/venn1"/>
    <dgm:cxn modelId="{F734E275-6FBE-4761-BAE0-5B3EDB3F282E}" type="presParOf" srcId="{DB24FB0E-89F6-4E69-BB1B-425423F00C1E}" destId="{62815E3C-914B-4045-8DE0-5DC33A508FF3}" srcOrd="5" destOrd="0" presId="urn:microsoft.com/office/officeart/2005/8/layout/venn1"/>
    <dgm:cxn modelId="{3E4FBC57-11B5-414B-9C20-C618E4641047}" type="presParOf" srcId="{DB24FB0E-89F6-4E69-BB1B-425423F00C1E}" destId="{3C530F46-5C6D-4DE3-8A08-CF264932E439}" srcOrd="6" destOrd="0" presId="urn:microsoft.com/office/officeart/2005/8/layout/venn1"/>
    <dgm:cxn modelId="{AD9AE426-C24C-4B4B-9471-EC0DBED4E238}" type="presParOf" srcId="{DB24FB0E-89F6-4E69-BB1B-425423F00C1E}" destId="{37BF58A9-B385-49C7-80F3-F9F67F697377}" srcOrd="7" destOrd="0" presId="urn:microsoft.com/office/officeart/2005/8/layout/venn1"/>
    <dgm:cxn modelId="{FEF2759C-47D7-4AC5-9495-0F1DE41B7DB9}" type="presParOf" srcId="{DB24FB0E-89F6-4E69-BB1B-425423F00C1E}" destId="{04EAF6A7-9BC8-44AC-B2ED-7E4DC539472D}" srcOrd="8" destOrd="0" presId="urn:microsoft.com/office/officeart/2005/8/layout/venn1"/>
    <dgm:cxn modelId="{181DD69D-1032-402D-BF37-92EF12609E71}" type="presParOf" srcId="{DB24FB0E-89F6-4E69-BB1B-425423F00C1E}" destId="{E775EFDB-CEB2-4EE2-B130-2E1C6BA35993}" srcOrd="9" destOrd="0" presId="urn:microsoft.com/office/officeart/2005/8/layout/venn1"/>
    <dgm:cxn modelId="{2103CCCB-5067-4141-903A-9F39DE195025}" type="presParOf" srcId="{DB24FB0E-89F6-4E69-BB1B-425423F00C1E}" destId="{ED5AA037-33FC-4E31-8880-0B0ACA5212A6}" srcOrd="10" destOrd="0" presId="urn:microsoft.com/office/officeart/2005/8/layout/venn1"/>
    <dgm:cxn modelId="{8BB81D26-256C-47D0-850A-09F52CF5F342}" type="presParOf" srcId="{DB24FB0E-89F6-4E69-BB1B-425423F00C1E}" destId="{874F99F8-C437-484D-A6C4-C1BEABBFABF6}" srcOrd="11"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24BD1-80F2-4380-B9B1-C6CE2EE09698}">
      <dsp:nvSpPr>
        <dsp:cNvPr id="0" name=""/>
        <dsp:cNvSpPr/>
      </dsp:nvSpPr>
      <dsp:spPr>
        <a:xfrm>
          <a:off x="4502557" y="1397832"/>
          <a:ext cx="1872682" cy="1872682"/>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AA968A4-1855-4E86-A0D0-785B5BCC39B7}">
      <dsp:nvSpPr>
        <dsp:cNvPr id="0" name=""/>
        <dsp:cNvSpPr/>
      </dsp:nvSpPr>
      <dsp:spPr>
        <a:xfrm>
          <a:off x="4268472" y="0"/>
          <a:ext cx="2340852" cy="12751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GB" sz="2900" kern="1200" dirty="0"/>
            <a:t>C3R Cambridge Re-Signalling Project</a:t>
          </a:r>
        </a:p>
      </dsp:txBody>
      <dsp:txXfrm>
        <a:off x="4268472" y="0"/>
        <a:ext cx="2340852" cy="1275172"/>
      </dsp:txXfrm>
    </dsp:sp>
    <dsp:sp modelId="{C2D12A76-101B-469C-B90B-57E856BD285C}">
      <dsp:nvSpPr>
        <dsp:cNvPr id="0" name=""/>
        <dsp:cNvSpPr/>
      </dsp:nvSpPr>
      <dsp:spPr>
        <a:xfrm>
          <a:off x="5110399" y="1748808"/>
          <a:ext cx="1872682" cy="1872682"/>
        </a:xfrm>
        <a:prstGeom prst="ellipse">
          <a:avLst/>
        </a:prstGeom>
        <a:solidFill>
          <a:schemeClr val="accent2">
            <a:alpha val="50000"/>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BE52A7-DEE6-4DD2-84D0-C9729F30A74F}">
      <dsp:nvSpPr>
        <dsp:cNvPr id="0" name=""/>
        <dsp:cNvSpPr/>
      </dsp:nvSpPr>
      <dsp:spPr>
        <a:xfrm>
          <a:off x="7121972" y="1214450"/>
          <a:ext cx="2218348" cy="139661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GB" sz="2900" kern="1200" dirty="0"/>
            <a:t>Greenway Cycle Scheme </a:t>
          </a:r>
        </a:p>
      </dsp:txBody>
      <dsp:txXfrm>
        <a:off x="7121972" y="1214450"/>
        <a:ext cx="2218348" cy="1396617"/>
      </dsp:txXfrm>
    </dsp:sp>
    <dsp:sp modelId="{6B06613A-435C-4EC4-8FDB-E07DDC5D74FB}">
      <dsp:nvSpPr>
        <dsp:cNvPr id="0" name=""/>
        <dsp:cNvSpPr/>
      </dsp:nvSpPr>
      <dsp:spPr>
        <a:xfrm>
          <a:off x="5110399" y="2450760"/>
          <a:ext cx="1872682" cy="1872682"/>
        </a:xfrm>
        <a:prstGeom prst="ellipse">
          <a:avLst/>
        </a:prstGeom>
        <a:solidFill>
          <a:schemeClr val="accent2">
            <a:alpha val="50000"/>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62815E3C-914B-4045-8DE0-5DC33A508FF3}">
      <dsp:nvSpPr>
        <dsp:cNvPr id="0" name=""/>
        <dsp:cNvSpPr/>
      </dsp:nvSpPr>
      <dsp:spPr>
        <a:xfrm>
          <a:off x="7121972" y="3297232"/>
          <a:ext cx="2218348" cy="156056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GB" sz="2900" kern="1200" dirty="0"/>
            <a:t>Guided Busway Project</a:t>
          </a:r>
        </a:p>
      </dsp:txBody>
      <dsp:txXfrm>
        <a:off x="7121972" y="3297232"/>
        <a:ext cx="2218348" cy="1560568"/>
      </dsp:txXfrm>
    </dsp:sp>
    <dsp:sp modelId="{3C530F46-5C6D-4DE3-8A08-CF264932E439}">
      <dsp:nvSpPr>
        <dsp:cNvPr id="0" name=""/>
        <dsp:cNvSpPr/>
      </dsp:nvSpPr>
      <dsp:spPr>
        <a:xfrm>
          <a:off x="4502557" y="2802343"/>
          <a:ext cx="1872682" cy="1872682"/>
        </a:xfrm>
        <a:prstGeom prst="ellipse">
          <a:avLst/>
        </a:prstGeom>
        <a:solidFill>
          <a:schemeClr val="accent2">
            <a:alpha val="50000"/>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37BF58A9-B385-49C7-80F3-F9F67F697377}">
      <dsp:nvSpPr>
        <dsp:cNvPr id="0" name=""/>
        <dsp:cNvSpPr/>
      </dsp:nvSpPr>
      <dsp:spPr>
        <a:xfrm>
          <a:off x="4268472" y="4797078"/>
          <a:ext cx="2340852" cy="12751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GB" sz="2900" kern="1200" dirty="0"/>
            <a:t>Housing Developers</a:t>
          </a:r>
        </a:p>
      </dsp:txBody>
      <dsp:txXfrm>
        <a:off x="4268472" y="4797078"/>
        <a:ext cx="2340852" cy="1275172"/>
      </dsp:txXfrm>
    </dsp:sp>
    <dsp:sp modelId="{04EAF6A7-9BC8-44AC-B2ED-7E4DC539472D}">
      <dsp:nvSpPr>
        <dsp:cNvPr id="0" name=""/>
        <dsp:cNvSpPr/>
      </dsp:nvSpPr>
      <dsp:spPr>
        <a:xfrm>
          <a:off x="3894716" y="2450760"/>
          <a:ext cx="1872682" cy="1872682"/>
        </a:xfrm>
        <a:prstGeom prst="ellipse">
          <a:avLst/>
        </a:prstGeom>
        <a:solidFill>
          <a:schemeClr val="accent2">
            <a:alpha val="50000"/>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775EFDB-CEB2-4EE2-B130-2E1C6BA35993}">
      <dsp:nvSpPr>
        <dsp:cNvPr id="0" name=""/>
        <dsp:cNvSpPr/>
      </dsp:nvSpPr>
      <dsp:spPr>
        <a:xfrm>
          <a:off x="1537477" y="3297232"/>
          <a:ext cx="2218348" cy="156056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GB" sz="2900" kern="1200" dirty="0"/>
            <a:t>Anglian Water</a:t>
          </a:r>
        </a:p>
      </dsp:txBody>
      <dsp:txXfrm>
        <a:off x="1537477" y="3297232"/>
        <a:ext cx="2218348" cy="1560568"/>
      </dsp:txXfrm>
    </dsp:sp>
    <dsp:sp modelId="{ED5AA037-33FC-4E31-8880-0B0ACA5212A6}">
      <dsp:nvSpPr>
        <dsp:cNvPr id="0" name=""/>
        <dsp:cNvSpPr/>
      </dsp:nvSpPr>
      <dsp:spPr>
        <a:xfrm>
          <a:off x="3894716" y="1748808"/>
          <a:ext cx="1872682" cy="1872682"/>
        </a:xfrm>
        <a:prstGeom prst="ellipse">
          <a:avLst/>
        </a:prstGeom>
        <a:solidFill>
          <a:schemeClr val="accent2">
            <a:alpha val="50000"/>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74F99F8-C437-484D-A6C4-C1BEABBFABF6}">
      <dsp:nvSpPr>
        <dsp:cNvPr id="0" name=""/>
        <dsp:cNvSpPr/>
      </dsp:nvSpPr>
      <dsp:spPr>
        <a:xfrm>
          <a:off x="1537477" y="1214450"/>
          <a:ext cx="2218348" cy="156056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GB" sz="2900" kern="1200" dirty="0"/>
            <a:t>Great Northern &amp; Greater Anglia </a:t>
          </a:r>
        </a:p>
      </dsp:txBody>
      <dsp:txXfrm>
        <a:off x="1537477" y="1214450"/>
        <a:ext cx="2218348" cy="156056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4T11:21:46.913"/>
    </inkml:context>
    <inkml:brush xml:id="br0">
      <inkml:brushProperty name="width" value="0.1" units="cm"/>
      <inkml:brushProperty name="height" value="0.1" units="cm"/>
      <inkml:brushProperty name="color" value="#E71224"/>
    </inkml:brush>
  </inkml:definitions>
  <inkml:trace contextRef="#ctx0" brushRef="#br0">25612 4730 16383 0 0,'0'-6'0'0'0,"0"-3"0"0"0,4-3 0 0 0,1-3 0 0 0,2-2 0 0 0,1 0 0 0 0,1-1 0 0 0,3 4 0 0 0,0-2 0 0 0,2 2 0 0 0,-2 0 0 0 0,-3-2 0 0 0,3 0 0 0 0,-3 0 0 0 0,3 2 0 0 0,0 0 0 0 0,-4-4 0 0 0,3-2 0 0 0,2 2 0 0 0,1 0 0 0 0,-2-2 0 0 0,0 3 0 0 0,-2 5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4T11:21:52.617"/>
    </inkml:context>
    <inkml:brush xml:id="br0">
      <inkml:brushProperty name="width" value="0.1" units="cm"/>
      <inkml:brushProperty name="height" value="0.1" units="cm"/>
      <inkml:brushProperty name="color" value="#E71224"/>
    </inkml:brush>
  </inkml:definitions>
  <inkml:trace contextRef="#ctx0" brushRef="#br0">25850 4413 16383 0 0,'0'-4'0'0'0,"0"-6"0"0"0,0-6 0 0 0,4 0 0 0 0,3-2 0 0 0,2 2 0 0 0,2 0 0 0 0,-3-2 0 0 0,4 2 0 0 0,-3-2 0 0 0,4 5 0 0 0,2 2 0 0 0,1-1 0 0 0,0 3 0 0 0,3-3 0 0 0,-3-3 0 0 0,1 1 0 0 0,2 2 0 0 0,-2 0 0 0 0,0 1 0 0 0,-2 3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4T11:22:16.995"/>
    </inkml:context>
    <inkml:brush xml:id="br0">
      <inkml:brushProperty name="width" value="0.1" units="cm"/>
      <inkml:brushProperty name="height" value="0.1" units="cm"/>
      <inkml:brushProperty name="color" value="#E71224"/>
    </inkml:brush>
  </inkml:definitions>
  <inkml:trace contextRef="#ctx0" brushRef="#br0">26988 2648 16383 0 0,'3'0'0'0'0,"5"0"0"0"0,4 0 0 0 0,4 0 0 0 0,2 0 0 0 0,2 0 0 0 0,0 0 0 0 0,2 0 0 0 0,-1 0 0 0 0,0 0 0 0 0,-1 0 0 0 0,0 0 0 0 0,2 0 0 0 0,-2 0 0 0 0,0 0 0 0 0,0 0 0 0 0,-3 4 0 0 0,-2 0 0 0 0,1 1 0 0 0,1-2 0 0 0,0 0 0 0 0,2-2 0 0 0,0 0 0 0 0,1-1 0 0 0,0 0 0 0 0,1 0 0 0 0,-1 0 0 0 0,-3-4 0 0 0,-2 0 0 0 0,1-1 0 0 0,-3-2 0 0 0,1 1 0 0 0,-4-4 0 0 0,2 1 0 0 0,-2-2 0 0 0,-4-2 0 0 0,2 1 0 0 0,3 3 0 0 0,0 2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4T11:22:40.985"/>
    </inkml:context>
    <inkml:brush xml:id="br0">
      <inkml:brushProperty name="width" value="0.1" units="cm"/>
      <inkml:brushProperty name="height" value="0.1" units="cm"/>
      <inkml:brushProperty name="color" value="#FFFFFF"/>
    </inkml:brush>
  </inkml:definitions>
  <inkml:trace contextRef="#ctx0" brushRef="#br0">28602 14842 16383 0 0,'5'0'0'0'0,"4"0"0"0"0,7 0 0 0 0,6 0 0 0 0,0 0 0 0 0,5 0 0 0 0,0 0 0 0 0,-1 0 0 0 0,1 0 0 0 0,5 0 0 0 0,0 0 0 0 0,0 0 0 0 0,-1 0 0 0 0,-2 0 0 0 0,-1 0 0 0 0,4-4 0 0 0,0-3 0 0 0,4 2 0 0 0,4 1 0 0 0,1 0 0 0 0,1 2 0 0 0,-1 1 0 0 0,-5 1 0 0 0,-3 0 0 0 0,-2 0 0 0 0,-3 0 0 0 0,-1-4 0 0 0,-1-3 0 0 0,0 2 0 0 0,7 1 0 0 0,4 1 0 0 0,5 1 0 0 0,-6-4 0 0 0,0 0 0 0 0,-2 0 0 0 0,-2 2 0 0 0,-1 2 0 0 0,-3-1 0 0 0,4 3 0 0 0,0 0 0 0 0,4 0 0 0 0,0 0 0 0 0,-3 0 0 0 0,-1 0 0 0 0,-1 0 0 0 0,-7 0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4T11:22:42.409"/>
    </inkml:context>
    <inkml:brush xml:id="br0">
      <inkml:brushProperty name="width" value="0.1" units="cm"/>
      <inkml:brushProperty name="height" value="0.1" units="cm"/>
      <inkml:brushProperty name="color" value="#FFFFFF"/>
    </inkml:brush>
  </inkml:definitions>
  <inkml:trace contextRef="#ctx0" brushRef="#br0">28760 14763 16383 0 0,'5'0'0'0'0,"5"0"0"0"0,10 0 0 0 0,10 0 0 0 0,14 0 0 0 0,8 0 0 0 0,10 0 0 0 0,0 0 0 0 0,-3 0 0 0 0,-6 0 0 0 0,1 0 0 0 0,-8 0 0 0 0,-6 0 0 0 0,-5 0 0 0 0,-4 0 0 0 0,-3 0 0 0 0,-3 0 0 0 0,4 0 0 0 0,2 0 0 0 0,0 0 0 0 0,-2-5 0 0 0,0 0 0 0 0,-2-1 0 0 0,1 1 0 0 0,-3 2 0 0 0,2 1 0 0 0,-6-4 0 0 0,-1 1 0 0 0,0-2 0 0 0,2 3 0 0 0,0 2 0 0 0,2 0 0 0 0,-4 1 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4T11:22:47.771"/>
    </inkml:context>
    <inkml:brush xml:id="br0">
      <inkml:brushProperty name="width" value="0.1" units="cm"/>
      <inkml:brushProperty name="height" value="0.1" units="cm"/>
      <inkml:brushProperty name="color" value="#FFFFFF"/>
    </inkml:brush>
  </inkml:definitions>
  <inkml:trace contextRef="#ctx0" brushRef="#br0">28601 14894 16383 0 0,'5'0'0'0'0,"5"0"0"0"0,6 0 0 0 0,9 0 0 0 0,4 0 0 0 0,7 0 0 0 0,2 0 0 0 0,-2 0 0 0 0,-3 0 0 0 0,-2 0 0 0 0,-2 0 0 0 0,-1 0 0 0 0,-3 0 0 0 0,2 0 0 0 0,2 0 0 0 0,3 0 0 0 0,-1 0 0 0 0,0 0 0 0 0,-2 0 0 0 0,-2 0 0 0 0,1 0 0 0 0,-3 0 0 0 0,2 0 0 0 0,-2 0 0 0 0,2 0 0 0 0,-2 0 0 0 0,0 0 0 0 0,2 0 0 0 0,2 0 0 0 0,3 0 0 0 0,0 0 0 0 0,-1 0 0 0 0,-2 0 0 0 0,-1 0 0 0 0,-1 0 0 0 0,0 0 0 0 0,-2 0 0 0 0,0 0 0 0 0,2 0 0 0 0,-2 0 0 0 0,1 0 0 0 0,0 0 0 0 0,0 0 0 0 0,0 0 0 0 0,0 0 0 0 0,0 0 0 0 0,0 0 0 0 0,0 0 0 0 0,0 0 0 0 0,-1 0 0 0 0,2 0 0 0 0,-2 0 0 0 0,2 0 0 0 0,-2 0 0 0 0,2 0 0 0 0,-10 0 0 0 0,-8 4 0 0 0,-9 3 0 0 0,-9-2 0 0 0,-7-1 0 0 0,-7 0 0 0 0,2 2 0 0 0,0 2 0 0 0,-1-3 0 0 0,-2 0 0 0 0,0-2 0 0 0,-1-2 0 0 0,0 5 0 0 0,-2 0 0 0 0,2 0 0 0 0,-2-2 0 0 0,2-2 0 0 0,-2 0 0 0 0,0-1 0 0 0,2-1 0 0 0,-2 0 0 0 0,2 0 0 0 0,-2 0 0 0 0,2 0 0 0 0,-2 0 0 0 0,2-1 0 0 0,0 1 0 0 0,-2 0 0 0 0,2 0 0 0 0,-2 0 0 0 0,2 0 0 0 0,-2 5 0 0 0,-4 0 0 0 0,-1 1 0 0 0,-4-1 0 0 0,-4-2 0 0 0,-1-1 0 0 0,4-2 0 0 0,2 2 0 0 0,3-2 0 0 0,3 0 0 0 0,2-2 0 0 0,-4 2 0 0 0,-1 0 0 0 0,2 0 0 0 0,0 0 0 0 0,1 0 0 0 0,2 0 0 0 0,1 0 0 0 0,-1 0 0 0 0,0 0 0 0 0,2 0 0 0 0,0 0 0 0 0,-2 0 0 0 0,2 0 0 0 0,3-4 0 0 0,6-6 0 0 0,11-2 0 0 0,5-3 0 0 0,8 2 0 0 0,7 2 0 0 0,5-1 0 0 0,8 1 0 0 0,2-1 0 0 0,8 0 0 0 0,-1 4 0 0 0,4 2 0 0 0,-1 3 0 0 0,-4 0 0 0 0,-2-2 0 0 0,-4 0 0 0 0,-2-1 0 0 0,4 2 0 0 0,4 2 0 0 0,0 0 0 0 0,0 1 0 0 0,2 1 0 0 0,-1 0 0 0 0,-4 0 0 0 0,-1 1 0 0 0,3-1 0 0 0,2 0 0 0 0,2 0 0 0 0,-3 0 0 0 0,5 0 0 0 0,2 0 0 0 0,-3 0 0 0 0,-4 0 0 0 0,1 0 0 0 0,-2 0 0 0 0,-2 0 0 0 0,-2 0 0 0 0,-2 0 0 0 0,-2 0 0 0 0,0 0 0 0 0,-1 0 0 0 0,0 0 0 0 0,-1 0 0 0 0,0 0 0 0 0,1 0 0 0 0,0 0 0 0 0,-4-4 0 0 0,-2-2 0 0 0,0 0 0 0 0,-3-3 0 0 0,-5 1 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4T11:22:58.527"/>
    </inkml:context>
    <inkml:brush xml:id="br0">
      <inkml:brushProperty name="width" value="0.1" units="cm"/>
      <inkml:brushProperty name="height" value="0.1" units="cm"/>
      <inkml:brushProperty name="color" value="#FFFFFF"/>
    </inkml:brush>
  </inkml:definitions>
  <inkml:trace contextRef="#ctx0" brushRef="#br0">30242 15686 16383 0 0,'0'-6'0'0'0,"4"1"0"0"0,7 0 0 0 0,5-1 0 0 0,4 4 0 0 0,8 0 0 0 0,4 1 0 0 0,4 0 0 0 0,1 1 0 0 0,-1 1 0 0 0,-3-1 0 0 0,-1 0 0 0 0,-4 0 0 0 0,0 0 0 0 0,-2 0 0 0 0,0 0 0 0 0,0 0 0 0 0,-1 0 0 0 0,0 0 0 0 0,1 0 0 0 0,0 0 0 0 0,4 0 0 0 0,2 0 0 0 0,0 0 0 0 0,-2 0 0 0 0,0 0 0 0 0,-2 0 0 0 0,-2 0 0 0 0,-4 5 0 0 0,3 1 0 0 0,0-1 0 0 0,2 0 0 0 0,1-2 0 0 0,3 0 0 0 0,2-3 0 0 0,3 1 0 0 0,1-1 0 0 0,-2 0 0 0 0,-3-1 0 0 0,-1 5 0 0 0,-3 2 0 0 0,0 0 0 0 0,-3-2 0 0 0,0-2 0 0 0,2 1 0 0 0,-2-2 0 0 0,1-1 0 0 0,-1 0 0 0 0,0 0 0 0 0,2 0 0 0 0,-2 0 0 0 0,2-1 0 0 0,-2 1 0 0 0,2 0 0 0 0,-2 0 0 0 0,2 0 0 0 0,4 0 0 0 0,-1 0 0 0 0,2 0 0 0 0,-5 5 0 0 0,-4 1 0 0 0,-1-1 0 0 0,1 0 0 0 0,0-2 0 0 0,1-2 0 0 0,1 1 0 0 0,0-1 0 0 0,1-1 0 0 0,-1-1 0 0 0,2 1 0 0 0,-1 0 0 0 0,0 0 0 0 0,0 0 0 0 0,0 0 0 0 0,0 0 0 0 0,0 0 0 0 0,0 0 0 0 0,-4-6 0 0 0,-2 1 0 0 0,-4-4 0 0 0,-6-7 0 0 0,-2-3 0 0 0,-9 2 0 0 0,-8 2 0 0 0,-7 4 0 0 0,-6 6 0 0 0,-2 1 0 0 0,-12 3 0 0 0,-6 1 0 0 0,-8 1 0 0 0,2-1 0 0 0,0 1 0 0 0,4-1 0 0 0,0 2 0 0 0,4-2 0 0 0,3 0 0 0 0,5 0 0 0 0,3 0 0 0 0,1 0 0 0 0,2 0 0 0 0,-4 0 0 0 0,-1 0 0 0 0,0 0 0 0 0,-3 4 0 0 0,-1 2 0 0 0,2 0 0 0 0,2-2 0 0 0,2 0 0 0 0,1-3 0 0 0,-4 0 0 0 0,0-1 0 0 0,1 0 0 0 0,-4 0 0 0 0,-5 0 0 0 0,2 0 0 0 0,-4 0 0 0 0,2-1 0 0 0,4 1 0 0 0,3 0 0 0 0,2 0 0 0 0,3 0 0 0 0,-4 0 0 0 0,2 0 0 0 0,-2 0 0 0 0,2 0 0 0 0,2 0 0 0 0,0 0 0 0 0,2 0 0 0 0,-1 0 0 0 0,2 0 0 0 0,-6 0 0 0 0,0 0 0 0 0,-1 0 0 0 0,2 0 0 0 0,2 0 0 0 0,0 0 0 0 0,0 0 0 0 0,2 0 0 0 0,0 0 0 0 0,0 0 0 0 0,0 0 0 0 0,0 0 0 0 0,1 0 0 0 0,-2 0 0 0 0,2 0 0 0 0,0 0 0 0 0,-2 0 0 0 0,6-4 0 0 0,1-1 0 0 0,0-2 0 0 0,2-1 0 0 0,1-1 0 0 0,4-3 0 0 0,2-4 0 0 0,4-4 0 0 0,9 2 0 0 0,7 4 0 0 0,6 4 0 0 0,6 4 0 0 0,3 3 0 0 0,3 2 0 0 0,-1 1 0 0 0,2 1 0 0 0,0-1 0 0 0,-1 1 0 0 0,4-1 0 0 0,2 2 0 0 0,-2-2 0 0 0,-1 0 0 0 0,0 0 0 0 0,-2 0 0 0 0,-2 0 0 0 0,1 0 0 0 0,0 0 0 0 0,-2 0 0 0 0,0 0 0 0 0,1 0 0 0 0,0 0 0 0 0,4 0 0 0 0,2 0 0 0 0,0 0 0 0 0,-2 0 0 0 0,0 0 0 0 0,-2 0 0 0 0,-2 0 0 0 0,1 0 0 0 0,-2 0 0 0 0,2 0 0 0 0,-2 0 0 0 0,1 0 0 0 0,-1 0 0 0 0,2 0 0 0 0,-2 0 0 0 0,2 0 0 0 0,-2 0 0 0 0,2 0 0 0 0,-2 0 0 0 0,2 0 0 0 0,-2 0 0 0 0,6 4 0 0 0,1 2 0 0 0,-2 0 0 0 0,1-2 0 0 0,-2 0 0 0 0,-1-3 0 0 0,4 0 0 0 0,0-1 0 0 0,4 0 0 0 0,0 0 0 0 0,-1 0 0 0 0,-3 0 0 0 0,-1 0 0 0 0,-3-1 0 0 0,2 1 0 0 0,2 0 0 0 0,4 0 0 0 0,4 0 0 0 0,2 0 0 0 0,-5 0 0 0 0,-2 0 0 0 0,-5 0 0 0 0,0 0 0 0 0,-4 0 0 0 0,1 0 0 0 0,-2 0 0 0 0,1 0 0 0 0,-1 0 0 0 0,0 0 0 0 0,2 0 0 0 0,-6 5 0 0 0,-10 1 0 0 0,-11-1 0 0 0,-11 0 0 0 0,-15-2 0 0 0,-9 0 0 0 0,-8 2 0 0 0,-3 0 0 0 0,-5 2 0 0 0,3-3 0 0 0,5-1 0 0 0,5 3 0 0 0,6 1 0 0 0,2-2 0 0 0,2 1 0 0 0,-1-4 0 0 0,-3 0 0 0 0,3-1 0 0 0,-2-1 0 0 0,-6 0 0 0 0,-6 0 0 0 0,-5-1 0 0 0,1 1 0 0 0,-1 0 0 0 0,2 0 0 0 0,0 0 0 0 0,6 0 0 0 0,2 0 0 0 0,0 0 0 0 0,5 0 0 0 0,1 0 0 0 0,4 0 0 0 0,0 0 0 0 0,3 0 0 0 0,-1 0 0 0 0,1 0 0 0 0,0 0 0 0 0,-1 0 0 0 0,0 0 0 0 0,0 0 0 0 0,5-4 0 0 0,1-3 0 0 0,4-2 0 0 0,5-6 0 0 0,3-5 0 0 0,10 3 0 0 0,2-2 0 0 0,2-2 0 0 0,0-1 0 0 0,2 2 0 0 0,5 6 0 0 0,4 4 0 0 0,-5 5 0 0 0,-8 2 0 0 0,-10 2 0 0 0,-8 2 0 0 0,-7-1 0 0 0,-3 2 0 0 0,1-1 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4T11:23:02.263"/>
    </inkml:context>
    <inkml:brush xml:id="br0">
      <inkml:brushProperty name="width" value="0.1" units="cm"/>
      <inkml:brushProperty name="height" value="0.1" units="cm"/>
      <inkml:brushProperty name="color" value="#FFFFFF"/>
    </inkml:brush>
  </inkml:definitions>
  <inkml:trace contextRef="#ctx0" brushRef="#br0">30321 15690 16383 0 0,'5'0'0'0'0,"5"0"0"0"0,6 0 0 0 0,4 0 0 0 0,13 0 0 0 0,4 0 0 0 0,6 0 0 0 0,-2 0 0 0 0,3 0 0 0 0,-2 0 0 0 0,-5 0 0 0 0,-4 0 0 0 0,-2 0 0 0 0,-3 0 0 0 0,-1 0 0 0 0,3 0 0 0 0,1 0 0 0 0,0 0 0 0 0,-1 0 0 0 0,-2 0 0 0 0,0 0 0 0 0,-1 0 0 0 0,0 0 0 0 0,-2 0 0 0 0,0 0 0 0 0,2 0 0 0 0,-2 0 0 0 0,1 0 0 0 0,0 0 0 0 0,0 0 0 0 0,0 0 0 0 0,-4 0 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4T11:23:04.872"/>
    </inkml:context>
    <inkml:brush xml:id="br0">
      <inkml:brushProperty name="width" value="0.1" units="cm"/>
      <inkml:brushProperty name="height" value="0.1" units="cm"/>
      <inkml:brushProperty name="color" value="#FFFFFF"/>
    </inkml:brush>
  </inkml:definitions>
  <inkml:trace contextRef="#ctx0" brushRef="#br0">36962 11245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428"/>
          </a:xfrm>
          <a:prstGeom prst="rect">
            <a:avLst/>
          </a:prstGeom>
        </p:spPr>
        <p:txBody>
          <a:bodyPr vert="horz" lIns="99057" tIns="49528" rIns="99057" bIns="49528" rtlCol="0"/>
          <a:lstStyle>
            <a:lvl1pPr algn="l">
              <a:defRPr sz="1300"/>
            </a:lvl1pPr>
          </a:lstStyle>
          <a:p>
            <a:endParaRPr lang="en-US"/>
          </a:p>
        </p:txBody>
      </p:sp>
      <p:sp>
        <p:nvSpPr>
          <p:cNvPr id="3" name="Date Placeholder 2"/>
          <p:cNvSpPr>
            <a:spLocks noGrp="1"/>
          </p:cNvSpPr>
          <p:nvPr>
            <p:ph type="dt" idx="1"/>
          </p:nvPr>
        </p:nvSpPr>
        <p:spPr>
          <a:xfrm>
            <a:off x="4023092" y="0"/>
            <a:ext cx="3077739" cy="513428"/>
          </a:xfrm>
          <a:prstGeom prst="rect">
            <a:avLst/>
          </a:prstGeom>
        </p:spPr>
        <p:txBody>
          <a:bodyPr vert="horz" lIns="99057" tIns="49528" rIns="99057" bIns="49528" rtlCol="0"/>
          <a:lstStyle>
            <a:lvl1pPr algn="r">
              <a:defRPr sz="1300"/>
            </a:lvl1pPr>
          </a:lstStyle>
          <a:p>
            <a:fld id="{E79D789A-A8D0-0444-A930-F0AA5C802244}" type="datetimeFigureOut">
              <a:rPr lang="en-US" smtClean="0"/>
              <a:t>11/14/2023</a:t>
            </a:fld>
            <a:endParaRPr lang="en-US"/>
          </a:p>
        </p:txBody>
      </p:sp>
      <p:sp>
        <p:nvSpPr>
          <p:cNvPr id="4" name="Slide Image Placeholder 3"/>
          <p:cNvSpPr>
            <a:spLocks noGrp="1" noRot="1" noChangeAspect="1"/>
          </p:cNvSpPr>
          <p:nvPr>
            <p:ph type="sldImg" idx="2"/>
          </p:nvPr>
        </p:nvSpPr>
        <p:spPr>
          <a:xfrm>
            <a:off x="1249363" y="1279525"/>
            <a:ext cx="4603750" cy="3452813"/>
          </a:xfrm>
          <a:prstGeom prst="rect">
            <a:avLst/>
          </a:prstGeom>
          <a:noFill/>
          <a:ln w="12700">
            <a:solidFill>
              <a:prstClr val="black"/>
            </a:solidFill>
          </a:ln>
        </p:spPr>
        <p:txBody>
          <a:bodyPr vert="horz" lIns="99057" tIns="49528" rIns="99057" bIns="49528" rtlCol="0" anchor="ctr"/>
          <a:lstStyle/>
          <a:p>
            <a:endParaRPr lang="en-US"/>
          </a:p>
        </p:txBody>
      </p:sp>
      <p:sp>
        <p:nvSpPr>
          <p:cNvPr id="5" name="Notes Placeholder 4"/>
          <p:cNvSpPr>
            <a:spLocks noGrp="1"/>
          </p:cNvSpPr>
          <p:nvPr>
            <p:ph type="body" sz="quarter" idx="3"/>
          </p:nvPr>
        </p:nvSpPr>
        <p:spPr>
          <a:xfrm>
            <a:off x="710248" y="4924643"/>
            <a:ext cx="5681980" cy="4029254"/>
          </a:xfrm>
          <a:prstGeom prst="rect">
            <a:avLst/>
          </a:prstGeom>
        </p:spPr>
        <p:txBody>
          <a:bodyPr vert="horz" lIns="99057" tIns="49528" rIns="99057" bIns="4952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19598"/>
            <a:ext cx="3077739" cy="513427"/>
          </a:xfrm>
          <a:prstGeom prst="rect">
            <a:avLst/>
          </a:prstGeom>
        </p:spPr>
        <p:txBody>
          <a:bodyPr vert="horz" lIns="99057" tIns="49528" rIns="99057" bIns="49528" rtlCol="0" anchor="b"/>
          <a:lstStyle>
            <a:lvl1pPr algn="l">
              <a:defRPr sz="1300"/>
            </a:lvl1pPr>
          </a:lstStyle>
          <a:p>
            <a:endParaRPr lang="en-US"/>
          </a:p>
        </p:txBody>
      </p:sp>
      <p:sp>
        <p:nvSpPr>
          <p:cNvPr id="7" name="Slide Number Placeholder 6"/>
          <p:cNvSpPr>
            <a:spLocks noGrp="1"/>
          </p:cNvSpPr>
          <p:nvPr>
            <p:ph type="sldNum" sz="quarter" idx="5"/>
          </p:nvPr>
        </p:nvSpPr>
        <p:spPr>
          <a:xfrm>
            <a:off x="4023092" y="9719598"/>
            <a:ext cx="3077739" cy="513427"/>
          </a:xfrm>
          <a:prstGeom prst="rect">
            <a:avLst/>
          </a:prstGeom>
        </p:spPr>
        <p:txBody>
          <a:bodyPr vert="horz" lIns="99057" tIns="49528" rIns="99057" bIns="49528" rtlCol="0" anchor="b"/>
          <a:lstStyle>
            <a:lvl1pPr algn="r">
              <a:defRPr sz="1300"/>
            </a:lvl1pPr>
          </a:lstStyle>
          <a:p>
            <a:fld id="{F0D491E0-F98A-D54A-A312-42CDB517975A}" type="slidenum">
              <a:rPr lang="en-US" smtClean="0"/>
              <a:t>‹#›</a:t>
            </a:fld>
            <a:endParaRPr lang="en-US"/>
          </a:p>
        </p:txBody>
      </p:sp>
    </p:spTree>
    <p:extLst>
      <p:ext uri="{BB962C8B-B14F-4D97-AF65-F5344CB8AC3E}">
        <p14:creationId xmlns:p14="http://schemas.microsoft.com/office/powerpoint/2010/main" val="2898066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3750" cy="3452813"/>
          </a:xfrm>
        </p:spPr>
      </p:sp>
      <p:sp>
        <p:nvSpPr>
          <p:cNvPr id="3" name="Notes Placeholder 2"/>
          <p:cNvSpPr>
            <a:spLocks noGrp="1"/>
          </p:cNvSpPr>
          <p:nvPr>
            <p:ph type="body" idx="1"/>
          </p:nvPr>
        </p:nvSpPr>
        <p:spPr/>
        <p:txBody>
          <a:bodyPr/>
          <a:lstStyle/>
          <a:p>
            <a:pPr>
              <a:spcAft>
                <a:spcPts val="400"/>
              </a:spcAft>
            </a:pPr>
            <a:r>
              <a:rPr lang="en-GB" sz="1800">
                <a:solidFill>
                  <a:srgbClr val="58595B"/>
                </a:solidFill>
                <a:effectLst/>
                <a:latin typeface="Arial" panose="020B0604020202020204" pitchFamily="34" charset="0"/>
                <a:ea typeface="Arial" panose="020B0604020202020204" pitchFamily="34" charset="0"/>
                <a:cs typeface="Times New Roman" panose="02020603050405020304" pitchFamily="18" charset="0"/>
              </a:rPr>
              <a:t>Atkins have been asked to further assess the feasibility of the Waterbeach alignment. We will discuss this approach and outline some key consideration below.</a:t>
            </a:r>
          </a:p>
          <a:p>
            <a:pPr>
              <a:spcAft>
                <a:spcPts val="400"/>
              </a:spcAft>
            </a:pPr>
            <a:endParaRPr lang="en-GB" sz="1800">
              <a:solidFill>
                <a:srgbClr val="58595B"/>
              </a:solidFill>
              <a:effectLst/>
              <a:latin typeface="Arial" panose="020B0604020202020204" pitchFamily="34" charset="0"/>
              <a:ea typeface="Arial" panose="020B0604020202020204" pitchFamily="34" charset="0"/>
              <a:cs typeface="Times New Roman" panose="02020603050405020304" pitchFamily="18" charset="0"/>
            </a:endParaRPr>
          </a:p>
          <a:p>
            <a:pPr>
              <a:spcAft>
                <a:spcPts val="400"/>
              </a:spcAft>
            </a:pPr>
            <a:r>
              <a:rPr lang="en-GB" sz="1800">
                <a:solidFill>
                  <a:srgbClr val="58595B"/>
                </a:solidFill>
                <a:effectLst/>
                <a:latin typeface="Arial" panose="020B0604020202020204" pitchFamily="34" charset="0"/>
                <a:ea typeface="Arial" panose="020B0604020202020204" pitchFamily="34" charset="0"/>
                <a:cs typeface="Times New Roman" panose="02020603050405020304" pitchFamily="18" charset="0"/>
              </a:rPr>
              <a:t>If the original route is no longer feasible, we may need to reconsider </a:t>
            </a:r>
          </a:p>
          <a:p>
            <a:pPr>
              <a:spcAft>
                <a:spcPts val="400"/>
              </a:spcAft>
            </a:pPr>
            <a:r>
              <a:rPr lang="en-GB" sz="1800">
                <a:solidFill>
                  <a:srgbClr val="58595B"/>
                </a:solidFill>
                <a:effectLst/>
                <a:latin typeface="Arial" panose="020B0604020202020204" pitchFamily="34" charset="0"/>
                <a:ea typeface="Arial" panose="020B0604020202020204" pitchFamily="34" charset="0"/>
                <a:cs typeface="Times New Roman" panose="02020603050405020304" pitchFamily="18" charset="0"/>
              </a:rPr>
              <a:t>Atkins have also been commissioned to simultaneously consider other alignment options (and their </a:t>
            </a:r>
            <a:r>
              <a:rPr lang="en-GB" sz="1800" err="1">
                <a:solidFill>
                  <a:srgbClr val="58595B"/>
                </a:solidFill>
                <a:effectLst/>
                <a:latin typeface="Arial" panose="020B0604020202020204" pitchFamily="34" charset="0"/>
                <a:ea typeface="Arial" panose="020B0604020202020204" pitchFamily="34" charset="0"/>
                <a:cs typeface="Times New Roman" panose="02020603050405020304" pitchFamily="18" charset="0"/>
              </a:rPr>
              <a:t>feasability</a:t>
            </a:r>
            <a:r>
              <a:rPr lang="en-GB" sz="1800">
                <a:solidFill>
                  <a:srgbClr val="58595B"/>
                </a:solidFill>
                <a:effectLst/>
                <a:latin typeface="Arial" panose="020B0604020202020204" pitchFamily="34" charset="0"/>
                <a:ea typeface="Arial" panose="020B060402020202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F0D491E0-F98A-D54A-A312-42CDB517975A}" type="slidenum">
              <a:rPr lang="en-US" smtClean="0"/>
              <a:t>1</a:t>
            </a:fld>
            <a:endParaRPr lang="en-US"/>
          </a:p>
        </p:txBody>
      </p:sp>
    </p:spTree>
    <p:extLst>
      <p:ext uri="{BB962C8B-B14F-4D97-AF65-F5344CB8AC3E}">
        <p14:creationId xmlns:p14="http://schemas.microsoft.com/office/powerpoint/2010/main" val="3364697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3750" cy="3452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0D491E0-F98A-D54A-A312-42CDB517975A}" type="slidenum">
              <a:rPr lang="en-US" smtClean="0"/>
              <a:t>22</a:t>
            </a:fld>
            <a:endParaRPr lang="en-US"/>
          </a:p>
        </p:txBody>
      </p:sp>
    </p:spTree>
    <p:extLst>
      <p:ext uri="{BB962C8B-B14F-4D97-AF65-F5344CB8AC3E}">
        <p14:creationId xmlns:p14="http://schemas.microsoft.com/office/powerpoint/2010/main" val="431529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3750" cy="3452813"/>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a:t>Will make it easier both to travel in a pleasant and sustainable way into and out of Cambridge and to enjoy our countryside for leisure purposes. </a:t>
            </a:r>
          </a:p>
          <a:p>
            <a:pPr marL="285750" indent="-285750">
              <a:buFont typeface="Arial" panose="020B0604020202020204" pitchFamily="34" charset="0"/>
              <a:buChar char="•"/>
            </a:pPr>
            <a:r>
              <a:rPr lang="en-GB"/>
              <a:t>Will also help to make local journeys such as school and nursery runs safer and easier. In some cases these are new routes, or routes with new sections, whilst others will be based on existing paths.</a:t>
            </a:r>
          </a:p>
          <a:p>
            <a:endParaRPr lang="en-GB"/>
          </a:p>
        </p:txBody>
      </p:sp>
      <p:sp>
        <p:nvSpPr>
          <p:cNvPr id="4" name="Slide Number Placeholder 3"/>
          <p:cNvSpPr>
            <a:spLocks noGrp="1"/>
          </p:cNvSpPr>
          <p:nvPr>
            <p:ph type="sldNum" sz="quarter" idx="5"/>
          </p:nvPr>
        </p:nvSpPr>
        <p:spPr/>
        <p:txBody>
          <a:bodyPr/>
          <a:lstStyle/>
          <a:p>
            <a:fld id="{9A611608-3CD4-49B0-B718-C096325AE565}" type="slidenum">
              <a:rPr lang="en-GB" smtClean="0"/>
              <a:pPr/>
              <a:t>3</a:t>
            </a:fld>
            <a:endParaRPr lang="en-GB"/>
          </a:p>
        </p:txBody>
      </p:sp>
    </p:spTree>
    <p:extLst>
      <p:ext uri="{BB962C8B-B14F-4D97-AF65-F5344CB8AC3E}">
        <p14:creationId xmlns:p14="http://schemas.microsoft.com/office/powerpoint/2010/main" val="2793021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3750" cy="3452813"/>
          </a:xfrm>
        </p:spPr>
      </p:sp>
      <p:sp>
        <p:nvSpPr>
          <p:cNvPr id="3" name="Notes Placeholder 2"/>
          <p:cNvSpPr>
            <a:spLocks noGrp="1"/>
          </p:cNvSpPr>
          <p:nvPr>
            <p:ph type="body" idx="1"/>
          </p:nvPr>
        </p:nvSpPr>
        <p:spPr/>
        <p:txBody>
          <a:bodyPr/>
          <a:lstStyle/>
          <a:p>
            <a:r>
              <a:rPr lang="en-GB" dirty="0"/>
              <a:t>Alignment following 2018 consultation</a:t>
            </a:r>
          </a:p>
          <a:p>
            <a:r>
              <a:rPr lang="en-GB" dirty="0"/>
              <a:t>Note this is the line to Kings Lynn</a:t>
            </a:r>
          </a:p>
          <a:p>
            <a:endParaRPr lang="en-GB" dirty="0">
              <a:effectLst/>
            </a:endParaRPr>
          </a:p>
          <a:p>
            <a:pPr marL="285750" lvl="0" indent="-285750">
              <a:buFont typeface="Courier New" panose="02070309020205020404" pitchFamily="49" charset="0"/>
              <a:buChar char="o"/>
            </a:pPr>
            <a:r>
              <a:rPr lang="en-GB" sz="1100" dirty="0">
                <a:effectLst/>
                <a:latin typeface="Calibri" panose="020F0502020204030204" pitchFamily="34" charset="0"/>
                <a:ea typeface="Times New Roman" panose="02020603050405020304" pitchFamily="18" charset="0"/>
              </a:rPr>
              <a:t>In 2021-22, a feasibility study was undertaken of the Waterbeach Greenway proposed alignment, which includes a proposed underpass under the A14 adjacent to the Network Rail underbridge, and an offline route alongside the railway lines from Cambridge to Waterbeach, alongside the existing rail station and up to the relocated station (see plan). This was considered in 2 phases; phase 1 budget was approved by the GCP Executive Board, but phase 2 was always subject to funding. </a:t>
            </a:r>
            <a:endParaRPr lang="en-GB" sz="1000" dirty="0">
              <a:effectLst/>
              <a:latin typeface="Calibri" panose="020F0502020204030204" pitchFamily="34" charset="0"/>
              <a:ea typeface="Calibri" panose="020F0502020204030204" pitchFamily="34" charset="0"/>
            </a:endParaRPr>
          </a:p>
          <a:p>
            <a:pPr marL="285750" lvl="0" indent="-285750">
              <a:buFont typeface="Courier New" panose="02070309020205020404" pitchFamily="49" charset="0"/>
              <a:buChar char="o"/>
            </a:pPr>
            <a:r>
              <a:rPr lang="en-GB" sz="1100" dirty="0">
                <a:effectLst/>
                <a:latin typeface="Calibri" panose="020F0502020204030204" pitchFamily="34" charset="0"/>
                <a:ea typeface="Times New Roman" panose="02020603050405020304" pitchFamily="18" charset="0"/>
              </a:rPr>
              <a:t>A number of challenges were uncovered as part of this, including the cost and feasibility of the proposed A14 underpass and the presence of a Flood Zone 3. </a:t>
            </a:r>
            <a:endParaRPr lang="en-GB" sz="1000" dirty="0">
              <a:effectLst/>
              <a:latin typeface="Calibri" panose="020F0502020204030204" pitchFamily="34" charset="0"/>
              <a:ea typeface="Calibri" panose="020F0502020204030204" pitchFamily="34" charset="0"/>
            </a:endParaRPr>
          </a:p>
          <a:p>
            <a:pPr marL="285750" lvl="0" indent="-285750">
              <a:buFont typeface="Courier New" panose="02070309020205020404" pitchFamily="49" charset="0"/>
              <a:buChar char="o"/>
            </a:pPr>
            <a:r>
              <a:rPr lang="en-GB" sz="1100" dirty="0">
                <a:effectLst/>
                <a:latin typeface="Calibri" panose="020F0502020204030204" pitchFamily="34" charset="0"/>
                <a:ea typeface="Times New Roman" panose="02020603050405020304" pitchFamily="18" charset="0"/>
              </a:rPr>
              <a:t>Further investigation of the original offline alignment is being undertaken, including a better understanding of the flood risk and impact on other infrastructure including the railway lines and underbridge as well as the A14 itself. </a:t>
            </a:r>
            <a:endParaRPr lang="en-GB" sz="1000" dirty="0">
              <a:effectLst/>
              <a:latin typeface="Calibri" panose="020F0502020204030204" pitchFamily="34" charset="0"/>
              <a:ea typeface="Calibri" panose="020F0502020204030204" pitchFamily="34" charset="0"/>
            </a:endParaRPr>
          </a:p>
          <a:p>
            <a:pPr marL="285750" lvl="0" indent="-285750">
              <a:buFont typeface="Courier New" panose="02070309020205020404" pitchFamily="49" charset="0"/>
              <a:buChar char="o"/>
            </a:pPr>
            <a:r>
              <a:rPr lang="en-GB" sz="1100" dirty="0">
                <a:effectLst/>
                <a:latin typeface="Calibri" panose="020F0502020204030204" pitchFamily="34" charset="0"/>
                <a:ea typeface="Times New Roman" panose="02020603050405020304" pitchFamily="18" charset="0"/>
              </a:rPr>
              <a:t>A further optioneering exercise was undertaken and a potential alternative alignment identified, for which a feasibility study is currently ongoing. </a:t>
            </a:r>
            <a:endParaRPr lang="en-GB" sz="10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F0D491E0-F98A-D54A-A312-42CDB517975A}" type="slidenum">
              <a:rPr lang="en-US" smtClean="0"/>
              <a:t>5</a:t>
            </a:fld>
            <a:endParaRPr lang="en-US"/>
          </a:p>
        </p:txBody>
      </p:sp>
    </p:spTree>
    <p:extLst>
      <p:ext uri="{BB962C8B-B14F-4D97-AF65-F5344CB8AC3E}">
        <p14:creationId xmlns:p14="http://schemas.microsoft.com/office/powerpoint/2010/main" val="3470599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3750" cy="3452813"/>
          </a:xfrm>
        </p:spPr>
      </p:sp>
      <p:sp>
        <p:nvSpPr>
          <p:cNvPr id="3" name="Notes Placeholder 2"/>
          <p:cNvSpPr>
            <a:spLocks noGrp="1"/>
          </p:cNvSpPr>
          <p:nvPr>
            <p:ph type="body" idx="1"/>
          </p:nvPr>
        </p:nvSpPr>
        <p:spPr/>
        <p:txBody>
          <a:bodyPr/>
          <a:lstStyle/>
          <a:p>
            <a:r>
              <a:rPr lang="en-GB"/>
              <a:t>Proposed route 6.5km </a:t>
            </a:r>
          </a:p>
          <a:p>
            <a:r>
              <a:rPr lang="en-GB">
                <a:cs typeface="Calibri"/>
              </a:rPr>
              <a:t>40m on A10 </a:t>
            </a:r>
          </a:p>
          <a:p>
            <a:r>
              <a:rPr lang="en-GB">
                <a:cs typeface="Calibri"/>
              </a:rPr>
              <a:t>Link along railway lines – issues </a:t>
            </a:r>
          </a:p>
          <a:p>
            <a:endParaRPr lang="en-GB">
              <a:cs typeface="Calibri"/>
            </a:endParaRPr>
          </a:p>
        </p:txBody>
      </p:sp>
      <p:sp>
        <p:nvSpPr>
          <p:cNvPr id="4" name="Slide Number Placeholder 3"/>
          <p:cNvSpPr>
            <a:spLocks noGrp="1"/>
          </p:cNvSpPr>
          <p:nvPr>
            <p:ph type="sldNum" sz="quarter" idx="5"/>
          </p:nvPr>
        </p:nvSpPr>
        <p:spPr/>
        <p:txBody>
          <a:bodyPr/>
          <a:lstStyle/>
          <a:p>
            <a:fld id="{F0D491E0-F98A-D54A-A312-42CDB517975A}" type="slidenum">
              <a:rPr lang="en-US" smtClean="0"/>
              <a:t>7</a:t>
            </a:fld>
            <a:endParaRPr lang="en-US"/>
          </a:p>
        </p:txBody>
      </p:sp>
    </p:spTree>
    <p:extLst>
      <p:ext uri="{BB962C8B-B14F-4D97-AF65-F5344CB8AC3E}">
        <p14:creationId xmlns:p14="http://schemas.microsoft.com/office/powerpoint/2010/main" val="2204989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3750" cy="3452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0D491E0-F98A-D54A-A312-42CDB517975A}" type="slidenum">
              <a:rPr lang="en-US" smtClean="0"/>
              <a:t>11</a:t>
            </a:fld>
            <a:endParaRPr lang="en-US"/>
          </a:p>
        </p:txBody>
      </p:sp>
    </p:spTree>
    <p:extLst>
      <p:ext uri="{BB962C8B-B14F-4D97-AF65-F5344CB8AC3E}">
        <p14:creationId xmlns:p14="http://schemas.microsoft.com/office/powerpoint/2010/main" val="1144088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3750" cy="3452813"/>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a:t>Will make it easier both to travel in a pleasant and sustainable way into and out of Cambridge and to enjoy our countryside for leisure purposes. </a:t>
            </a:r>
          </a:p>
          <a:p>
            <a:pPr marL="285750" indent="-285750">
              <a:buFont typeface="Arial" panose="020B0604020202020204" pitchFamily="34" charset="0"/>
              <a:buChar char="•"/>
            </a:pPr>
            <a:r>
              <a:rPr lang="en-GB"/>
              <a:t>Will also help to make local journeys such as school and nursery runs safer and easier. In some cases these are new routes, or routes with new sections, whilst others will be based on existing paths.</a:t>
            </a:r>
          </a:p>
          <a:p>
            <a:endParaRPr lang="en-GB"/>
          </a:p>
        </p:txBody>
      </p:sp>
      <p:sp>
        <p:nvSpPr>
          <p:cNvPr id="4" name="Slide Number Placeholder 3"/>
          <p:cNvSpPr>
            <a:spLocks noGrp="1"/>
          </p:cNvSpPr>
          <p:nvPr>
            <p:ph type="sldNum" sz="quarter" idx="5"/>
          </p:nvPr>
        </p:nvSpPr>
        <p:spPr/>
        <p:txBody>
          <a:bodyPr/>
          <a:lstStyle/>
          <a:p>
            <a:fld id="{9A611608-3CD4-49B0-B718-C096325AE565}" type="slidenum">
              <a:rPr lang="en-GB" smtClean="0"/>
              <a:pPr/>
              <a:t>13</a:t>
            </a:fld>
            <a:endParaRPr lang="en-GB"/>
          </a:p>
        </p:txBody>
      </p:sp>
    </p:spTree>
    <p:extLst>
      <p:ext uri="{BB962C8B-B14F-4D97-AF65-F5344CB8AC3E}">
        <p14:creationId xmlns:p14="http://schemas.microsoft.com/office/powerpoint/2010/main" val="2922779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3750" cy="3452813"/>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a:t>Will make it easier both to travel in a pleasant and sustainable way into and out of Cambridge and to enjoy our countryside for leisure purposes. </a:t>
            </a:r>
          </a:p>
          <a:p>
            <a:pPr marL="285750" indent="-285750">
              <a:buFont typeface="Arial" panose="020B0604020202020204" pitchFamily="34" charset="0"/>
              <a:buChar char="•"/>
            </a:pPr>
            <a:r>
              <a:rPr lang="en-GB"/>
              <a:t>Will also help to make local journeys such as school and nursery runs safer and easier. In some cases these are new routes, or routes with new sections, whilst others will be based on existing paths.</a:t>
            </a:r>
          </a:p>
          <a:p>
            <a:endParaRPr lang="en-GB"/>
          </a:p>
        </p:txBody>
      </p:sp>
      <p:sp>
        <p:nvSpPr>
          <p:cNvPr id="4" name="Slide Number Placeholder 3"/>
          <p:cNvSpPr>
            <a:spLocks noGrp="1"/>
          </p:cNvSpPr>
          <p:nvPr>
            <p:ph type="sldNum" sz="quarter" idx="5"/>
          </p:nvPr>
        </p:nvSpPr>
        <p:spPr/>
        <p:txBody>
          <a:bodyPr/>
          <a:lstStyle/>
          <a:p>
            <a:fld id="{9A611608-3CD4-49B0-B718-C096325AE565}" type="slidenum">
              <a:rPr lang="en-GB" smtClean="0"/>
              <a:pPr/>
              <a:t>14</a:t>
            </a:fld>
            <a:endParaRPr lang="en-GB"/>
          </a:p>
        </p:txBody>
      </p:sp>
    </p:spTree>
    <p:extLst>
      <p:ext uri="{BB962C8B-B14F-4D97-AF65-F5344CB8AC3E}">
        <p14:creationId xmlns:p14="http://schemas.microsoft.com/office/powerpoint/2010/main" val="952573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3750" cy="3452813"/>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a:t>Will make it easier both to travel in a pleasant and sustainable way into and out of Cambridge and to enjoy our countryside for leisure purposes. </a:t>
            </a:r>
          </a:p>
          <a:p>
            <a:pPr marL="285750" indent="-285750">
              <a:buFont typeface="Arial" panose="020B0604020202020204" pitchFamily="34" charset="0"/>
              <a:buChar char="•"/>
            </a:pPr>
            <a:r>
              <a:rPr lang="en-GB"/>
              <a:t>Will also help to make local journeys such as school and nursery runs safer and easier. In some cases these are new routes, or routes with new sections, whilst others will be based on existing paths.</a:t>
            </a:r>
          </a:p>
          <a:p>
            <a:endParaRPr lang="en-GB"/>
          </a:p>
        </p:txBody>
      </p:sp>
      <p:sp>
        <p:nvSpPr>
          <p:cNvPr id="4" name="Slide Number Placeholder 3"/>
          <p:cNvSpPr>
            <a:spLocks noGrp="1"/>
          </p:cNvSpPr>
          <p:nvPr>
            <p:ph type="sldNum" sz="quarter" idx="5"/>
          </p:nvPr>
        </p:nvSpPr>
        <p:spPr/>
        <p:txBody>
          <a:bodyPr/>
          <a:lstStyle/>
          <a:p>
            <a:fld id="{9A611608-3CD4-49B0-B718-C096325AE565}" type="slidenum">
              <a:rPr lang="en-GB" smtClean="0"/>
              <a:pPr/>
              <a:t>16</a:t>
            </a:fld>
            <a:endParaRPr lang="en-GB"/>
          </a:p>
        </p:txBody>
      </p:sp>
    </p:spTree>
    <p:extLst>
      <p:ext uri="{BB962C8B-B14F-4D97-AF65-F5344CB8AC3E}">
        <p14:creationId xmlns:p14="http://schemas.microsoft.com/office/powerpoint/2010/main" val="4213870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3750" cy="3452813"/>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a:t>Will make it easier both to travel in a pleasant and sustainable way into and out of Cambridge and to enjoy our countryside for leisure purposes. </a:t>
            </a:r>
          </a:p>
          <a:p>
            <a:pPr marL="285750" indent="-285750">
              <a:buFont typeface="Arial" panose="020B0604020202020204" pitchFamily="34" charset="0"/>
              <a:buChar char="•"/>
            </a:pPr>
            <a:r>
              <a:rPr lang="en-GB"/>
              <a:t>Will also help to make local journeys such as school and nursery runs safer and easier. In some cases these are new routes, or routes with new sections, whilst others will be based on existing paths.</a:t>
            </a:r>
          </a:p>
          <a:p>
            <a:endParaRPr lang="en-GB"/>
          </a:p>
        </p:txBody>
      </p:sp>
      <p:sp>
        <p:nvSpPr>
          <p:cNvPr id="4" name="Slide Number Placeholder 3"/>
          <p:cNvSpPr>
            <a:spLocks noGrp="1"/>
          </p:cNvSpPr>
          <p:nvPr>
            <p:ph type="sldNum" sz="quarter" idx="5"/>
          </p:nvPr>
        </p:nvSpPr>
        <p:spPr/>
        <p:txBody>
          <a:bodyPr/>
          <a:lstStyle/>
          <a:p>
            <a:fld id="{9A611608-3CD4-49B0-B718-C096325AE565}" type="slidenum">
              <a:rPr lang="en-GB" smtClean="0"/>
              <a:pPr/>
              <a:t>17</a:t>
            </a:fld>
            <a:endParaRPr lang="en-GB"/>
          </a:p>
        </p:txBody>
      </p:sp>
    </p:spTree>
    <p:extLst>
      <p:ext uri="{BB962C8B-B14F-4D97-AF65-F5344CB8AC3E}">
        <p14:creationId xmlns:p14="http://schemas.microsoft.com/office/powerpoint/2010/main" val="419533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96484"/>
            <a:ext cx="10363200" cy="3183467"/>
          </a:xfrm>
        </p:spPr>
        <p:txBody>
          <a:bodyPr anchor="b"/>
          <a:lstStyle>
            <a:lvl1pPr algn="ctr">
              <a:defRPr sz="8000"/>
            </a:lvl1pPr>
          </a:lstStyle>
          <a:p>
            <a:r>
              <a:rPr lang="en-US"/>
              <a:t>Click to edit Master title style</a:t>
            </a:r>
            <a:endParaRPr lang="en-US" dirty="0"/>
          </a:p>
        </p:txBody>
      </p:sp>
      <p:sp>
        <p:nvSpPr>
          <p:cNvPr id="3" name="Subtitle 2"/>
          <p:cNvSpPr>
            <a:spLocks noGrp="1"/>
          </p:cNvSpPr>
          <p:nvPr>
            <p:ph type="subTitle" idx="1"/>
          </p:nvPr>
        </p:nvSpPr>
        <p:spPr>
          <a:xfrm>
            <a:off x="1524000" y="4802717"/>
            <a:ext cx="9144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D62E5B-FD5F-124E-9E36-6A8939932DEA}"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6B20C-D533-9744-B826-9DFD425ACC9A}" type="slidenum">
              <a:rPr lang="en-US" smtClean="0"/>
              <a:t>‹#›</a:t>
            </a:fld>
            <a:endParaRPr lang="en-US"/>
          </a:p>
        </p:txBody>
      </p:sp>
    </p:spTree>
    <p:extLst>
      <p:ext uri="{BB962C8B-B14F-4D97-AF65-F5344CB8AC3E}">
        <p14:creationId xmlns:p14="http://schemas.microsoft.com/office/powerpoint/2010/main" val="1897986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D62E5B-FD5F-124E-9E36-6A8939932DEA}"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6B20C-D533-9744-B826-9DFD425ACC9A}" type="slidenum">
              <a:rPr lang="en-US" smtClean="0"/>
              <a:t>‹#›</a:t>
            </a:fld>
            <a:endParaRPr lang="en-US"/>
          </a:p>
        </p:txBody>
      </p:sp>
    </p:spTree>
    <p:extLst>
      <p:ext uri="{BB962C8B-B14F-4D97-AF65-F5344CB8AC3E}">
        <p14:creationId xmlns:p14="http://schemas.microsoft.com/office/powerpoint/2010/main" val="761648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486834"/>
            <a:ext cx="262890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86834"/>
            <a:ext cx="773430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D62E5B-FD5F-124E-9E36-6A8939932DEA}"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6B20C-D533-9744-B826-9DFD425ACC9A}" type="slidenum">
              <a:rPr lang="en-US" smtClean="0"/>
              <a:t>‹#›</a:t>
            </a:fld>
            <a:endParaRPr lang="en-US"/>
          </a:p>
        </p:txBody>
      </p:sp>
    </p:spTree>
    <p:extLst>
      <p:ext uri="{BB962C8B-B14F-4D97-AF65-F5344CB8AC3E}">
        <p14:creationId xmlns:p14="http://schemas.microsoft.com/office/powerpoint/2010/main" val="1189858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tr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144000"/>
          </a:xfrm>
          <a:prstGeom prst="rect">
            <a:avLst/>
          </a:prstGeom>
        </p:spPr>
      </p:pic>
    </p:spTree>
    <p:extLst>
      <p:ext uri="{BB962C8B-B14F-4D97-AF65-F5344CB8AC3E}">
        <p14:creationId xmlns:p14="http://schemas.microsoft.com/office/powerpoint/2010/main" val="1899060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Yellow-Arc">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b="-6"/>
          <a:stretch/>
        </p:blipFill>
        <p:spPr>
          <a:xfrm>
            <a:off x="0" y="7548332"/>
            <a:ext cx="12192000" cy="1595669"/>
          </a:xfrm>
          <a:prstGeom prst="rect">
            <a:avLst/>
          </a:prstGeom>
        </p:spPr>
      </p:pic>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760295" y="7548334"/>
            <a:ext cx="3384377" cy="1536171"/>
          </a:xfrm>
          <a:prstGeom prst="rect">
            <a:avLst/>
          </a:prstGeom>
        </p:spPr>
      </p:pic>
      <p:pic>
        <p:nvPicPr>
          <p:cNvPr id="2" name="Picture 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4681" y="6972269"/>
            <a:ext cx="1728192" cy="2208245"/>
          </a:xfrm>
          <a:prstGeom prst="rect">
            <a:avLst/>
          </a:prstGeom>
        </p:spPr>
      </p:pic>
    </p:spTree>
    <p:extLst>
      <p:ext uri="{BB962C8B-B14F-4D97-AF65-F5344CB8AC3E}">
        <p14:creationId xmlns:p14="http://schemas.microsoft.com/office/powerpoint/2010/main" val="3576574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Green-Arc">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b="-6"/>
          <a:stretch/>
        </p:blipFill>
        <p:spPr>
          <a:xfrm>
            <a:off x="0" y="7548332"/>
            <a:ext cx="12192000" cy="1595669"/>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20876" y="5916151"/>
            <a:ext cx="6019940" cy="5637476"/>
          </a:xfrm>
          <a:prstGeom prst="rect">
            <a:avLst/>
          </a:prstGeom>
        </p:spPr>
      </p:pic>
      <p:pic>
        <p:nvPicPr>
          <p:cNvPr id="2" name="Picture 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4677" y="6876256"/>
            <a:ext cx="2376265" cy="2304256"/>
          </a:xfrm>
          <a:prstGeom prst="rect">
            <a:avLst/>
          </a:prstGeom>
        </p:spPr>
      </p:pic>
      <p:pic>
        <p:nvPicPr>
          <p:cNvPr id="6" name="Picture 5"/>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8760295" y="7548334"/>
            <a:ext cx="3384377" cy="1536171"/>
          </a:xfrm>
          <a:prstGeom prst="rect">
            <a:avLst/>
          </a:prstGeom>
        </p:spPr>
      </p:pic>
    </p:spTree>
    <p:extLst>
      <p:ext uri="{BB962C8B-B14F-4D97-AF65-F5344CB8AC3E}">
        <p14:creationId xmlns:p14="http://schemas.microsoft.com/office/powerpoint/2010/main" val="1035986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ue-Arc">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b="-6"/>
          <a:stretch/>
        </p:blipFill>
        <p:spPr>
          <a:xfrm>
            <a:off x="0" y="7548332"/>
            <a:ext cx="12192000" cy="1595669"/>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20876" y="5916151"/>
            <a:ext cx="6019940" cy="5637476"/>
          </a:xfrm>
          <a:prstGeom prst="rect">
            <a:avLst/>
          </a:prstGeom>
        </p:spPr>
      </p:pic>
      <p:pic>
        <p:nvPicPr>
          <p:cNvPr id="5" name="Picture 4"/>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19340" y="6769469"/>
            <a:ext cx="2376265" cy="2411049"/>
          </a:xfrm>
          <a:prstGeom prst="rect">
            <a:avLst/>
          </a:prstGeom>
        </p:spPr>
      </p:pic>
      <p:pic>
        <p:nvPicPr>
          <p:cNvPr id="6" name="Picture 5"/>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8760295" y="7548334"/>
            <a:ext cx="3384377" cy="1536171"/>
          </a:xfrm>
          <a:prstGeom prst="rect">
            <a:avLst/>
          </a:prstGeom>
        </p:spPr>
      </p:pic>
    </p:spTree>
    <p:extLst>
      <p:ext uri="{BB962C8B-B14F-4D97-AF65-F5344CB8AC3E}">
        <p14:creationId xmlns:p14="http://schemas.microsoft.com/office/powerpoint/2010/main" val="3510488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D62E5B-FD5F-124E-9E36-6A8939932DEA}"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6B20C-D533-9744-B826-9DFD425ACC9A}" type="slidenum">
              <a:rPr lang="en-US" smtClean="0"/>
              <a:t>‹#›</a:t>
            </a:fld>
            <a:endParaRPr lang="en-US"/>
          </a:p>
        </p:txBody>
      </p:sp>
    </p:spTree>
    <p:extLst>
      <p:ext uri="{BB962C8B-B14F-4D97-AF65-F5344CB8AC3E}">
        <p14:creationId xmlns:p14="http://schemas.microsoft.com/office/powerpoint/2010/main" val="353741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2279653"/>
            <a:ext cx="10515600" cy="3803649"/>
          </a:xfrm>
        </p:spPr>
        <p:txBody>
          <a:bodyPr anchor="b"/>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831851" y="6119286"/>
            <a:ext cx="10515600" cy="200024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D62E5B-FD5F-124E-9E36-6A8939932DEA}"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6B20C-D533-9744-B826-9DFD425ACC9A}" type="slidenum">
              <a:rPr lang="en-US" smtClean="0"/>
              <a:t>‹#›</a:t>
            </a:fld>
            <a:endParaRPr lang="en-US"/>
          </a:p>
        </p:txBody>
      </p:sp>
    </p:spTree>
    <p:extLst>
      <p:ext uri="{BB962C8B-B14F-4D97-AF65-F5344CB8AC3E}">
        <p14:creationId xmlns:p14="http://schemas.microsoft.com/office/powerpoint/2010/main" val="3439597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2434167"/>
            <a:ext cx="51816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434167"/>
            <a:ext cx="51816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D62E5B-FD5F-124E-9E36-6A8939932DEA}"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6B20C-D533-9744-B826-9DFD425ACC9A}" type="slidenum">
              <a:rPr lang="en-US" smtClean="0"/>
              <a:t>‹#›</a:t>
            </a:fld>
            <a:endParaRPr lang="en-US"/>
          </a:p>
        </p:txBody>
      </p:sp>
    </p:spTree>
    <p:extLst>
      <p:ext uri="{BB962C8B-B14F-4D97-AF65-F5344CB8AC3E}">
        <p14:creationId xmlns:p14="http://schemas.microsoft.com/office/powerpoint/2010/main" val="1139330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86836"/>
            <a:ext cx="1051560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2241551"/>
            <a:ext cx="515778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839789" y="3340100"/>
            <a:ext cx="5157787"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2241551"/>
            <a:ext cx="5183188"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72201" y="3340100"/>
            <a:ext cx="5183188"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D62E5B-FD5F-124E-9E36-6A8939932DEA}" type="datetimeFigureOut">
              <a:rPr lang="en-US" smtClean="0"/>
              <a:t>11/14/2023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B6B20C-D533-9744-B826-9DFD425ACC9A}" type="slidenum">
              <a:rPr lang="en-US" smtClean="0"/>
              <a:t>‹#›</a:t>
            </a:fld>
            <a:endParaRPr lang="en-US"/>
          </a:p>
        </p:txBody>
      </p:sp>
    </p:spTree>
    <p:extLst>
      <p:ext uri="{BB962C8B-B14F-4D97-AF65-F5344CB8AC3E}">
        <p14:creationId xmlns:p14="http://schemas.microsoft.com/office/powerpoint/2010/main" val="2565200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D62E5B-FD5F-124E-9E36-6A8939932DEA}" type="datetimeFigureOut">
              <a:rPr lang="en-US" smtClean="0"/>
              <a:t>11/14/2023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B6B20C-D533-9744-B826-9DFD425ACC9A}" type="slidenum">
              <a:rPr lang="en-US" smtClean="0"/>
              <a:t>‹#›</a:t>
            </a:fld>
            <a:endParaRPr lang="en-US"/>
          </a:p>
        </p:txBody>
      </p:sp>
    </p:spTree>
    <p:extLst>
      <p:ext uri="{BB962C8B-B14F-4D97-AF65-F5344CB8AC3E}">
        <p14:creationId xmlns:p14="http://schemas.microsoft.com/office/powerpoint/2010/main" val="2329035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D62E5B-FD5F-124E-9E36-6A8939932DEA}" type="datetimeFigureOut">
              <a:rPr lang="en-US" smtClean="0"/>
              <a:t>11/14/2023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B6B20C-D533-9744-B826-9DFD425ACC9A}" type="slidenum">
              <a:rPr lang="en-US" smtClean="0"/>
              <a:t>‹#›</a:t>
            </a:fld>
            <a:endParaRPr lang="en-US"/>
          </a:p>
        </p:txBody>
      </p:sp>
    </p:spTree>
    <p:extLst>
      <p:ext uri="{BB962C8B-B14F-4D97-AF65-F5344CB8AC3E}">
        <p14:creationId xmlns:p14="http://schemas.microsoft.com/office/powerpoint/2010/main" val="1216621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09600"/>
            <a:ext cx="3932237" cy="2133600"/>
          </a:xfr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5183188" y="1316569"/>
            <a:ext cx="61722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743200"/>
            <a:ext cx="393223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EFD62E5B-FD5F-124E-9E36-6A8939932DEA}"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6B20C-D533-9744-B826-9DFD425ACC9A}" type="slidenum">
              <a:rPr lang="en-US" smtClean="0"/>
              <a:t>‹#›</a:t>
            </a:fld>
            <a:endParaRPr lang="en-US"/>
          </a:p>
        </p:txBody>
      </p:sp>
    </p:spTree>
    <p:extLst>
      <p:ext uri="{BB962C8B-B14F-4D97-AF65-F5344CB8AC3E}">
        <p14:creationId xmlns:p14="http://schemas.microsoft.com/office/powerpoint/2010/main" val="1948714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09600"/>
            <a:ext cx="3932237" cy="2133600"/>
          </a:xfr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1316569"/>
            <a:ext cx="6172200"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839788" y="2743200"/>
            <a:ext cx="393223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EFD62E5B-FD5F-124E-9E36-6A8939932DEA}"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6B20C-D533-9744-B826-9DFD425ACC9A}" type="slidenum">
              <a:rPr lang="en-US" smtClean="0"/>
              <a:t>‹#›</a:t>
            </a:fld>
            <a:endParaRPr lang="en-US"/>
          </a:p>
        </p:txBody>
      </p:sp>
    </p:spTree>
    <p:extLst>
      <p:ext uri="{BB962C8B-B14F-4D97-AF65-F5344CB8AC3E}">
        <p14:creationId xmlns:p14="http://schemas.microsoft.com/office/powerpoint/2010/main" val="3700403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6836"/>
            <a:ext cx="1051560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434167"/>
            <a:ext cx="1051560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8475136"/>
            <a:ext cx="27432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EFD62E5B-FD5F-124E-9E36-6A8939932DEA}" type="datetimeFigureOut">
              <a:rPr lang="en-US" smtClean="0"/>
              <a:t>11/14/2023</a:t>
            </a:fld>
            <a:endParaRPr lang="en-US"/>
          </a:p>
        </p:txBody>
      </p:sp>
      <p:sp>
        <p:nvSpPr>
          <p:cNvPr id="5" name="Footer Placeholder 4"/>
          <p:cNvSpPr>
            <a:spLocks noGrp="1"/>
          </p:cNvSpPr>
          <p:nvPr>
            <p:ph type="ftr" sz="quarter" idx="3"/>
          </p:nvPr>
        </p:nvSpPr>
        <p:spPr>
          <a:xfrm>
            <a:off x="4038600" y="8475136"/>
            <a:ext cx="41148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8475136"/>
            <a:ext cx="27432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A5B6B20C-D533-9744-B826-9DFD425ACC9A}" type="slidenum">
              <a:rPr lang="en-US" smtClean="0"/>
              <a:t>‹#›</a:t>
            </a:fld>
            <a:endParaRPr lang="en-US"/>
          </a:p>
        </p:txBody>
      </p:sp>
    </p:spTree>
    <p:extLst>
      <p:ext uri="{BB962C8B-B14F-4D97-AF65-F5344CB8AC3E}">
        <p14:creationId xmlns:p14="http://schemas.microsoft.com/office/powerpoint/2010/main" val="154377662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oleObject" Target="../embeddings/oleObject1.bin"/><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5.png"/><Relationship Id="rId18" Type="http://schemas.openxmlformats.org/officeDocument/2006/relationships/customXml" Target="../ink/ink8.xml"/><Relationship Id="rId3" Type="http://schemas.openxmlformats.org/officeDocument/2006/relationships/image" Target="../media/image11.png"/><Relationship Id="rId21" Type="http://schemas.openxmlformats.org/officeDocument/2006/relationships/image" Target="../media/image19.png"/><Relationship Id="rId7" Type="http://schemas.openxmlformats.org/officeDocument/2006/relationships/image" Target="../media/image12.png"/><Relationship Id="rId12" Type="http://schemas.openxmlformats.org/officeDocument/2006/relationships/customXml" Target="../ink/ink5.xml"/><Relationship Id="rId17" Type="http://schemas.openxmlformats.org/officeDocument/2006/relationships/image" Target="../media/image17.png"/><Relationship Id="rId2" Type="http://schemas.openxmlformats.org/officeDocument/2006/relationships/notesSlide" Target="../notesSlides/notesSlide4.xml"/><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14.xml"/><Relationship Id="rId6" Type="http://schemas.openxmlformats.org/officeDocument/2006/relationships/customXml" Target="../ink/ink2.xml"/><Relationship Id="rId11" Type="http://schemas.openxmlformats.org/officeDocument/2006/relationships/image" Target="../media/image14.png"/><Relationship Id="rId5" Type="http://schemas.openxmlformats.org/officeDocument/2006/relationships/image" Target="../media/image110.png"/><Relationship Id="rId15" Type="http://schemas.openxmlformats.org/officeDocument/2006/relationships/image" Target="../media/image16.png"/><Relationship Id="rId10" Type="http://schemas.openxmlformats.org/officeDocument/2006/relationships/customXml" Target="../ink/ink4.xml"/><Relationship Id="rId19" Type="http://schemas.openxmlformats.org/officeDocument/2006/relationships/image" Target="../media/image18.png"/><Relationship Id="rId4" Type="http://schemas.openxmlformats.org/officeDocument/2006/relationships/customXml" Target="../ink/ink1.xml"/><Relationship Id="rId9" Type="http://schemas.openxmlformats.org/officeDocument/2006/relationships/image" Target="../media/image13.png"/><Relationship Id="rId14" Type="http://schemas.openxmlformats.org/officeDocument/2006/relationships/customXml" Target="../ink/ink6.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BF3A64-E1DD-4DE3-A25B-403ED887751E}"/>
              </a:ext>
            </a:extLst>
          </p:cNvPr>
          <p:cNvSpPr txBox="1"/>
          <p:nvPr/>
        </p:nvSpPr>
        <p:spPr>
          <a:xfrm>
            <a:off x="1473958" y="3928625"/>
            <a:ext cx="9376012" cy="3806815"/>
          </a:xfrm>
          <a:prstGeom prst="rect">
            <a:avLst/>
          </a:prstGeom>
          <a:noFill/>
        </p:spPr>
        <p:txBody>
          <a:bodyPr wrap="square" lIns="121920" tIns="60962" rIns="121920" bIns="60962" rtlCol="0" anchor="t">
            <a:spAutoFit/>
          </a:bodyPr>
          <a:lstStyle/>
          <a:p>
            <a:pPr algn="ctr"/>
            <a:r>
              <a:rPr lang="en-GB" sz="5689" b="1" dirty="0">
                <a:solidFill>
                  <a:schemeClr val="bg1"/>
                </a:solidFill>
              </a:rPr>
              <a:t>Waterbeach Community Forum</a:t>
            </a:r>
          </a:p>
          <a:p>
            <a:pPr algn="ctr"/>
            <a:r>
              <a:rPr lang="en-GB" sz="5689" b="1" dirty="0">
                <a:solidFill>
                  <a:schemeClr val="bg1"/>
                </a:solidFill>
              </a:rPr>
              <a:t>1st November 2023</a:t>
            </a:r>
          </a:p>
          <a:p>
            <a:pPr algn="ctr"/>
            <a:endParaRPr lang="en-GB" sz="2667" b="1" dirty="0">
              <a:solidFill>
                <a:schemeClr val="bg1"/>
              </a:solidFill>
              <a:cs typeface="Calibri"/>
            </a:endParaRPr>
          </a:p>
          <a:p>
            <a:pPr algn="ctr"/>
            <a:endParaRPr lang="en-GB" sz="2402" b="1" dirty="0">
              <a:solidFill>
                <a:schemeClr val="bg1"/>
              </a:solidFill>
            </a:endParaRPr>
          </a:p>
          <a:p>
            <a:endParaRPr lang="en-GB" sz="1801" dirty="0">
              <a:solidFill>
                <a:schemeClr val="bg1"/>
              </a:solidFill>
            </a:endParaRPr>
          </a:p>
        </p:txBody>
      </p:sp>
    </p:spTree>
    <p:extLst>
      <p:ext uri="{BB962C8B-B14F-4D97-AF65-F5344CB8AC3E}">
        <p14:creationId xmlns:p14="http://schemas.microsoft.com/office/powerpoint/2010/main" val="3763790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B1BA800B-DEA7-B7B4-6163-6CCF6EDAB41C}"/>
              </a:ext>
            </a:extLst>
          </p:cNvPr>
          <p:cNvPicPr>
            <a:picLocks noChangeAspect="1"/>
          </p:cNvPicPr>
          <p:nvPr/>
        </p:nvPicPr>
        <p:blipFill rotWithShape="1">
          <a:blip r:embed="rId2"/>
          <a:srcRect l="22808" t="35313" r="48892" b="6250"/>
          <a:stretch/>
        </p:blipFill>
        <p:spPr>
          <a:xfrm>
            <a:off x="6407401" y="961792"/>
            <a:ext cx="3999915" cy="3618493"/>
          </a:xfrm>
          <a:prstGeom prst="rect">
            <a:avLst/>
          </a:prstGeom>
        </p:spPr>
      </p:pic>
      <p:sp>
        <p:nvSpPr>
          <p:cNvPr id="4" name="TextBox 3">
            <a:extLst>
              <a:ext uri="{FF2B5EF4-FFF2-40B4-BE49-F238E27FC236}">
                <a16:creationId xmlns:a16="http://schemas.microsoft.com/office/drawing/2014/main" id="{634AD389-0579-11FC-91FC-CD84E627DD52}"/>
              </a:ext>
            </a:extLst>
          </p:cNvPr>
          <p:cNvSpPr txBox="1"/>
          <p:nvPr/>
        </p:nvSpPr>
        <p:spPr>
          <a:xfrm>
            <a:off x="1951427" y="94910"/>
            <a:ext cx="8238768" cy="861778"/>
          </a:xfrm>
          <a:prstGeom prst="rect">
            <a:avLst/>
          </a:prstGeom>
          <a:noFill/>
        </p:spPr>
        <p:txBody>
          <a:bodyPr rot="0" spcFirstLastPara="0" vertOverflow="overflow" horzOverflow="overflow" vert="horz" wrap="square" lIns="121920" tIns="60962" rIns="121920" bIns="60962" numCol="1" spcCol="0" rtlCol="0" fromWordArt="0" anchor="t" anchorCtr="0" forceAA="0" compatLnSpc="1">
            <a:prstTxWarp prst="textNoShape">
              <a:avLst/>
            </a:prstTxWarp>
            <a:spAutoFit/>
          </a:bodyPr>
          <a:lstStyle/>
          <a:p>
            <a:pPr algn="ctr"/>
            <a:r>
              <a:rPr lang="en-GB" sz="4800" b="1" dirty="0">
                <a:solidFill>
                  <a:srgbClr val="42B741"/>
                </a:solidFill>
                <a:cs typeface="Calibri"/>
              </a:rPr>
              <a:t>Shared use Paths </a:t>
            </a:r>
          </a:p>
        </p:txBody>
      </p:sp>
      <p:sp>
        <p:nvSpPr>
          <p:cNvPr id="5" name="TextBox 4">
            <a:extLst>
              <a:ext uri="{FF2B5EF4-FFF2-40B4-BE49-F238E27FC236}">
                <a16:creationId xmlns:a16="http://schemas.microsoft.com/office/drawing/2014/main" id="{C7D82021-55B4-36B3-2FD6-7E9F68EFFE6E}"/>
              </a:ext>
            </a:extLst>
          </p:cNvPr>
          <p:cNvSpPr txBox="1"/>
          <p:nvPr/>
        </p:nvSpPr>
        <p:spPr>
          <a:xfrm>
            <a:off x="1449446" y="1358316"/>
            <a:ext cx="4335801" cy="5663093"/>
          </a:xfrm>
          <a:prstGeom prst="rect">
            <a:avLst/>
          </a:prstGeom>
          <a:noFill/>
        </p:spPr>
        <p:txBody>
          <a:bodyPr rot="0" spcFirstLastPara="0" vertOverflow="overflow" horzOverflow="overflow" vert="horz" wrap="square" lIns="121920" tIns="60962" rIns="121920" bIns="60962" numCol="1" spcCol="0" rtlCol="0" fromWordArt="0" anchor="t" anchorCtr="0" forceAA="0" compatLnSpc="1">
            <a:prstTxWarp prst="textNoShape">
              <a:avLst/>
            </a:prstTxWarp>
            <a:spAutoFit/>
          </a:bodyPr>
          <a:lstStyle/>
          <a:p>
            <a:pPr marL="380997" indent="-380997">
              <a:buFont typeface="Arial"/>
              <a:buChar char="•"/>
            </a:pPr>
            <a:r>
              <a:rPr lang="en-GB" sz="2400" dirty="0">
                <a:cs typeface="Calibri" panose="020F0502020204030204"/>
              </a:rPr>
              <a:t>Standards set in the Local Transport Note 1/20 - states that 3m shared use provision is acceptable for 300 pedestrians and 300 cyclists an hour.</a:t>
            </a:r>
            <a:endParaRPr lang="en-GB" sz="2400" dirty="0">
              <a:ea typeface="Calibri"/>
              <a:cs typeface="Calibri" panose="020F0502020204030204"/>
            </a:endParaRPr>
          </a:p>
          <a:p>
            <a:pPr marL="380997" indent="-380997">
              <a:buFont typeface="Arial"/>
              <a:buChar char="•"/>
            </a:pPr>
            <a:r>
              <a:rPr lang="en-GB" sz="2400" dirty="0">
                <a:cs typeface="Calibri" panose="020F0502020204030204"/>
              </a:rPr>
              <a:t>Shared use paths ensures cyclists alter behaviour to take account of other road users.</a:t>
            </a:r>
          </a:p>
          <a:p>
            <a:pPr marL="380997" indent="-380997">
              <a:buFont typeface="Arial"/>
              <a:buChar char="•"/>
            </a:pPr>
            <a:r>
              <a:rPr lang="en-GB" sz="2400" dirty="0">
                <a:ea typeface="Calibri" panose="020F0502020204030204"/>
                <a:cs typeface="Calibri" panose="020F0502020204030204"/>
              </a:rPr>
              <a:t>Propensity to Cycle Tool predicts that 200 cyclists in the peak hour will use the Waterbeach Greenway in 2031.</a:t>
            </a:r>
          </a:p>
        </p:txBody>
      </p:sp>
      <p:pic>
        <p:nvPicPr>
          <p:cNvPr id="3" name="Picture 2" descr="A bus and bicycle on a road&#10;&#10;Description automatically generated">
            <a:extLst>
              <a:ext uri="{FF2B5EF4-FFF2-40B4-BE49-F238E27FC236}">
                <a16:creationId xmlns:a16="http://schemas.microsoft.com/office/drawing/2014/main" id="{AEBD6A5D-2A54-8D4A-4A13-E45F21A380F7}"/>
              </a:ext>
            </a:extLst>
          </p:cNvPr>
          <p:cNvPicPr>
            <a:picLocks noChangeAspect="1"/>
          </p:cNvPicPr>
          <p:nvPr/>
        </p:nvPicPr>
        <p:blipFill>
          <a:blip r:embed="rId3"/>
          <a:stretch>
            <a:fillRect/>
          </a:stretch>
        </p:blipFill>
        <p:spPr>
          <a:xfrm>
            <a:off x="5489469" y="4821491"/>
            <a:ext cx="5846643" cy="3364083"/>
          </a:xfrm>
          <a:prstGeom prst="rect">
            <a:avLst/>
          </a:prstGeom>
        </p:spPr>
      </p:pic>
    </p:spTree>
    <p:extLst>
      <p:ext uri="{BB962C8B-B14F-4D97-AF65-F5344CB8AC3E}">
        <p14:creationId xmlns:p14="http://schemas.microsoft.com/office/powerpoint/2010/main" val="3261815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92CDF-8035-49DA-98BB-27A6DC1BA301}"/>
              </a:ext>
            </a:extLst>
          </p:cNvPr>
          <p:cNvSpPr txBox="1"/>
          <p:nvPr/>
        </p:nvSpPr>
        <p:spPr>
          <a:xfrm>
            <a:off x="320634" y="163828"/>
            <a:ext cx="11871366" cy="677112"/>
          </a:xfrm>
          <a:prstGeom prst="rect">
            <a:avLst/>
          </a:prstGeom>
          <a:noFill/>
        </p:spPr>
        <p:txBody>
          <a:bodyPr wrap="square" lIns="121920" tIns="60962" rIns="121920" bIns="60962" anchor="t">
            <a:spAutoFit/>
          </a:bodyPr>
          <a:lstStyle/>
          <a:p>
            <a:pPr algn="ctr"/>
            <a:r>
              <a:rPr lang="en-GB" sz="3600" b="1" dirty="0">
                <a:solidFill>
                  <a:srgbClr val="42B741"/>
                </a:solidFill>
              </a:rPr>
              <a:t>Consultation Approach/Actions and Next Steps</a:t>
            </a:r>
          </a:p>
        </p:txBody>
      </p:sp>
      <p:graphicFrame>
        <p:nvGraphicFramePr>
          <p:cNvPr id="4" name="Table 4">
            <a:extLst>
              <a:ext uri="{FF2B5EF4-FFF2-40B4-BE49-F238E27FC236}">
                <a16:creationId xmlns:a16="http://schemas.microsoft.com/office/drawing/2014/main" id="{5B51508F-B22D-BC0D-BFAB-1268D4C75412}"/>
              </a:ext>
            </a:extLst>
          </p:cNvPr>
          <p:cNvGraphicFramePr>
            <a:graphicFrameLocks noGrp="1"/>
          </p:cNvGraphicFramePr>
          <p:nvPr>
            <p:extLst>
              <p:ext uri="{D42A27DB-BD31-4B8C-83A1-F6EECF244321}">
                <p14:modId xmlns:p14="http://schemas.microsoft.com/office/powerpoint/2010/main" val="1976435892"/>
              </p:ext>
            </p:extLst>
          </p:nvPr>
        </p:nvGraphicFramePr>
        <p:xfrm>
          <a:off x="1925052" y="4187982"/>
          <a:ext cx="8677888" cy="3667765"/>
        </p:xfrm>
        <a:graphic>
          <a:graphicData uri="http://schemas.openxmlformats.org/drawingml/2006/table">
            <a:tbl>
              <a:tblPr firstRow="1" bandRow="1">
                <a:tableStyleId>{21E4AEA4-8DFA-4A89-87EB-49C32662AFE0}</a:tableStyleId>
              </a:tblPr>
              <a:tblGrid>
                <a:gridCol w="4338944">
                  <a:extLst>
                    <a:ext uri="{9D8B030D-6E8A-4147-A177-3AD203B41FA5}">
                      <a16:colId xmlns:a16="http://schemas.microsoft.com/office/drawing/2014/main" val="1901733063"/>
                    </a:ext>
                  </a:extLst>
                </a:gridCol>
                <a:gridCol w="4338944">
                  <a:extLst>
                    <a:ext uri="{9D8B030D-6E8A-4147-A177-3AD203B41FA5}">
                      <a16:colId xmlns:a16="http://schemas.microsoft.com/office/drawing/2014/main" val="1964391614"/>
                    </a:ext>
                  </a:extLst>
                </a:gridCol>
              </a:tblGrid>
              <a:tr h="523967">
                <a:tc>
                  <a:txBody>
                    <a:bodyPr/>
                    <a:lstStyle/>
                    <a:p>
                      <a:r>
                        <a:rPr lang="en-GB" sz="2000" dirty="0"/>
                        <a:t>ACTION</a:t>
                      </a:r>
                    </a:p>
                  </a:txBody>
                  <a:tcPr marL="121920" marR="121920" marT="60962" marB="60962"/>
                </a:tc>
                <a:tc>
                  <a:txBody>
                    <a:bodyPr/>
                    <a:lstStyle/>
                    <a:p>
                      <a:r>
                        <a:rPr lang="en-GB" sz="2000"/>
                        <a:t>DATE </a:t>
                      </a:r>
                    </a:p>
                  </a:txBody>
                  <a:tcPr marL="121920" marR="121920" marT="60962" marB="60962"/>
                </a:tc>
                <a:extLst>
                  <a:ext uri="{0D108BD9-81ED-4DB2-BD59-A6C34878D82A}">
                    <a16:rowId xmlns:a16="http://schemas.microsoft.com/office/drawing/2014/main" val="4155736524"/>
                  </a:ext>
                </a:extLst>
              </a:tr>
              <a:tr h="523966">
                <a:tc>
                  <a:txBody>
                    <a:bodyPr/>
                    <a:lstStyle/>
                    <a:p>
                      <a:pPr lvl="0">
                        <a:buNone/>
                      </a:pPr>
                      <a:r>
                        <a:rPr lang="en-GB" sz="2000" dirty="0"/>
                        <a:t>Executive Board</a:t>
                      </a:r>
                      <a:endParaRPr lang="en-US" sz="2000" dirty="0"/>
                    </a:p>
                  </a:txBody>
                  <a:tcPr marL="121920" marR="121920" marT="60962" marB="60962"/>
                </a:tc>
                <a:tc>
                  <a:txBody>
                    <a:bodyPr/>
                    <a:lstStyle/>
                    <a:p>
                      <a:pPr lvl="0">
                        <a:buNone/>
                      </a:pPr>
                      <a:r>
                        <a:rPr lang="en-GB" sz="2000"/>
                        <a:t>28</a:t>
                      </a:r>
                      <a:r>
                        <a:rPr lang="en-GB" sz="2000" baseline="30000"/>
                        <a:t>th</a:t>
                      </a:r>
                      <a:r>
                        <a:rPr lang="en-GB" sz="2000"/>
                        <a:t> September</a:t>
                      </a:r>
                      <a:endParaRPr lang="en-US" sz="2000"/>
                    </a:p>
                  </a:txBody>
                  <a:tcPr marL="121920" marR="121920" marT="60962" marB="60962"/>
                </a:tc>
                <a:extLst>
                  <a:ext uri="{0D108BD9-81ED-4DB2-BD59-A6C34878D82A}">
                    <a16:rowId xmlns:a16="http://schemas.microsoft.com/office/drawing/2014/main" val="2536277841"/>
                  </a:ext>
                </a:extLst>
              </a:tr>
              <a:tr h="523967">
                <a:tc>
                  <a:txBody>
                    <a:bodyPr/>
                    <a:lstStyle/>
                    <a:p>
                      <a:r>
                        <a:rPr lang="en-GB" sz="2000" b="0"/>
                        <a:t>Pre-engagement</a:t>
                      </a:r>
                    </a:p>
                  </a:txBody>
                  <a:tcPr marL="121920" marR="121920" marT="60962" marB="60962"/>
                </a:tc>
                <a:tc>
                  <a:txBody>
                    <a:bodyPr/>
                    <a:lstStyle/>
                    <a:p>
                      <a:pPr lvl="0">
                        <a:buNone/>
                      </a:pPr>
                      <a:r>
                        <a:rPr lang="en-US" sz="2000" b="0"/>
                        <a:t>September/October</a:t>
                      </a:r>
                    </a:p>
                  </a:txBody>
                  <a:tcPr marL="121920" marR="121920" marT="60962" marB="60962"/>
                </a:tc>
                <a:extLst>
                  <a:ext uri="{0D108BD9-81ED-4DB2-BD59-A6C34878D82A}">
                    <a16:rowId xmlns:a16="http://schemas.microsoft.com/office/drawing/2014/main" val="4061393891"/>
                  </a:ext>
                </a:extLst>
              </a:tr>
              <a:tr h="523967">
                <a:tc>
                  <a:txBody>
                    <a:bodyPr/>
                    <a:lstStyle/>
                    <a:p>
                      <a:r>
                        <a:rPr lang="en-GB" sz="2000" b="1"/>
                        <a:t>Launch of 8 </a:t>
                      </a:r>
                      <a:r>
                        <a:rPr lang="en-GB" sz="2000" b="1" err="1"/>
                        <a:t>wk</a:t>
                      </a:r>
                      <a:r>
                        <a:rPr lang="en-GB" sz="2000" b="1"/>
                        <a:t> Public consultation </a:t>
                      </a:r>
                    </a:p>
                  </a:txBody>
                  <a:tcPr marL="121920" marR="121920" marT="60962" marB="60962"/>
                </a:tc>
                <a:tc>
                  <a:txBody>
                    <a:bodyPr/>
                    <a:lstStyle/>
                    <a:p>
                      <a:r>
                        <a:rPr lang="en-GB" sz="2000" b="1"/>
                        <a:t>16</a:t>
                      </a:r>
                      <a:r>
                        <a:rPr lang="en-GB" sz="2000" b="1" baseline="30000"/>
                        <a:t>th</a:t>
                      </a:r>
                      <a:r>
                        <a:rPr lang="en-GB" sz="2000" b="1"/>
                        <a:t> October to 8</a:t>
                      </a:r>
                      <a:r>
                        <a:rPr lang="en-GB" sz="2000" b="1" baseline="30000"/>
                        <a:t>th</a:t>
                      </a:r>
                      <a:r>
                        <a:rPr lang="en-GB" sz="2000" b="1"/>
                        <a:t> December </a:t>
                      </a:r>
                    </a:p>
                  </a:txBody>
                  <a:tcPr marL="121920" marR="121920" marT="60962" marB="60962"/>
                </a:tc>
                <a:extLst>
                  <a:ext uri="{0D108BD9-81ED-4DB2-BD59-A6C34878D82A}">
                    <a16:rowId xmlns:a16="http://schemas.microsoft.com/office/drawing/2014/main" val="4103513489"/>
                  </a:ext>
                </a:extLst>
              </a:tr>
              <a:tr h="523966">
                <a:tc>
                  <a:txBody>
                    <a:bodyPr/>
                    <a:lstStyle/>
                    <a:p>
                      <a:pPr lvl="0">
                        <a:buNone/>
                      </a:pPr>
                      <a:r>
                        <a:rPr lang="en-GB" sz="2000" b="1"/>
                        <a:t>Virtual event</a:t>
                      </a:r>
                    </a:p>
                  </a:txBody>
                  <a:tcPr marL="121920" marR="121920" marT="60962" marB="60962"/>
                </a:tc>
                <a:tc>
                  <a:txBody>
                    <a:bodyPr/>
                    <a:lstStyle/>
                    <a:p>
                      <a:pPr lvl="0">
                        <a:buNone/>
                      </a:pPr>
                      <a:r>
                        <a:rPr lang="en-GB" sz="2000" b="1"/>
                        <a:t>30</a:t>
                      </a:r>
                      <a:r>
                        <a:rPr lang="en-GB" sz="2000" b="1" baseline="30000"/>
                        <a:t>th</a:t>
                      </a:r>
                      <a:r>
                        <a:rPr lang="en-GB" sz="2000" b="1"/>
                        <a:t> October</a:t>
                      </a:r>
                    </a:p>
                  </a:txBody>
                  <a:tcPr marL="121920" marR="121920" marT="60962" marB="60962"/>
                </a:tc>
                <a:extLst>
                  <a:ext uri="{0D108BD9-81ED-4DB2-BD59-A6C34878D82A}">
                    <a16:rowId xmlns:a16="http://schemas.microsoft.com/office/drawing/2014/main" val="2816778284"/>
                  </a:ext>
                </a:extLst>
              </a:tr>
              <a:tr h="523966">
                <a:tc>
                  <a:txBody>
                    <a:bodyPr/>
                    <a:lstStyle/>
                    <a:p>
                      <a:pPr lvl="0">
                        <a:buNone/>
                      </a:pPr>
                      <a:r>
                        <a:rPr lang="en-GB" sz="2000" b="1" dirty="0"/>
                        <a:t>SCDC Waterbeach Forum</a:t>
                      </a:r>
                    </a:p>
                  </a:txBody>
                  <a:tcPr marL="121920" marR="121920" marT="60962" marB="60962"/>
                </a:tc>
                <a:tc>
                  <a:txBody>
                    <a:bodyPr/>
                    <a:lstStyle/>
                    <a:p>
                      <a:pPr lvl="0">
                        <a:buNone/>
                      </a:pPr>
                      <a:r>
                        <a:rPr lang="en-GB" sz="2000" b="1"/>
                        <a:t>1</a:t>
                      </a:r>
                      <a:r>
                        <a:rPr lang="en-GB" sz="2000" b="1" baseline="30000"/>
                        <a:t>st</a:t>
                      </a:r>
                      <a:r>
                        <a:rPr lang="en-GB" sz="2000" b="1"/>
                        <a:t> November </a:t>
                      </a:r>
                    </a:p>
                  </a:txBody>
                  <a:tcPr marL="121920" marR="121920" marT="60962" marB="60962"/>
                </a:tc>
                <a:extLst>
                  <a:ext uri="{0D108BD9-81ED-4DB2-BD59-A6C34878D82A}">
                    <a16:rowId xmlns:a16="http://schemas.microsoft.com/office/drawing/2014/main" val="3389875499"/>
                  </a:ext>
                </a:extLst>
              </a:tr>
              <a:tr h="523966">
                <a:tc>
                  <a:txBody>
                    <a:bodyPr/>
                    <a:lstStyle/>
                    <a:p>
                      <a:pPr lvl="0">
                        <a:buNone/>
                      </a:pPr>
                      <a:r>
                        <a:rPr lang="en-GB" sz="2000" b="1"/>
                        <a:t>In-person event</a:t>
                      </a:r>
                    </a:p>
                  </a:txBody>
                  <a:tcPr marL="121920" marR="121920" marT="60962" marB="60962"/>
                </a:tc>
                <a:tc>
                  <a:txBody>
                    <a:bodyPr/>
                    <a:lstStyle/>
                    <a:p>
                      <a:pPr lvl="0">
                        <a:buNone/>
                      </a:pPr>
                      <a:r>
                        <a:rPr lang="en-GB" sz="2000" b="1" dirty="0"/>
                        <a:t>7</a:t>
                      </a:r>
                      <a:r>
                        <a:rPr lang="en-GB" sz="2000" b="1" baseline="30000" dirty="0"/>
                        <a:t>th</a:t>
                      </a:r>
                      <a:r>
                        <a:rPr lang="en-GB" sz="2000" b="1" dirty="0"/>
                        <a:t> November </a:t>
                      </a:r>
                    </a:p>
                  </a:txBody>
                  <a:tcPr marL="121920" marR="121920" marT="60962" marB="60962"/>
                </a:tc>
                <a:extLst>
                  <a:ext uri="{0D108BD9-81ED-4DB2-BD59-A6C34878D82A}">
                    <a16:rowId xmlns:a16="http://schemas.microsoft.com/office/drawing/2014/main" val="1555408208"/>
                  </a:ext>
                </a:extLst>
              </a:tr>
            </a:tbl>
          </a:graphicData>
        </a:graphic>
      </p:graphicFrame>
      <p:sp>
        <p:nvSpPr>
          <p:cNvPr id="5" name="TextBox 4">
            <a:extLst>
              <a:ext uri="{FF2B5EF4-FFF2-40B4-BE49-F238E27FC236}">
                <a16:creationId xmlns:a16="http://schemas.microsoft.com/office/drawing/2014/main" id="{120416B3-ABFF-5994-E8BB-2B161B6DE3A1}"/>
              </a:ext>
            </a:extLst>
          </p:cNvPr>
          <p:cNvSpPr txBox="1"/>
          <p:nvPr/>
        </p:nvSpPr>
        <p:spPr>
          <a:xfrm>
            <a:off x="2141620" y="1529573"/>
            <a:ext cx="8109285" cy="1969774"/>
          </a:xfrm>
          <a:prstGeom prst="rect">
            <a:avLst/>
          </a:prstGeom>
          <a:noFill/>
        </p:spPr>
        <p:txBody>
          <a:bodyPr wrap="square" lIns="121920" tIns="60962" rIns="121920" bIns="60962" rtlCol="0" anchor="t">
            <a:spAutoFit/>
          </a:bodyPr>
          <a:lstStyle/>
          <a:p>
            <a:pPr marL="380988" indent="-380988">
              <a:buFont typeface="Arial" panose="020B0604020202020204" pitchFamily="34" charset="0"/>
              <a:buChar char="•"/>
            </a:pPr>
            <a:r>
              <a:rPr lang="en-GB" sz="2400" dirty="0"/>
              <a:t>On the 28</a:t>
            </a:r>
            <a:r>
              <a:rPr lang="en-GB" sz="2400" baseline="30000" dirty="0"/>
              <a:t>th</a:t>
            </a:r>
            <a:r>
              <a:rPr lang="en-GB" sz="2400" dirty="0"/>
              <a:t> September, the Greater Cambridge Partnership Executive Board gave approval to consult on a new alignment for the </a:t>
            </a:r>
            <a:r>
              <a:rPr lang="en-GB" sz="2400" dirty="0" err="1"/>
              <a:t>Waterbeach</a:t>
            </a:r>
            <a:r>
              <a:rPr lang="en-GB" sz="2400" dirty="0"/>
              <a:t> Greenway. </a:t>
            </a:r>
          </a:p>
          <a:p>
            <a:pPr marL="380988" indent="-380988">
              <a:buFont typeface="Arial" panose="020B0604020202020204" pitchFamily="34" charset="0"/>
              <a:buChar char="•"/>
            </a:pPr>
            <a:r>
              <a:rPr lang="en-GB" sz="2400" dirty="0"/>
              <a:t>An 8-week consultation period on the new alignment is now underway which began on the 16</a:t>
            </a:r>
            <a:r>
              <a:rPr lang="en-GB" sz="2400" baseline="30000" dirty="0"/>
              <a:t>th</a:t>
            </a:r>
            <a:r>
              <a:rPr lang="en-GB" sz="2400" dirty="0"/>
              <a:t> October.</a:t>
            </a:r>
            <a:endParaRPr lang="en-GB" sz="2400" dirty="0">
              <a:ea typeface="Calibri"/>
              <a:cs typeface="Calibri"/>
            </a:endParaRPr>
          </a:p>
        </p:txBody>
      </p:sp>
    </p:spTree>
    <p:extLst>
      <p:ext uri="{BB962C8B-B14F-4D97-AF65-F5344CB8AC3E}">
        <p14:creationId xmlns:p14="http://schemas.microsoft.com/office/powerpoint/2010/main" val="3071031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5DFBC0-F86D-DEFC-D875-B79B3CED9A5D}"/>
              </a:ext>
            </a:extLst>
          </p:cNvPr>
          <p:cNvSpPr txBox="1"/>
          <p:nvPr/>
        </p:nvSpPr>
        <p:spPr>
          <a:xfrm>
            <a:off x="2539486" y="2497534"/>
            <a:ext cx="7113028" cy="1788503"/>
          </a:xfrm>
          <a:prstGeom prst="rect">
            <a:avLst/>
          </a:prstGeom>
          <a:noFill/>
        </p:spPr>
        <p:txBody>
          <a:bodyPr wrap="square" rtlCol="0">
            <a:spAutoFit/>
          </a:bodyPr>
          <a:lstStyle/>
          <a:p>
            <a:pPr algn="ctr"/>
            <a:r>
              <a:rPr lang="en-GB" sz="5689" b="1" dirty="0">
                <a:solidFill>
                  <a:schemeClr val="accent2"/>
                </a:solidFill>
              </a:rPr>
              <a:t>Waterbeach</a:t>
            </a:r>
            <a:r>
              <a:rPr lang="en-GB" sz="5333" b="1" dirty="0">
                <a:solidFill>
                  <a:schemeClr val="accent2"/>
                </a:solidFill>
              </a:rPr>
              <a:t> to Cambridge busway</a:t>
            </a:r>
          </a:p>
        </p:txBody>
      </p:sp>
    </p:spTree>
    <p:extLst>
      <p:ext uri="{BB962C8B-B14F-4D97-AF65-F5344CB8AC3E}">
        <p14:creationId xmlns:p14="http://schemas.microsoft.com/office/powerpoint/2010/main" val="3322248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E0C9D25-0029-49D2-A0BD-0B85B4007F1F}"/>
              </a:ext>
            </a:extLst>
          </p:cNvPr>
          <p:cNvSpPr txBox="1"/>
          <p:nvPr/>
        </p:nvSpPr>
        <p:spPr>
          <a:xfrm>
            <a:off x="2802576" y="409093"/>
            <a:ext cx="5783283" cy="1231110"/>
          </a:xfrm>
          <a:prstGeom prst="rect">
            <a:avLst/>
          </a:prstGeom>
          <a:noFill/>
        </p:spPr>
        <p:txBody>
          <a:bodyPr wrap="square" lIns="121920" tIns="60962" rIns="121920" bIns="60962" rtlCol="0" anchor="t">
            <a:spAutoFit/>
          </a:bodyPr>
          <a:lstStyle/>
          <a:p>
            <a:r>
              <a:rPr lang="en-GB" sz="3600" b="1" dirty="0">
                <a:solidFill>
                  <a:schemeClr val="accent2"/>
                </a:solidFill>
              </a:rPr>
              <a:t>Better Public Transport – Waterbeach to Cambridge</a:t>
            </a:r>
            <a:endParaRPr lang="en-US" sz="2402" dirty="0">
              <a:solidFill>
                <a:schemeClr val="accent2"/>
              </a:solidFill>
              <a:cs typeface="Calibri" panose="020F0502020204030204"/>
            </a:endParaRPr>
          </a:p>
        </p:txBody>
      </p:sp>
      <p:sp>
        <p:nvSpPr>
          <p:cNvPr id="12" name="TextBox 11">
            <a:extLst>
              <a:ext uri="{FF2B5EF4-FFF2-40B4-BE49-F238E27FC236}">
                <a16:creationId xmlns:a16="http://schemas.microsoft.com/office/drawing/2014/main" id="{0799D598-525B-4651-B730-75F5E4D806A4}"/>
              </a:ext>
            </a:extLst>
          </p:cNvPr>
          <p:cNvSpPr txBox="1"/>
          <p:nvPr/>
        </p:nvSpPr>
        <p:spPr>
          <a:xfrm>
            <a:off x="9250541" y="2144412"/>
            <a:ext cx="878889" cy="369460"/>
          </a:xfrm>
          <a:prstGeom prst="rect">
            <a:avLst/>
          </a:prstGeom>
          <a:noFill/>
        </p:spPr>
        <p:txBody>
          <a:bodyPr wrap="square" rtlCol="0">
            <a:spAutoFit/>
          </a:bodyPr>
          <a:lstStyle/>
          <a:p>
            <a:r>
              <a:rPr lang="en-GB" sz="1801"/>
              <a:t> </a:t>
            </a:r>
          </a:p>
        </p:txBody>
      </p:sp>
      <p:sp>
        <p:nvSpPr>
          <p:cNvPr id="17" name="TextBox 16">
            <a:extLst>
              <a:ext uri="{FF2B5EF4-FFF2-40B4-BE49-F238E27FC236}">
                <a16:creationId xmlns:a16="http://schemas.microsoft.com/office/drawing/2014/main" id="{84FE4A42-6551-46DD-9614-258433372A12}"/>
              </a:ext>
            </a:extLst>
          </p:cNvPr>
          <p:cNvSpPr txBox="1"/>
          <p:nvPr/>
        </p:nvSpPr>
        <p:spPr>
          <a:xfrm>
            <a:off x="2062570" y="1899011"/>
            <a:ext cx="8110848" cy="6401757"/>
          </a:xfrm>
          <a:prstGeom prst="rect">
            <a:avLst/>
          </a:prstGeom>
          <a:noFill/>
        </p:spPr>
        <p:txBody>
          <a:bodyPr wrap="square" lIns="121920" tIns="60962" rIns="121920" bIns="60962" anchor="t">
            <a:spAutoFit/>
          </a:bodyPr>
          <a:lstStyle/>
          <a:p>
            <a:pPr marL="342900" indent="-342900">
              <a:buFont typeface="Arial" panose="020B0604020202020204" pitchFamily="34" charset="0"/>
              <a:buChar char="•"/>
            </a:pPr>
            <a:r>
              <a:rPr lang="en-GB" sz="2400" dirty="0">
                <a:ea typeface="+mn-lt"/>
                <a:cs typeface="+mn-lt"/>
              </a:rPr>
              <a:t>The Waterbeach to Cambridge (W2C) project aims to provide a new high quality, segregated public transport route between the new town at Waterbeach and Cambridge along with associated active travel infrastructure.</a:t>
            </a:r>
            <a:endParaRPr lang="en-GB" sz="2400" dirty="0">
              <a:cs typeface="Calibri"/>
            </a:endParaRPr>
          </a:p>
          <a:p>
            <a:pPr marL="380988" indent="-380988">
              <a:buFont typeface="Arial" panose="020B0604020202020204" pitchFamily="34" charset="0"/>
              <a:buChar char="•"/>
            </a:pPr>
            <a:endParaRPr lang="en-GB" sz="2400" dirty="0">
              <a:ea typeface="Calibri"/>
              <a:cs typeface="Calibri"/>
            </a:endParaRPr>
          </a:p>
          <a:p>
            <a:pPr marL="380988" indent="-380988">
              <a:buFont typeface="Arial" panose="020B0604020202020204" pitchFamily="34" charset="0"/>
              <a:buChar char="•"/>
            </a:pPr>
            <a:r>
              <a:rPr lang="en-GB" sz="2400" dirty="0">
                <a:ea typeface="+mn-lt"/>
                <a:cs typeface="+mn-lt"/>
              </a:rPr>
              <a:t>The scheme also looks to include a new park and ride facility on the A10 near to the new town at </a:t>
            </a:r>
            <a:r>
              <a:rPr lang="en-GB" sz="2400" dirty="0" err="1">
                <a:ea typeface="+mn-lt"/>
                <a:cs typeface="+mn-lt"/>
              </a:rPr>
              <a:t>Waterbeach</a:t>
            </a:r>
            <a:r>
              <a:rPr lang="en-GB" sz="2400" dirty="0">
                <a:ea typeface="+mn-lt"/>
                <a:cs typeface="+mn-lt"/>
              </a:rPr>
              <a:t>.</a:t>
            </a:r>
          </a:p>
          <a:p>
            <a:pPr marL="380988" indent="-380988">
              <a:buFont typeface="Arial" panose="020B0604020202020204" pitchFamily="34" charset="0"/>
              <a:buChar char="•"/>
            </a:pPr>
            <a:endParaRPr lang="en-GB" sz="2400" dirty="0"/>
          </a:p>
          <a:p>
            <a:pPr marL="380988" indent="-380988">
              <a:buFont typeface="Arial" panose="020B0604020202020204" pitchFamily="34" charset="0"/>
              <a:buChar char="•"/>
            </a:pPr>
            <a:r>
              <a:rPr lang="en-GB" sz="2400" dirty="0">
                <a:latin typeface="Calibri"/>
                <a:cs typeface="Arial"/>
              </a:rPr>
              <a:t>The Strategic Outline Case, approved by the Executive Board in July 2021 demonstrated that this new infrastructure is essential for the continued development of the new town as it will create and enhance the required network links that enable people to make trips by public transport, cycle or on foot, thus reducing pressure on the already congested highway network.</a:t>
            </a:r>
            <a:endParaRPr lang="en-GB" sz="2400" dirty="0">
              <a:latin typeface="Calibri"/>
              <a:ea typeface="Calibri"/>
              <a:cs typeface="Arial"/>
            </a:endParaRPr>
          </a:p>
          <a:p>
            <a:endParaRPr lang="en-GB" sz="2400" dirty="0">
              <a:ea typeface="Calibri"/>
              <a:cs typeface="Calibri"/>
            </a:endParaRPr>
          </a:p>
          <a:p>
            <a:endParaRPr lang="en-GB" sz="2400" dirty="0"/>
          </a:p>
        </p:txBody>
      </p:sp>
    </p:spTree>
    <p:extLst>
      <p:ext uri="{BB962C8B-B14F-4D97-AF65-F5344CB8AC3E}">
        <p14:creationId xmlns:p14="http://schemas.microsoft.com/office/powerpoint/2010/main" val="2575411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E0C9D25-0029-49D2-A0BD-0B85B4007F1F}"/>
              </a:ext>
            </a:extLst>
          </p:cNvPr>
          <p:cNvSpPr txBox="1"/>
          <p:nvPr/>
        </p:nvSpPr>
        <p:spPr>
          <a:xfrm>
            <a:off x="795039" y="266321"/>
            <a:ext cx="11130754" cy="677112"/>
          </a:xfrm>
          <a:prstGeom prst="rect">
            <a:avLst/>
          </a:prstGeom>
          <a:noFill/>
        </p:spPr>
        <p:txBody>
          <a:bodyPr wrap="square" lIns="121920" tIns="60962" rIns="121920" bIns="60962" rtlCol="0" anchor="t">
            <a:spAutoFit/>
          </a:bodyPr>
          <a:lstStyle/>
          <a:p>
            <a:r>
              <a:rPr lang="en-GB" sz="3600" b="1">
                <a:solidFill>
                  <a:schemeClr val="accent2"/>
                </a:solidFill>
              </a:rPr>
              <a:t>Better Public Transport – </a:t>
            </a:r>
            <a:r>
              <a:rPr lang="en-GB" sz="3600" b="1" err="1">
                <a:solidFill>
                  <a:schemeClr val="accent2"/>
                </a:solidFill>
              </a:rPr>
              <a:t>Waterbeach</a:t>
            </a:r>
            <a:r>
              <a:rPr lang="en-GB" sz="3600" b="1">
                <a:solidFill>
                  <a:schemeClr val="accent2"/>
                </a:solidFill>
              </a:rPr>
              <a:t> to Cambridge</a:t>
            </a:r>
            <a:endParaRPr lang="en-US" sz="2402">
              <a:solidFill>
                <a:schemeClr val="accent2"/>
              </a:solidFill>
              <a:cs typeface="Calibri" panose="020F0502020204030204"/>
            </a:endParaRPr>
          </a:p>
        </p:txBody>
      </p:sp>
      <p:sp>
        <p:nvSpPr>
          <p:cNvPr id="12" name="TextBox 11">
            <a:extLst>
              <a:ext uri="{FF2B5EF4-FFF2-40B4-BE49-F238E27FC236}">
                <a16:creationId xmlns:a16="http://schemas.microsoft.com/office/drawing/2014/main" id="{0799D598-525B-4651-B730-75F5E4D806A4}"/>
              </a:ext>
            </a:extLst>
          </p:cNvPr>
          <p:cNvSpPr txBox="1"/>
          <p:nvPr/>
        </p:nvSpPr>
        <p:spPr>
          <a:xfrm>
            <a:off x="9250541" y="2144412"/>
            <a:ext cx="878889" cy="369460"/>
          </a:xfrm>
          <a:prstGeom prst="rect">
            <a:avLst/>
          </a:prstGeom>
          <a:noFill/>
        </p:spPr>
        <p:txBody>
          <a:bodyPr wrap="square" rtlCol="0">
            <a:spAutoFit/>
          </a:bodyPr>
          <a:lstStyle/>
          <a:p>
            <a:r>
              <a:rPr lang="en-GB" sz="1801"/>
              <a:t> </a:t>
            </a:r>
          </a:p>
        </p:txBody>
      </p:sp>
      <p:sp>
        <p:nvSpPr>
          <p:cNvPr id="11" name="TextBox 10">
            <a:extLst>
              <a:ext uri="{FF2B5EF4-FFF2-40B4-BE49-F238E27FC236}">
                <a16:creationId xmlns:a16="http://schemas.microsoft.com/office/drawing/2014/main" id="{C4192075-1420-4233-AB6A-FAEA8233E0F6}"/>
              </a:ext>
            </a:extLst>
          </p:cNvPr>
          <p:cNvSpPr txBox="1"/>
          <p:nvPr/>
        </p:nvSpPr>
        <p:spPr>
          <a:xfrm>
            <a:off x="36170" y="1135124"/>
            <a:ext cx="6749936" cy="276999"/>
          </a:xfrm>
          <a:prstGeom prst="rect">
            <a:avLst/>
          </a:prstGeom>
          <a:solidFill>
            <a:schemeClr val="bg1"/>
          </a:solidFill>
        </p:spPr>
        <p:txBody>
          <a:bodyPr wrap="square" rtlCol="0">
            <a:spAutoFit/>
          </a:bodyPr>
          <a:lstStyle/>
          <a:p>
            <a:pPr algn="just"/>
            <a:endParaRPr lang="en-GB" sz="120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84FE4A42-6551-46DD-9614-258433372A12}"/>
              </a:ext>
            </a:extLst>
          </p:cNvPr>
          <p:cNvSpPr txBox="1"/>
          <p:nvPr/>
        </p:nvSpPr>
        <p:spPr>
          <a:xfrm>
            <a:off x="2027434" y="2144412"/>
            <a:ext cx="8101996" cy="3816433"/>
          </a:xfrm>
          <a:prstGeom prst="rect">
            <a:avLst/>
          </a:prstGeom>
          <a:noFill/>
        </p:spPr>
        <p:txBody>
          <a:bodyPr wrap="square" lIns="121920" tIns="60962" rIns="121920" bIns="60962" anchor="t">
            <a:spAutoFit/>
          </a:bodyPr>
          <a:lstStyle/>
          <a:p>
            <a:pPr marL="380988" indent="-380988">
              <a:buFont typeface="Arial"/>
              <a:buChar char="•"/>
            </a:pPr>
            <a:r>
              <a:rPr lang="en-GB" sz="2400" dirty="0">
                <a:cs typeface="Calibri"/>
              </a:rPr>
              <a:t>Following Public Consultation in early 2023 on two route options and 3 locations for a new Park &amp; Ride near Waterbeach, further technical work was undertaken, alongside detailed analysis of the consultation responses </a:t>
            </a:r>
            <a:endParaRPr lang="en-US" sz="2400" dirty="0">
              <a:ea typeface="Calibri"/>
              <a:cs typeface="Calibri"/>
            </a:endParaRPr>
          </a:p>
          <a:p>
            <a:pPr marL="380988" indent="-380988">
              <a:buFont typeface="Arial"/>
              <a:buChar char="•"/>
            </a:pPr>
            <a:endParaRPr lang="en-GB" sz="2400" dirty="0">
              <a:cs typeface="Calibri"/>
            </a:endParaRPr>
          </a:p>
          <a:p>
            <a:pPr marL="380988" indent="-380988">
              <a:buFont typeface="Arial"/>
              <a:buChar char="•"/>
            </a:pPr>
            <a:r>
              <a:rPr lang="en-GB" sz="2400" dirty="0">
                <a:ea typeface="Calibri"/>
                <a:cs typeface="Calibri"/>
              </a:rPr>
              <a:t>Based on this work, it was recommended to take forward the Revised Central Route option and the Park and Ride Option C.</a:t>
            </a:r>
          </a:p>
          <a:p>
            <a:endParaRPr lang="en-GB" sz="2400" dirty="0">
              <a:ea typeface="Calibri"/>
              <a:cs typeface="Calibri"/>
            </a:endParaRPr>
          </a:p>
          <a:p>
            <a:endParaRPr lang="en-GB" sz="2400" dirty="0">
              <a:ea typeface="Calibri"/>
              <a:cs typeface="Calibri"/>
            </a:endParaRPr>
          </a:p>
        </p:txBody>
      </p:sp>
    </p:spTree>
    <p:extLst>
      <p:ext uri="{BB962C8B-B14F-4D97-AF65-F5344CB8AC3E}">
        <p14:creationId xmlns:p14="http://schemas.microsoft.com/office/powerpoint/2010/main" val="3728523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5E4805-1803-8E20-F300-E1BB131F945C}"/>
              </a:ext>
            </a:extLst>
          </p:cNvPr>
          <p:cNvPicPr>
            <a:picLocks noChangeAspect="1"/>
          </p:cNvPicPr>
          <p:nvPr/>
        </p:nvPicPr>
        <p:blipFill>
          <a:blip r:embed="rId2"/>
          <a:stretch>
            <a:fillRect/>
          </a:stretch>
        </p:blipFill>
        <p:spPr>
          <a:xfrm>
            <a:off x="2736813" y="538321"/>
            <a:ext cx="6718374" cy="7901101"/>
          </a:xfrm>
          <a:prstGeom prst="rect">
            <a:avLst/>
          </a:prstGeom>
        </p:spPr>
      </p:pic>
    </p:spTree>
    <p:extLst>
      <p:ext uri="{BB962C8B-B14F-4D97-AF65-F5344CB8AC3E}">
        <p14:creationId xmlns:p14="http://schemas.microsoft.com/office/powerpoint/2010/main" val="2662145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E0C9D25-0029-49D2-A0BD-0B85B4007F1F}"/>
              </a:ext>
            </a:extLst>
          </p:cNvPr>
          <p:cNvSpPr txBox="1"/>
          <p:nvPr/>
        </p:nvSpPr>
        <p:spPr>
          <a:xfrm>
            <a:off x="1911927" y="266320"/>
            <a:ext cx="10013866" cy="584780"/>
          </a:xfrm>
          <a:prstGeom prst="rect">
            <a:avLst/>
          </a:prstGeom>
          <a:noFill/>
        </p:spPr>
        <p:txBody>
          <a:bodyPr wrap="square" lIns="121920" tIns="60962" rIns="121920" bIns="60962" rtlCol="0" anchor="t">
            <a:spAutoFit/>
          </a:bodyPr>
          <a:lstStyle/>
          <a:p>
            <a:r>
              <a:rPr lang="en-GB" sz="3000" b="1" dirty="0">
                <a:solidFill>
                  <a:schemeClr val="accent2"/>
                </a:solidFill>
              </a:rPr>
              <a:t>Better Public Transport – Waterbeach to Cambridge</a:t>
            </a:r>
            <a:endParaRPr lang="en-US" sz="3000" dirty="0">
              <a:solidFill>
                <a:schemeClr val="accent2"/>
              </a:solidFill>
              <a:cs typeface="Calibri" panose="020F0502020204030204"/>
            </a:endParaRPr>
          </a:p>
        </p:txBody>
      </p:sp>
      <p:sp>
        <p:nvSpPr>
          <p:cNvPr id="12" name="TextBox 11">
            <a:extLst>
              <a:ext uri="{FF2B5EF4-FFF2-40B4-BE49-F238E27FC236}">
                <a16:creationId xmlns:a16="http://schemas.microsoft.com/office/drawing/2014/main" id="{0799D598-525B-4651-B730-75F5E4D806A4}"/>
              </a:ext>
            </a:extLst>
          </p:cNvPr>
          <p:cNvSpPr txBox="1"/>
          <p:nvPr/>
        </p:nvSpPr>
        <p:spPr>
          <a:xfrm>
            <a:off x="9250541" y="2144412"/>
            <a:ext cx="878889" cy="369460"/>
          </a:xfrm>
          <a:prstGeom prst="rect">
            <a:avLst/>
          </a:prstGeom>
          <a:noFill/>
        </p:spPr>
        <p:txBody>
          <a:bodyPr wrap="square" rtlCol="0">
            <a:spAutoFit/>
          </a:bodyPr>
          <a:lstStyle/>
          <a:p>
            <a:r>
              <a:rPr lang="en-GB" sz="1801"/>
              <a:t> </a:t>
            </a:r>
          </a:p>
        </p:txBody>
      </p:sp>
      <p:sp>
        <p:nvSpPr>
          <p:cNvPr id="11" name="TextBox 10">
            <a:extLst>
              <a:ext uri="{FF2B5EF4-FFF2-40B4-BE49-F238E27FC236}">
                <a16:creationId xmlns:a16="http://schemas.microsoft.com/office/drawing/2014/main" id="{C4192075-1420-4233-AB6A-FAEA8233E0F6}"/>
              </a:ext>
            </a:extLst>
          </p:cNvPr>
          <p:cNvSpPr txBox="1"/>
          <p:nvPr/>
        </p:nvSpPr>
        <p:spPr>
          <a:xfrm>
            <a:off x="36170" y="1135124"/>
            <a:ext cx="6749936" cy="276999"/>
          </a:xfrm>
          <a:prstGeom prst="rect">
            <a:avLst/>
          </a:prstGeom>
          <a:solidFill>
            <a:schemeClr val="bg1"/>
          </a:solidFill>
        </p:spPr>
        <p:txBody>
          <a:bodyPr wrap="square" rtlCol="0">
            <a:spAutoFit/>
          </a:bodyPr>
          <a:lstStyle/>
          <a:p>
            <a:pPr algn="just"/>
            <a:endParaRPr lang="en-GB" sz="120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84FE4A42-6551-46DD-9614-258433372A12}"/>
              </a:ext>
            </a:extLst>
          </p:cNvPr>
          <p:cNvSpPr txBox="1"/>
          <p:nvPr/>
        </p:nvSpPr>
        <p:spPr>
          <a:xfrm>
            <a:off x="2327342" y="1116656"/>
            <a:ext cx="7802088" cy="7509752"/>
          </a:xfrm>
          <a:prstGeom prst="rect">
            <a:avLst/>
          </a:prstGeom>
          <a:noFill/>
        </p:spPr>
        <p:txBody>
          <a:bodyPr wrap="square" lIns="121920" tIns="60962" rIns="121920" bIns="60962" anchor="t">
            <a:spAutoFit/>
          </a:bodyPr>
          <a:lstStyle/>
          <a:p>
            <a:r>
              <a:rPr lang="en-GB" sz="2400" dirty="0">
                <a:ea typeface="Calibri"/>
                <a:cs typeface="Calibri"/>
              </a:rPr>
              <a:t>In September 2023, the GCP Executive Board approved the recommendations along with revised budget of £110 Million to take the scheme forward to the next stage which will include:</a:t>
            </a:r>
          </a:p>
          <a:p>
            <a:pPr marL="380988" indent="-380988">
              <a:buFont typeface="Arial"/>
              <a:buChar char="•"/>
            </a:pPr>
            <a:r>
              <a:rPr lang="en-GB" sz="2400" dirty="0">
                <a:ea typeface="+mn-lt"/>
                <a:cs typeface="+mn-lt"/>
              </a:rPr>
              <a:t>Detailed three-dimensional design of the busway and park and ride, including junction designs, bus stop specifications and integration with Milton Park and Ride.</a:t>
            </a:r>
          </a:p>
          <a:p>
            <a:pPr marL="380988" indent="-380988">
              <a:buFont typeface="Arial"/>
              <a:buChar char="•"/>
            </a:pPr>
            <a:r>
              <a:rPr lang="en-GB" sz="2400" dirty="0">
                <a:ea typeface="+mn-lt"/>
                <a:cs typeface="+mn-lt"/>
              </a:rPr>
              <a:t>Detailed work to understand any requirements for utility diversions, and also to develop the detailed drainage strategy for the scheme which will identify any flood mitigation requirements.</a:t>
            </a:r>
          </a:p>
          <a:p>
            <a:pPr marL="380988" indent="-380988">
              <a:buFont typeface="Arial"/>
              <a:buChar char="•"/>
            </a:pPr>
            <a:r>
              <a:rPr lang="en-GB" sz="2400" dirty="0">
                <a:ea typeface="+mn-lt"/>
                <a:cs typeface="+mn-lt"/>
              </a:rPr>
              <a:t>Work to further integrate the proposed scheme with other developments that are proposed in the corridor including </a:t>
            </a:r>
            <a:r>
              <a:rPr lang="en-GB" sz="2400" dirty="0" err="1">
                <a:ea typeface="+mn-lt"/>
                <a:cs typeface="+mn-lt"/>
              </a:rPr>
              <a:t>Waterbeach</a:t>
            </a:r>
            <a:r>
              <a:rPr lang="en-GB" sz="2400" dirty="0">
                <a:ea typeface="+mn-lt"/>
                <a:cs typeface="+mn-lt"/>
              </a:rPr>
              <a:t> Greenway, Mere Way active travel route, the A10, </a:t>
            </a:r>
            <a:r>
              <a:rPr lang="en-GB" sz="2400" dirty="0" err="1">
                <a:ea typeface="+mn-lt"/>
                <a:cs typeface="+mn-lt"/>
              </a:rPr>
              <a:t>Waterbeach</a:t>
            </a:r>
            <a:r>
              <a:rPr lang="en-GB" sz="2400" dirty="0">
                <a:ea typeface="+mn-lt"/>
                <a:cs typeface="+mn-lt"/>
              </a:rPr>
              <a:t> new town, North East Cambridge development (including Cambridge Science Park), and Cambridge Research Park.</a:t>
            </a:r>
            <a:endParaRPr lang="en-GB" sz="2400" dirty="0">
              <a:ea typeface="Calibri"/>
              <a:cs typeface="Calibri"/>
            </a:endParaRPr>
          </a:p>
          <a:p>
            <a:pPr marL="380988" indent="-380988">
              <a:buFont typeface="Arial"/>
              <a:buChar char="•"/>
            </a:pPr>
            <a:endParaRPr lang="en-GB" sz="2400" dirty="0">
              <a:ea typeface="Calibri"/>
              <a:cs typeface="Calibri"/>
            </a:endParaRPr>
          </a:p>
          <a:p>
            <a:pPr marL="380988" indent="-380988">
              <a:buFont typeface="Arial"/>
              <a:buChar char="•"/>
            </a:pPr>
            <a:endParaRPr lang="en-GB" sz="2400" dirty="0">
              <a:ea typeface="Calibri"/>
              <a:cs typeface="Calibri"/>
            </a:endParaRPr>
          </a:p>
          <a:p>
            <a:endParaRPr lang="en-GB" sz="2400" dirty="0">
              <a:ea typeface="Calibri"/>
              <a:cs typeface="Calibri"/>
            </a:endParaRPr>
          </a:p>
        </p:txBody>
      </p:sp>
    </p:spTree>
    <p:extLst>
      <p:ext uri="{BB962C8B-B14F-4D97-AF65-F5344CB8AC3E}">
        <p14:creationId xmlns:p14="http://schemas.microsoft.com/office/powerpoint/2010/main" val="3243690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E0C9D25-0029-49D2-A0BD-0B85B4007F1F}"/>
              </a:ext>
            </a:extLst>
          </p:cNvPr>
          <p:cNvSpPr txBox="1"/>
          <p:nvPr/>
        </p:nvSpPr>
        <p:spPr>
          <a:xfrm>
            <a:off x="2624446" y="510639"/>
            <a:ext cx="5799117" cy="1046444"/>
          </a:xfrm>
          <a:prstGeom prst="rect">
            <a:avLst/>
          </a:prstGeom>
          <a:noFill/>
        </p:spPr>
        <p:txBody>
          <a:bodyPr wrap="square" lIns="121920" tIns="60962" rIns="121920" bIns="60962" rtlCol="0" anchor="t">
            <a:spAutoFit/>
          </a:bodyPr>
          <a:lstStyle/>
          <a:p>
            <a:pPr algn="ctr"/>
            <a:r>
              <a:rPr lang="en-GB" sz="3000" b="1" dirty="0">
                <a:solidFill>
                  <a:schemeClr val="accent2"/>
                </a:solidFill>
              </a:rPr>
              <a:t>Better Public Transport – Waterbeach to Cambridge</a:t>
            </a:r>
            <a:endParaRPr lang="en-US" sz="3000" dirty="0">
              <a:solidFill>
                <a:schemeClr val="accent2"/>
              </a:solidFill>
              <a:cs typeface="Calibri" panose="020F0502020204030204"/>
            </a:endParaRPr>
          </a:p>
        </p:txBody>
      </p:sp>
      <p:sp>
        <p:nvSpPr>
          <p:cNvPr id="12" name="TextBox 11">
            <a:extLst>
              <a:ext uri="{FF2B5EF4-FFF2-40B4-BE49-F238E27FC236}">
                <a16:creationId xmlns:a16="http://schemas.microsoft.com/office/drawing/2014/main" id="{0799D598-525B-4651-B730-75F5E4D806A4}"/>
              </a:ext>
            </a:extLst>
          </p:cNvPr>
          <p:cNvSpPr txBox="1"/>
          <p:nvPr/>
        </p:nvSpPr>
        <p:spPr>
          <a:xfrm>
            <a:off x="9250541" y="2144412"/>
            <a:ext cx="878889" cy="369460"/>
          </a:xfrm>
          <a:prstGeom prst="rect">
            <a:avLst/>
          </a:prstGeom>
          <a:noFill/>
        </p:spPr>
        <p:txBody>
          <a:bodyPr wrap="square" rtlCol="0">
            <a:spAutoFit/>
          </a:bodyPr>
          <a:lstStyle/>
          <a:p>
            <a:r>
              <a:rPr lang="en-GB" sz="1801"/>
              <a:t> </a:t>
            </a:r>
          </a:p>
        </p:txBody>
      </p:sp>
      <p:sp>
        <p:nvSpPr>
          <p:cNvPr id="17" name="TextBox 16">
            <a:extLst>
              <a:ext uri="{FF2B5EF4-FFF2-40B4-BE49-F238E27FC236}">
                <a16:creationId xmlns:a16="http://schemas.microsoft.com/office/drawing/2014/main" id="{84FE4A42-6551-46DD-9614-258433372A12}"/>
              </a:ext>
            </a:extLst>
          </p:cNvPr>
          <p:cNvSpPr txBox="1"/>
          <p:nvPr/>
        </p:nvSpPr>
        <p:spPr>
          <a:xfrm>
            <a:off x="2062570" y="1776808"/>
            <a:ext cx="8066860" cy="5432260"/>
          </a:xfrm>
          <a:prstGeom prst="rect">
            <a:avLst/>
          </a:prstGeom>
          <a:noFill/>
        </p:spPr>
        <p:txBody>
          <a:bodyPr wrap="square" lIns="121920" tIns="60962" rIns="121920" bIns="60962" anchor="t">
            <a:spAutoFit/>
          </a:bodyPr>
          <a:lstStyle/>
          <a:p>
            <a:pPr marL="380988" indent="-380988">
              <a:buFont typeface="Arial"/>
              <a:buChar char="•"/>
            </a:pPr>
            <a:endParaRPr lang="en-GB" sz="2300" dirty="0">
              <a:ea typeface="Calibri"/>
              <a:cs typeface="Calibri"/>
            </a:endParaRPr>
          </a:p>
          <a:p>
            <a:pPr marL="380988" indent="-380988">
              <a:buFont typeface="Arial"/>
              <a:buChar char="•"/>
            </a:pPr>
            <a:r>
              <a:rPr lang="en-GB" sz="2300" dirty="0">
                <a:ea typeface="+mn-lt"/>
                <a:cs typeface="+mn-lt"/>
              </a:rPr>
              <a:t>Environmental Impact Assessment, including surveys and associated statutory consultation.  It is aimed to hold this consultation in the spring/summer of 2024.</a:t>
            </a:r>
          </a:p>
          <a:p>
            <a:pPr marL="380988" indent="-380988">
              <a:buFont typeface="Arial"/>
              <a:buChar char="•"/>
            </a:pPr>
            <a:endParaRPr lang="en-GB" sz="2300" dirty="0">
              <a:ea typeface="Calibri"/>
              <a:cs typeface="Calibri"/>
            </a:endParaRPr>
          </a:p>
          <a:p>
            <a:pPr marL="380988" indent="-380988">
              <a:buFont typeface="Arial"/>
              <a:buChar char="•"/>
            </a:pPr>
            <a:r>
              <a:rPr lang="en-GB" sz="2300" dirty="0">
                <a:ea typeface="+mn-lt"/>
                <a:cs typeface="+mn-lt"/>
              </a:rPr>
              <a:t>Preparation of the Transport and Works Act Planning Application and Consents.</a:t>
            </a:r>
            <a:endParaRPr lang="en-GB" sz="2300" dirty="0">
              <a:ea typeface="Calibri"/>
              <a:cs typeface="Calibri"/>
            </a:endParaRPr>
          </a:p>
          <a:p>
            <a:pPr marL="380988" indent="-380988">
              <a:buFont typeface="Arial"/>
              <a:buChar char="•"/>
            </a:pPr>
            <a:endParaRPr lang="en-GB" sz="2300" dirty="0">
              <a:ea typeface="Calibri"/>
              <a:cs typeface="Calibri"/>
            </a:endParaRPr>
          </a:p>
          <a:p>
            <a:pPr marL="380988" indent="-380988">
              <a:buFont typeface="Arial"/>
              <a:buChar char="•"/>
            </a:pPr>
            <a:r>
              <a:rPr lang="en-GB" sz="2300" dirty="0">
                <a:latin typeface="Calibri"/>
                <a:ea typeface="Calibri"/>
                <a:cs typeface="Arial"/>
              </a:rPr>
              <a:t>It is anticipated that the scheme will next be presented to the Executive Board for approval in late 2024.</a:t>
            </a:r>
            <a:endParaRPr lang="en-GB" sz="2300" dirty="0">
              <a:latin typeface="Calibri"/>
              <a:ea typeface="Calibri"/>
              <a:cs typeface="Calibri"/>
            </a:endParaRPr>
          </a:p>
          <a:p>
            <a:pPr marL="380988" indent="-380988">
              <a:buFont typeface="Arial"/>
              <a:buChar char="•"/>
            </a:pPr>
            <a:endParaRPr lang="en-GB" sz="2300" dirty="0">
              <a:ea typeface="Calibri"/>
              <a:cs typeface="Arial"/>
            </a:endParaRPr>
          </a:p>
          <a:p>
            <a:pPr marL="380988" indent="-380988">
              <a:buFont typeface="Arial"/>
              <a:buChar char="•"/>
            </a:pPr>
            <a:r>
              <a:rPr lang="en-GB" sz="2300" dirty="0">
                <a:ea typeface="Calibri"/>
                <a:cs typeface="Arial"/>
              </a:rPr>
              <a:t>All going well, it is planned to open the scheme in late 2028.</a:t>
            </a:r>
          </a:p>
          <a:p>
            <a:pPr marL="380988" indent="-380988">
              <a:buFont typeface="Arial"/>
              <a:buChar char="•"/>
            </a:pPr>
            <a:endParaRPr lang="en-GB" sz="2300" dirty="0">
              <a:ea typeface="Calibri"/>
              <a:cs typeface="Calibri"/>
            </a:endParaRPr>
          </a:p>
          <a:p>
            <a:pPr marL="380988" indent="-380988">
              <a:buFont typeface="Arial"/>
              <a:buChar char="•"/>
            </a:pPr>
            <a:endParaRPr lang="en-GB" sz="2300" dirty="0">
              <a:ea typeface="Calibri"/>
              <a:cs typeface="Calibri"/>
            </a:endParaRPr>
          </a:p>
          <a:p>
            <a:endParaRPr lang="en-GB" sz="2300" dirty="0">
              <a:ea typeface="Calibri"/>
              <a:cs typeface="Calibri"/>
            </a:endParaRPr>
          </a:p>
        </p:txBody>
      </p:sp>
    </p:spTree>
    <p:extLst>
      <p:ext uri="{BB962C8B-B14F-4D97-AF65-F5344CB8AC3E}">
        <p14:creationId xmlns:p14="http://schemas.microsoft.com/office/powerpoint/2010/main" val="3109633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1FC51CA-AB07-EA3F-2E60-30E0DC87D759}"/>
              </a:ext>
            </a:extLst>
          </p:cNvPr>
          <p:cNvSpPr txBox="1">
            <a:spLocks/>
          </p:cNvSpPr>
          <p:nvPr/>
        </p:nvSpPr>
        <p:spPr>
          <a:xfrm>
            <a:off x="1366632" y="2626302"/>
            <a:ext cx="9458736" cy="831486"/>
          </a:xfrm>
          <a:prstGeom prst="rect">
            <a:avLst/>
          </a:prstGeom>
        </p:spPr>
        <p:txBody>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ctr"/>
            <a:r>
              <a:rPr lang="en-US" sz="5867" dirty="0">
                <a:solidFill>
                  <a:schemeClr val="accent1"/>
                </a:solidFill>
              </a:rPr>
              <a:t>Waterbeach Station </a:t>
            </a:r>
          </a:p>
        </p:txBody>
      </p:sp>
      <p:sp>
        <p:nvSpPr>
          <p:cNvPr id="4" name="Title 1">
            <a:extLst>
              <a:ext uri="{FF2B5EF4-FFF2-40B4-BE49-F238E27FC236}">
                <a16:creationId xmlns:a16="http://schemas.microsoft.com/office/drawing/2014/main" id="{57494470-73F0-4622-39E3-C43B353D220E}"/>
              </a:ext>
            </a:extLst>
          </p:cNvPr>
          <p:cNvSpPr txBox="1">
            <a:spLocks/>
          </p:cNvSpPr>
          <p:nvPr/>
        </p:nvSpPr>
        <p:spPr>
          <a:xfrm>
            <a:off x="2617439" y="3921581"/>
            <a:ext cx="6957122" cy="900873"/>
          </a:xfrm>
          <a:prstGeom prst="rect">
            <a:avLst/>
          </a:prstGeom>
        </p:spPr>
        <p:txBody>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ctr"/>
            <a:r>
              <a:rPr lang="en-US" sz="2667" b="0" dirty="0">
                <a:solidFill>
                  <a:schemeClr val="accent1"/>
                </a:solidFill>
              </a:rPr>
              <a:t>Katrina Cajevskaja 01/11/2023</a:t>
            </a:r>
          </a:p>
        </p:txBody>
      </p:sp>
    </p:spTree>
    <p:extLst>
      <p:ext uri="{BB962C8B-B14F-4D97-AF65-F5344CB8AC3E}">
        <p14:creationId xmlns:p14="http://schemas.microsoft.com/office/powerpoint/2010/main" val="3286335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ACCB6-6AD1-3868-160E-5A8151399F6F}"/>
              </a:ext>
            </a:extLst>
          </p:cNvPr>
          <p:cNvSpPr txBox="1">
            <a:spLocks/>
          </p:cNvSpPr>
          <p:nvPr/>
        </p:nvSpPr>
        <p:spPr>
          <a:xfrm>
            <a:off x="2814187" y="432403"/>
            <a:ext cx="5570327" cy="831486"/>
          </a:xfrm>
          <a:prstGeom prst="rect">
            <a:avLst/>
          </a:prstGeom>
        </p:spPr>
        <p:txBody>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ctr"/>
            <a:r>
              <a:rPr lang="en-US" sz="3600" dirty="0">
                <a:solidFill>
                  <a:srgbClr val="122130"/>
                </a:solidFill>
              </a:rPr>
              <a:t>Design</a:t>
            </a:r>
            <a:endParaRPr lang="en-US" sz="3200" dirty="0">
              <a:solidFill>
                <a:srgbClr val="122130"/>
              </a:solidFill>
            </a:endParaRPr>
          </a:p>
        </p:txBody>
      </p:sp>
      <p:sp>
        <p:nvSpPr>
          <p:cNvPr id="3" name="TextBox 2">
            <a:extLst>
              <a:ext uri="{FF2B5EF4-FFF2-40B4-BE49-F238E27FC236}">
                <a16:creationId xmlns:a16="http://schemas.microsoft.com/office/drawing/2014/main" id="{5AF62334-A952-4987-088A-0CF430107BC9}"/>
              </a:ext>
            </a:extLst>
          </p:cNvPr>
          <p:cNvSpPr txBox="1"/>
          <p:nvPr/>
        </p:nvSpPr>
        <p:spPr>
          <a:xfrm>
            <a:off x="1662546" y="993955"/>
            <a:ext cx="8661070" cy="7171194"/>
          </a:xfrm>
          <a:prstGeom prst="rect">
            <a:avLst/>
          </a:prstGeom>
          <a:noFill/>
        </p:spPr>
        <p:txBody>
          <a:bodyPr wrap="square" rtlCol="0">
            <a:spAutoFit/>
          </a:bodyPr>
          <a:lstStyle/>
          <a:p>
            <a:pPr marL="380997" indent="-380997" algn="just">
              <a:buFont typeface="Arial" panose="020B0604020202020204" pitchFamily="34" charset="0"/>
              <a:buChar char="•"/>
            </a:pPr>
            <a:r>
              <a:rPr lang="en-GB" sz="2300" dirty="0"/>
              <a:t>Gap analysis and survey strategy have been completed. Surveys are being completed, such ground investigation, telecoms, ecology, arboriculture and topographic.</a:t>
            </a:r>
          </a:p>
          <a:p>
            <a:pPr marL="380997" indent="-380997" algn="just">
              <a:buFont typeface="Arial" panose="020B0604020202020204" pitchFamily="34" charset="0"/>
              <a:buChar char="•"/>
            </a:pPr>
            <a:endParaRPr lang="en-GB" sz="2300" dirty="0"/>
          </a:p>
          <a:p>
            <a:pPr marL="380997" indent="-380997" algn="just">
              <a:buFont typeface="Arial" panose="020B0604020202020204" pitchFamily="34" charset="0"/>
              <a:buChar char="•"/>
            </a:pPr>
            <a:r>
              <a:rPr lang="en-GB" sz="2300" kern="100" dirty="0">
                <a:latin typeface="Calibri" panose="020F0502020204030204" pitchFamily="34" charset="0"/>
                <a:ea typeface="Calibri" panose="020F0502020204030204" pitchFamily="34" charset="0"/>
                <a:cs typeface="Times New Roman" panose="02020603050405020304" pitchFamily="18" charset="0"/>
              </a:rPr>
              <a:t>Ongoing discussion with Network Rail to ensure that the design is accessible, fit for purpose and is developed to the safety standards. </a:t>
            </a:r>
          </a:p>
          <a:p>
            <a:pPr algn="just"/>
            <a:endParaRPr lang="en-GB" sz="2300" dirty="0"/>
          </a:p>
          <a:p>
            <a:pPr marL="380997" indent="-380997" algn="just">
              <a:buFont typeface="Arial" panose="020B0604020202020204" pitchFamily="34" charset="0"/>
              <a:buChar char="•"/>
            </a:pPr>
            <a:r>
              <a:rPr lang="en-GB" sz="2300" dirty="0"/>
              <a:t>A meeting was held with the Network Rail’s Built Environment Accessibility Panel (BEAP) team with positive feedback received on the accessible design to and from the railway station. </a:t>
            </a:r>
          </a:p>
          <a:p>
            <a:pPr marL="380997" indent="-380997" algn="just">
              <a:buFont typeface="Arial" panose="020B0604020202020204" pitchFamily="34" charset="0"/>
              <a:buChar char="•"/>
            </a:pPr>
            <a:endParaRPr lang="en-GB" sz="2300" dirty="0"/>
          </a:p>
          <a:p>
            <a:pPr marL="380997" indent="-380997" algn="just">
              <a:buFont typeface="Arial" panose="020B0604020202020204" pitchFamily="34" charset="0"/>
              <a:buChar char="•"/>
            </a:pPr>
            <a:r>
              <a:rPr lang="en-GB" sz="2300" dirty="0"/>
              <a:t>Car park and highway schematic design is currently being developed to ensure that design is fit for purpose and suits the future development plans. </a:t>
            </a:r>
          </a:p>
          <a:p>
            <a:pPr algn="just"/>
            <a:endParaRPr lang="en-GB" sz="2300" dirty="0"/>
          </a:p>
          <a:p>
            <a:pPr marL="380997" indent="-380997" algn="just">
              <a:buFont typeface="Arial" panose="020B0604020202020204" pitchFamily="34" charset="0"/>
              <a:buChar char="•"/>
            </a:pPr>
            <a:r>
              <a:rPr lang="en-GB" sz="2300" kern="100" dirty="0">
                <a:latin typeface="Calibri" panose="020F0502020204030204" pitchFamily="34" charset="0"/>
                <a:ea typeface="Calibri" panose="020F0502020204030204" pitchFamily="34" charset="0"/>
                <a:cs typeface="Times New Roman" panose="02020603050405020304" pitchFamily="18" charset="0"/>
              </a:rPr>
              <a:t>Options for the new Transport Hub building have been developed to provide a solution that integrates all the transport options in the area. </a:t>
            </a:r>
          </a:p>
          <a:p>
            <a:pPr algn="just"/>
            <a:endParaRPr lang="en-GB" sz="2300" dirty="0"/>
          </a:p>
          <a:p>
            <a:pPr marL="380997" indent="-380997" algn="just">
              <a:buFont typeface="Arial" panose="020B0604020202020204" pitchFamily="34" charset="0"/>
              <a:buChar char="•"/>
            </a:pPr>
            <a:endParaRPr lang="en-GB" sz="2300" dirty="0"/>
          </a:p>
        </p:txBody>
      </p:sp>
    </p:spTree>
    <p:extLst>
      <p:ext uri="{BB962C8B-B14F-4D97-AF65-F5344CB8AC3E}">
        <p14:creationId xmlns:p14="http://schemas.microsoft.com/office/powerpoint/2010/main" val="482722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C1A37A-B06C-AB83-5931-FAB4211A97F2}"/>
              </a:ext>
            </a:extLst>
          </p:cNvPr>
          <p:cNvSpPr txBox="1"/>
          <p:nvPr/>
        </p:nvSpPr>
        <p:spPr>
          <a:xfrm>
            <a:off x="1923497" y="3184129"/>
            <a:ext cx="8345010" cy="1077218"/>
          </a:xfrm>
          <a:prstGeom prst="rect">
            <a:avLst/>
          </a:prstGeom>
          <a:noFill/>
        </p:spPr>
        <p:txBody>
          <a:bodyPr wrap="square" rtlCol="0">
            <a:spAutoFit/>
          </a:bodyPr>
          <a:lstStyle/>
          <a:p>
            <a:pPr algn="ctr"/>
            <a:r>
              <a:rPr lang="en-GB" sz="6400" b="1" dirty="0">
                <a:solidFill>
                  <a:srgbClr val="42B741"/>
                </a:solidFill>
              </a:rPr>
              <a:t>Waterbeach Greenway</a:t>
            </a:r>
            <a:endParaRPr lang="en-GB" sz="6400" dirty="0"/>
          </a:p>
        </p:txBody>
      </p:sp>
    </p:spTree>
    <p:extLst>
      <p:ext uri="{BB962C8B-B14F-4D97-AF65-F5344CB8AC3E}">
        <p14:creationId xmlns:p14="http://schemas.microsoft.com/office/powerpoint/2010/main" val="1623391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ED606-48DB-4CC1-D22A-336552A4AB97}"/>
              </a:ext>
            </a:extLst>
          </p:cNvPr>
          <p:cNvSpPr txBox="1">
            <a:spLocks/>
          </p:cNvSpPr>
          <p:nvPr/>
        </p:nvSpPr>
        <p:spPr>
          <a:xfrm>
            <a:off x="1329656" y="506678"/>
            <a:ext cx="9096318" cy="831486"/>
          </a:xfrm>
          <a:prstGeom prst="rect">
            <a:avLst/>
          </a:prstGeom>
        </p:spPr>
        <p:txBody>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ctr"/>
            <a:r>
              <a:rPr lang="en-US" sz="3000" dirty="0">
                <a:solidFill>
                  <a:srgbClr val="122130"/>
                </a:solidFill>
              </a:rPr>
              <a:t>Stakeholder Engagement</a:t>
            </a:r>
          </a:p>
        </p:txBody>
      </p:sp>
      <p:graphicFrame>
        <p:nvGraphicFramePr>
          <p:cNvPr id="3" name="Diagram 2">
            <a:extLst>
              <a:ext uri="{FF2B5EF4-FFF2-40B4-BE49-F238E27FC236}">
                <a16:creationId xmlns:a16="http://schemas.microsoft.com/office/drawing/2014/main" id="{028EF4ED-B2DE-5C41-0511-C6A3FB7B5E04}"/>
              </a:ext>
            </a:extLst>
          </p:cNvPr>
          <p:cNvGraphicFramePr/>
          <p:nvPr>
            <p:extLst>
              <p:ext uri="{D42A27DB-BD31-4B8C-83A1-F6EECF244321}">
                <p14:modId xmlns:p14="http://schemas.microsoft.com/office/powerpoint/2010/main" val="3982420530"/>
              </p:ext>
            </p:extLst>
          </p:nvPr>
        </p:nvGraphicFramePr>
        <p:xfrm>
          <a:off x="657101" y="1531703"/>
          <a:ext cx="10877798" cy="60722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4286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810E-E97B-E614-D7FE-ADB9BF34A236}"/>
              </a:ext>
            </a:extLst>
          </p:cNvPr>
          <p:cNvSpPr txBox="1">
            <a:spLocks/>
          </p:cNvSpPr>
          <p:nvPr/>
        </p:nvSpPr>
        <p:spPr>
          <a:xfrm>
            <a:off x="1317782" y="571557"/>
            <a:ext cx="8710651" cy="831486"/>
          </a:xfrm>
          <a:prstGeom prst="rect">
            <a:avLst/>
          </a:prstGeom>
        </p:spPr>
        <p:txBody>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ctr"/>
            <a:r>
              <a:rPr lang="en-US" sz="3000" dirty="0" err="1">
                <a:solidFill>
                  <a:srgbClr val="122130"/>
                </a:solidFill>
              </a:rPr>
              <a:t>Programme</a:t>
            </a:r>
            <a:r>
              <a:rPr lang="en-US" sz="3000" dirty="0">
                <a:solidFill>
                  <a:srgbClr val="122130"/>
                </a:solidFill>
              </a:rPr>
              <a:t> Update</a:t>
            </a:r>
          </a:p>
        </p:txBody>
      </p:sp>
      <p:sp>
        <p:nvSpPr>
          <p:cNvPr id="3" name="TextBox 2">
            <a:extLst>
              <a:ext uri="{FF2B5EF4-FFF2-40B4-BE49-F238E27FC236}">
                <a16:creationId xmlns:a16="http://schemas.microsoft.com/office/drawing/2014/main" id="{F3DFDC68-81F5-1C94-047E-50379DB5BBB1}"/>
              </a:ext>
            </a:extLst>
          </p:cNvPr>
          <p:cNvSpPr txBox="1"/>
          <p:nvPr/>
        </p:nvSpPr>
        <p:spPr>
          <a:xfrm>
            <a:off x="2380906" y="2162723"/>
            <a:ext cx="7131229" cy="4818553"/>
          </a:xfrm>
          <a:prstGeom prst="rect">
            <a:avLst/>
          </a:prstGeom>
          <a:noFill/>
        </p:spPr>
        <p:txBody>
          <a:bodyPr wrap="square" rtlCol="0">
            <a:spAutoFit/>
          </a:bodyPr>
          <a:lstStyle/>
          <a:p>
            <a:pPr marL="380997" indent="-380997" algn="just">
              <a:buFont typeface="Arial" panose="020B0604020202020204" pitchFamily="34" charset="0"/>
              <a:buChar char="•"/>
            </a:pPr>
            <a:r>
              <a:rPr lang="en-GB" sz="2340" dirty="0"/>
              <a:t>Ongoing engagement with the contractor to identify available railway possessions and develop integrated construction strategy. </a:t>
            </a:r>
          </a:p>
          <a:p>
            <a:pPr marL="380997" indent="-380997" algn="just">
              <a:buFont typeface="Arial" panose="020B0604020202020204" pitchFamily="34" charset="0"/>
              <a:buChar char="•"/>
            </a:pPr>
            <a:endParaRPr lang="en-GB" sz="2340" dirty="0"/>
          </a:p>
          <a:p>
            <a:pPr marL="380997" indent="-380997" algn="just">
              <a:buFont typeface="Arial" panose="020B0604020202020204" pitchFamily="34" charset="0"/>
              <a:buChar char="•"/>
            </a:pPr>
            <a:r>
              <a:rPr lang="en-GB" sz="2340" dirty="0"/>
              <a:t>Ongoing discussion with Network Rail to finalise the design for the new station with a</a:t>
            </a:r>
            <a:r>
              <a:rPr lang="en-GB" sz="2340" kern="100" dirty="0">
                <a:latin typeface="Calibri" panose="020F0502020204030204" pitchFamily="34" charset="0"/>
                <a:ea typeface="Calibri" panose="020F0502020204030204" pitchFamily="34" charset="0"/>
                <a:cs typeface="Times New Roman" panose="02020603050405020304" pitchFamily="18" charset="0"/>
              </a:rPr>
              <a:t>spiration to issue the design for Network Rail’s approval early next year. </a:t>
            </a:r>
            <a:endParaRPr lang="en-GB" sz="2340" dirty="0"/>
          </a:p>
          <a:p>
            <a:pPr marL="380997" indent="-380997" algn="just">
              <a:buFont typeface="Arial" panose="020B0604020202020204" pitchFamily="34" charset="0"/>
              <a:buChar char="•"/>
            </a:pPr>
            <a:endParaRPr lang="en-GB" sz="2340" dirty="0"/>
          </a:p>
          <a:p>
            <a:pPr marL="380997" indent="-380997" algn="just">
              <a:buFont typeface="Arial" panose="020B0604020202020204" pitchFamily="34" charset="0"/>
              <a:buChar char="•"/>
            </a:pPr>
            <a:r>
              <a:rPr lang="en-GB" sz="2340" dirty="0"/>
              <a:t>Car park and bus interchange schematic layout is currently being finalised to ensure that design assurance timescales are aligned with the railway design. </a:t>
            </a:r>
          </a:p>
          <a:p>
            <a:pPr marL="380997" indent="-380997" algn="just">
              <a:buFont typeface="Arial" panose="020B0604020202020204" pitchFamily="34" charset="0"/>
              <a:buChar char="•"/>
            </a:pPr>
            <a:endParaRPr lang="en-GB" sz="2340" dirty="0"/>
          </a:p>
        </p:txBody>
      </p:sp>
    </p:spTree>
    <p:extLst>
      <p:ext uri="{BB962C8B-B14F-4D97-AF65-F5344CB8AC3E}">
        <p14:creationId xmlns:p14="http://schemas.microsoft.com/office/powerpoint/2010/main" val="1989600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92CDF-8035-49DA-98BB-27A6DC1BA301}"/>
              </a:ext>
            </a:extLst>
          </p:cNvPr>
          <p:cNvSpPr txBox="1"/>
          <p:nvPr/>
        </p:nvSpPr>
        <p:spPr>
          <a:xfrm>
            <a:off x="0" y="3028357"/>
            <a:ext cx="12192000" cy="1077218"/>
          </a:xfrm>
          <a:prstGeom prst="rect">
            <a:avLst/>
          </a:prstGeom>
          <a:noFill/>
        </p:spPr>
        <p:txBody>
          <a:bodyPr wrap="square">
            <a:spAutoFit/>
          </a:bodyPr>
          <a:lstStyle/>
          <a:p>
            <a:pPr algn="ctr"/>
            <a:r>
              <a:rPr lang="en-GB" sz="6400" b="1" dirty="0">
                <a:solidFill>
                  <a:srgbClr val="42B741"/>
                </a:solidFill>
              </a:rPr>
              <a:t>Any Questions?</a:t>
            </a:r>
          </a:p>
        </p:txBody>
      </p:sp>
    </p:spTree>
    <p:extLst>
      <p:ext uri="{BB962C8B-B14F-4D97-AF65-F5344CB8AC3E}">
        <p14:creationId xmlns:p14="http://schemas.microsoft.com/office/powerpoint/2010/main" val="2138430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E0C9D25-0029-49D2-A0BD-0B85B4007F1F}"/>
              </a:ext>
            </a:extLst>
          </p:cNvPr>
          <p:cNvSpPr txBox="1"/>
          <p:nvPr/>
        </p:nvSpPr>
        <p:spPr>
          <a:xfrm>
            <a:off x="-144639" y="675389"/>
            <a:ext cx="12192000" cy="646331"/>
          </a:xfrm>
          <a:prstGeom prst="rect">
            <a:avLst/>
          </a:prstGeom>
          <a:noFill/>
        </p:spPr>
        <p:txBody>
          <a:bodyPr wrap="square" rtlCol="0">
            <a:spAutoFit/>
          </a:bodyPr>
          <a:lstStyle/>
          <a:p>
            <a:pPr algn="ctr"/>
            <a:r>
              <a:rPr lang="en-GB" sz="3600" b="1" dirty="0">
                <a:solidFill>
                  <a:srgbClr val="42B741"/>
                </a:solidFill>
              </a:rPr>
              <a:t>Greater Cambridge Greenways</a:t>
            </a:r>
          </a:p>
        </p:txBody>
      </p:sp>
      <p:sp>
        <p:nvSpPr>
          <p:cNvPr id="12" name="TextBox 11">
            <a:extLst>
              <a:ext uri="{FF2B5EF4-FFF2-40B4-BE49-F238E27FC236}">
                <a16:creationId xmlns:a16="http://schemas.microsoft.com/office/drawing/2014/main" id="{0799D598-525B-4651-B730-75F5E4D806A4}"/>
              </a:ext>
            </a:extLst>
          </p:cNvPr>
          <p:cNvSpPr txBox="1"/>
          <p:nvPr/>
        </p:nvSpPr>
        <p:spPr>
          <a:xfrm>
            <a:off x="9250541" y="2144412"/>
            <a:ext cx="878889" cy="369460"/>
          </a:xfrm>
          <a:prstGeom prst="rect">
            <a:avLst/>
          </a:prstGeom>
          <a:noFill/>
        </p:spPr>
        <p:txBody>
          <a:bodyPr wrap="square" rtlCol="0">
            <a:spAutoFit/>
          </a:bodyPr>
          <a:lstStyle/>
          <a:p>
            <a:r>
              <a:rPr lang="en-GB" sz="1801"/>
              <a:t> </a:t>
            </a:r>
          </a:p>
        </p:txBody>
      </p:sp>
      <p:sp>
        <p:nvSpPr>
          <p:cNvPr id="17" name="TextBox 16">
            <a:extLst>
              <a:ext uri="{FF2B5EF4-FFF2-40B4-BE49-F238E27FC236}">
                <a16:creationId xmlns:a16="http://schemas.microsoft.com/office/drawing/2014/main" id="{84FE4A42-6551-46DD-9614-258433372A12}"/>
              </a:ext>
            </a:extLst>
          </p:cNvPr>
          <p:cNvSpPr txBox="1"/>
          <p:nvPr/>
        </p:nvSpPr>
        <p:spPr>
          <a:xfrm>
            <a:off x="2252759" y="1586565"/>
            <a:ext cx="7686481" cy="5970869"/>
          </a:xfrm>
          <a:prstGeom prst="rect">
            <a:avLst/>
          </a:prstGeom>
          <a:noFill/>
        </p:spPr>
        <p:txBody>
          <a:bodyPr wrap="square" lIns="121920" tIns="60962" rIns="121920" bIns="60962" anchor="t">
            <a:spAutoFit/>
          </a:bodyPr>
          <a:lstStyle/>
          <a:p>
            <a:r>
              <a:rPr lang="en-GB" sz="2400" b="1" dirty="0"/>
              <a:t>Greenways are new and or improved walking, cycling and, where appropriate, horse riding routes. </a:t>
            </a:r>
          </a:p>
          <a:p>
            <a:endParaRPr lang="en-GB" sz="2400" b="1" dirty="0"/>
          </a:p>
          <a:p>
            <a:pPr marL="380988" indent="-380988">
              <a:buFont typeface="Arial" panose="020B0604020202020204" pitchFamily="34" charset="0"/>
              <a:buChar char="•"/>
            </a:pPr>
            <a:r>
              <a:rPr lang="en-GB" sz="2400" dirty="0"/>
              <a:t>Provide better, safer and greener cycling and walking and, where appropriate, horse-riding routes, to and from Cambridge and the surrounding villages and other settlements. </a:t>
            </a:r>
            <a:endParaRPr lang="en-GB" sz="2400" dirty="0">
              <a:ea typeface="Calibri"/>
              <a:cs typeface="Calibri"/>
            </a:endParaRPr>
          </a:p>
          <a:p>
            <a:pPr marL="380988" indent="-380988">
              <a:buFont typeface="Arial" panose="020B0604020202020204" pitchFamily="34" charset="0"/>
              <a:buChar char="•"/>
            </a:pPr>
            <a:r>
              <a:rPr lang="en-GB" sz="2400" dirty="0"/>
              <a:t>Improve access to jobs and opportunities,   education, healthcare, leisure and other services.</a:t>
            </a:r>
            <a:endParaRPr lang="en-GB" sz="2400" dirty="0">
              <a:ea typeface="Calibri"/>
              <a:cs typeface="Calibri"/>
            </a:endParaRPr>
          </a:p>
          <a:p>
            <a:pPr marL="380988" indent="-380988">
              <a:buFont typeface="Arial" panose="020B0604020202020204" pitchFamily="34" charset="0"/>
              <a:buChar char="•"/>
            </a:pPr>
            <a:r>
              <a:rPr lang="en-GB" sz="2400" dirty="0"/>
              <a:t>Help to reduce the impact of traffic congestion and growing traffic levels. </a:t>
            </a:r>
            <a:endParaRPr lang="en-GB" sz="2400" dirty="0">
              <a:ea typeface="Calibri"/>
              <a:cs typeface="Calibri"/>
            </a:endParaRPr>
          </a:p>
          <a:p>
            <a:pPr marL="380988" indent="-380988">
              <a:buFont typeface="Arial" panose="020B0604020202020204" pitchFamily="34" charset="0"/>
              <a:buChar char="•"/>
            </a:pPr>
            <a:r>
              <a:rPr lang="en-GB" sz="2400" dirty="0"/>
              <a:t>Improve our health by enabling more active travel and helping  to reduce air pollution.</a:t>
            </a:r>
            <a:endParaRPr lang="en-GB" sz="2400" dirty="0">
              <a:ea typeface="Calibri"/>
              <a:cs typeface="Calibri"/>
            </a:endParaRPr>
          </a:p>
          <a:p>
            <a:pPr marL="380988" indent="-380988">
              <a:buFont typeface="Arial" panose="020B0604020202020204" pitchFamily="34" charset="0"/>
              <a:buChar char="•"/>
            </a:pPr>
            <a:r>
              <a:rPr lang="en-GB" sz="2400" dirty="0"/>
              <a:t>Provide safe active travel routes that all ages and abilities can use.</a:t>
            </a:r>
            <a:endParaRPr lang="en-GB" sz="2400" dirty="0">
              <a:ea typeface="Calibri"/>
              <a:cs typeface="Calibri"/>
            </a:endParaRPr>
          </a:p>
          <a:p>
            <a:endParaRPr lang="en-GB" sz="2000" dirty="0"/>
          </a:p>
        </p:txBody>
      </p:sp>
    </p:spTree>
    <p:extLst>
      <p:ext uri="{BB962C8B-B14F-4D97-AF65-F5344CB8AC3E}">
        <p14:creationId xmlns:p14="http://schemas.microsoft.com/office/powerpoint/2010/main" val="1714340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888604F6-B2D7-AA4E-ABF0-4044AE5B17C7}"/>
              </a:ext>
            </a:extLst>
          </p:cNvPr>
          <p:cNvGraphicFramePr>
            <a:graphicFrameLocks noChangeAspect="1"/>
          </p:cNvGraphicFramePr>
          <p:nvPr>
            <p:extLst>
              <p:ext uri="{D42A27DB-BD31-4B8C-83A1-F6EECF244321}">
                <p14:modId xmlns:p14="http://schemas.microsoft.com/office/powerpoint/2010/main" val="2729256283"/>
              </p:ext>
            </p:extLst>
          </p:nvPr>
        </p:nvGraphicFramePr>
        <p:xfrm>
          <a:off x="2032000" y="1862138"/>
          <a:ext cx="8128000" cy="5418137"/>
        </p:xfrm>
        <a:graphic>
          <a:graphicData uri="http://schemas.openxmlformats.org/presentationml/2006/ole">
            <mc:AlternateContent xmlns:mc="http://schemas.openxmlformats.org/markup-compatibility/2006">
              <mc:Choice xmlns:v="urn:schemas-microsoft-com:vml" Requires="v">
                <p:oleObj name="Acrobat Document" r:id="rId2" imgW="0" imgH="0" progId="AcroExch.Document.DC">
                  <p:embed/>
                </p:oleObj>
              </mc:Choice>
              <mc:Fallback>
                <p:oleObj name="Acrobat Document" r:id="rId2" imgW="0" imgH="0" progId="AcroExch.Document.DC">
                  <p:embed/>
                  <p:pic>
                    <p:nvPicPr>
                      <p:cNvPr id="0" name=""/>
                      <p:cNvPicPr/>
                      <p:nvPr/>
                    </p:nvPicPr>
                    <p:blipFill/>
                    <p:spPr>
                      <a:xfrm>
                        <a:off x="2032000" y="1862138"/>
                        <a:ext cx="8128000" cy="541813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E2B07865-BA7C-D6DA-149C-80B466447945}"/>
              </a:ext>
            </a:extLst>
          </p:cNvPr>
          <p:cNvPicPr>
            <a:picLocks noChangeAspect="1"/>
          </p:cNvPicPr>
          <p:nvPr/>
        </p:nvPicPr>
        <p:blipFill>
          <a:blip r:embed="rId3"/>
          <a:stretch>
            <a:fillRect/>
          </a:stretch>
        </p:blipFill>
        <p:spPr>
          <a:xfrm>
            <a:off x="3384645" y="137957"/>
            <a:ext cx="6045959" cy="8568896"/>
          </a:xfrm>
          <a:prstGeom prst="rect">
            <a:avLst/>
          </a:prstGeom>
        </p:spPr>
      </p:pic>
    </p:spTree>
    <p:extLst>
      <p:ext uri="{BB962C8B-B14F-4D97-AF65-F5344CB8AC3E}">
        <p14:creationId xmlns:p14="http://schemas.microsoft.com/office/powerpoint/2010/main" val="259001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92CDF-8035-49DA-98BB-27A6DC1BA301}"/>
              </a:ext>
            </a:extLst>
          </p:cNvPr>
          <p:cNvSpPr txBox="1"/>
          <p:nvPr/>
        </p:nvSpPr>
        <p:spPr>
          <a:xfrm>
            <a:off x="2028965" y="273010"/>
            <a:ext cx="8134067" cy="1624419"/>
          </a:xfrm>
          <a:prstGeom prst="rect">
            <a:avLst/>
          </a:prstGeom>
          <a:noFill/>
        </p:spPr>
        <p:txBody>
          <a:bodyPr wrap="square">
            <a:spAutoFit/>
          </a:bodyPr>
          <a:lstStyle/>
          <a:p>
            <a:pPr algn="ctr"/>
            <a:r>
              <a:rPr lang="en-GB" sz="4978" b="1" dirty="0">
                <a:solidFill>
                  <a:srgbClr val="42B741"/>
                </a:solidFill>
              </a:rPr>
              <a:t>Waterbeach Greenway: Original Alignment</a:t>
            </a:r>
          </a:p>
        </p:txBody>
      </p:sp>
      <p:pic>
        <p:nvPicPr>
          <p:cNvPr id="6" name="Picture 5">
            <a:extLst>
              <a:ext uri="{FF2B5EF4-FFF2-40B4-BE49-F238E27FC236}">
                <a16:creationId xmlns:a16="http://schemas.microsoft.com/office/drawing/2014/main" id="{74BFE6E7-3D95-4EFD-90D8-05AB31DAF954}"/>
              </a:ext>
            </a:extLst>
          </p:cNvPr>
          <p:cNvPicPr>
            <a:picLocks noChangeAspect="1"/>
          </p:cNvPicPr>
          <p:nvPr/>
        </p:nvPicPr>
        <p:blipFill>
          <a:blip r:embed="rId3"/>
          <a:stretch>
            <a:fillRect/>
          </a:stretch>
        </p:blipFill>
        <p:spPr>
          <a:xfrm>
            <a:off x="1355709" y="1752967"/>
            <a:ext cx="9480581" cy="5111857"/>
          </a:xfrm>
          <a:prstGeom prst="rect">
            <a:avLst/>
          </a:prstGeom>
        </p:spPr>
      </p:pic>
    </p:spTree>
    <p:extLst>
      <p:ext uri="{BB962C8B-B14F-4D97-AF65-F5344CB8AC3E}">
        <p14:creationId xmlns:p14="http://schemas.microsoft.com/office/powerpoint/2010/main" val="3549329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0E14A3-488E-EF50-9B6A-37323BB40E6E}"/>
              </a:ext>
            </a:extLst>
          </p:cNvPr>
          <p:cNvSpPr txBox="1"/>
          <p:nvPr/>
        </p:nvSpPr>
        <p:spPr>
          <a:xfrm>
            <a:off x="0" y="163827"/>
            <a:ext cx="12192000" cy="889158"/>
          </a:xfrm>
          <a:prstGeom prst="rect">
            <a:avLst/>
          </a:prstGeom>
          <a:noFill/>
        </p:spPr>
        <p:txBody>
          <a:bodyPr wrap="square" lIns="121920" tIns="60962" rIns="121920" bIns="60962" anchor="t">
            <a:spAutoFit/>
          </a:bodyPr>
          <a:lstStyle/>
          <a:p>
            <a:pPr algn="ctr"/>
            <a:r>
              <a:rPr lang="en-GB" sz="4978" b="1" dirty="0">
                <a:solidFill>
                  <a:srgbClr val="42B741"/>
                </a:solidFill>
              </a:rPr>
              <a:t>Risks to delivery</a:t>
            </a:r>
            <a:endParaRPr lang="en-US" sz="2489" dirty="0"/>
          </a:p>
        </p:txBody>
      </p:sp>
      <p:sp>
        <p:nvSpPr>
          <p:cNvPr id="3" name="TextBox 2">
            <a:extLst>
              <a:ext uri="{FF2B5EF4-FFF2-40B4-BE49-F238E27FC236}">
                <a16:creationId xmlns:a16="http://schemas.microsoft.com/office/drawing/2014/main" id="{919C518F-2909-EAF9-451E-2F038A7911AE}"/>
              </a:ext>
            </a:extLst>
          </p:cNvPr>
          <p:cNvSpPr txBox="1"/>
          <p:nvPr/>
        </p:nvSpPr>
        <p:spPr>
          <a:xfrm>
            <a:off x="1623587" y="1152146"/>
            <a:ext cx="8672319" cy="6401757"/>
          </a:xfrm>
          <a:prstGeom prst="rect">
            <a:avLst/>
          </a:prstGeom>
          <a:noFill/>
        </p:spPr>
        <p:txBody>
          <a:bodyPr wrap="square" lIns="121920" tIns="60962" rIns="121920" bIns="60962" anchor="t">
            <a:spAutoFit/>
          </a:bodyPr>
          <a:lstStyle/>
          <a:p>
            <a:r>
              <a:rPr lang="en-GB" sz="2400" b="1" dirty="0">
                <a:solidFill>
                  <a:srgbClr val="42B741"/>
                </a:solidFill>
              </a:rPr>
              <a:t>Since the 2018 public consultation on the </a:t>
            </a:r>
            <a:r>
              <a:rPr lang="en-GB" sz="2400" b="1" dirty="0" err="1">
                <a:solidFill>
                  <a:srgbClr val="42B741"/>
                </a:solidFill>
              </a:rPr>
              <a:t>Waterbeach</a:t>
            </a:r>
            <a:r>
              <a:rPr lang="en-GB" sz="2400" b="1" dirty="0">
                <a:solidFill>
                  <a:srgbClr val="42B741"/>
                </a:solidFill>
              </a:rPr>
              <a:t> Greenway railway alignment, design investigations have identified a number of key risks.</a:t>
            </a:r>
            <a:endParaRPr lang="en-GB" sz="2400" b="1" dirty="0">
              <a:solidFill>
                <a:srgbClr val="42B741"/>
              </a:solidFill>
              <a:ea typeface="Calibri"/>
              <a:cs typeface="Calibri"/>
            </a:endParaRPr>
          </a:p>
          <a:p>
            <a:r>
              <a:rPr lang="en-GB" sz="2400" b="1" dirty="0">
                <a:solidFill>
                  <a:srgbClr val="42B741"/>
                </a:solidFill>
              </a:rPr>
              <a:t>These key risks include:</a:t>
            </a:r>
            <a:endParaRPr lang="en-GB" sz="2400" b="1" dirty="0">
              <a:solidFill>
                <a:srgbClr val="42B741"/>
              </a:solidFill>
              <a:ea typeface="Calibri"/>
              <a:cs typeface="Calibri"/>
            </a:endParaRPr>
          </a:p>
          <a:p>
            <a:pPr marL="380988" indent="-380988">
              <a:buFont typeface="Arial" panose="020B0604020202020204" pitchFamily="34" charset="0"/>
              <a:buChar char="•"/>
            </a:pPr>
            <a:r>
              <a:rPr lang="en-GB" sz="2400" dirty="0">
                <a:ea typeface="Calibri"/>
                <a:cs typeface="Calibri"/>
              </a:rPr>
              <a:t>Flooding &amp; Drainage</a:t>
            </a:r>
            <a:endParaRPr lang="en-GB" sz="2400" dirty="0"/>
          </a:p>
          <a:p>
            <a:pPr marL="380988" indent="-380988">
              <a:buFont typeface="Arial" panose="020B0604020202020204" pitchFamily="34" charset="0"/>
              <a:buChar char="•"/>
            </a:pPr>
            <a:r>
              <a:rPr lang="en-GB" sz="2400" dirty="0"/>
              <a:t>Proximity to railway infrastructure</a:t>
            </a:r>
            <a:endParaRPr lang="en-GB" sz="2400" dirty="0">
              <a:cs typeface="Calibri"/>
            </a:endParaRPr>
          </a:p>
          <a:p>
            <a:pPr marL="380988" indent="-380988">
              <a:buFont typeface="Arial" panose="020B0604020202020204" pitchFamily="34" charset="0"/>
              <a:buChar char="•"/>
            </a:pPr>
            <a:r>
              <a:rPr lang="en-GB" sz="2400" dirty="0">
                <a:ea typeface="Calibri"/>
                <a:cs typeface="Calibri"/>
              </a:rPr>
              <a:t>Construction feasibility</a:t>
            </a:r>
          </a:p>
          <a:p>
            <a:pPr marL="380988" indent="-380988">
              <a:buFont typeface="Arial" panose="020B0604020202020204" pitchFamily="34" charset="0"/>
              <a:buChar char="•"/>
            </a:pPr>
            <a:r>
              <a:rPr lang="en-GB" sz="2400" dirty="0">
                <a:ea typeface="Calibri"/>
                <a:cs typeface="Calibri"/>
              </a:rPr>
              <a:t>Access via Milton Country Park</a:t>
            </a:r>
            <a:endParaRPr lang="en-GB" sz="2400" dirty="0"/>
          </a:p>
          <a:p>
            <a:pPr marL="380988" indent="-380988">
              <a:buFont typeface="Arial" panose="020B0604020202020204" pitchFamily="34" charset="0"/>
              <a:buChar char="•"/>
            </a:pPr>
            <a:r>
              <a:rPr lang="en-GB" sz="2400" dirty="0"/>
              <a:t>Feasibility and cost of A14 underpass </a:t>
            </a:r>
            <a:endParaRPr lang="en-GB" sz="2400" dirty="0">
              <a:cs typeface="Calibri" panose="020F0502020204030204"/>
            </a:endParaRPr>
          </a:p>
          <a:p>
            <a:pPr marL="380988" indent="-380988">
              <a:buFont typeface="Arial" panose="020B0604020202020204" pitchFamily="34" charset="0"/>
              <a:buChar char="•"/>
            </a:pPr>
            <a:r>
              <a:rPr lang="en-GB" sz="2400" dirty="0"/>
              <a:t>Overall cost of offline alignment</a:t>
            </a:r>
            <a:endParaRPr lang="en-GB" sz="2400" dirty="0">
              <a:cs typeface="Calibri" panose="020F0502020204030204"/>
            </a:endParaRPr>
          </a:p>
          <a:p>
            <a:pPr marL="380988" indent="-380988">
              <a:buFont typeface="Arial" panose="020B0604020202020204" pitchFamily="34" charset="0"/>
              <a:buChar char="•"/>
            </a:pPr>
            <a:r>
              <a:rPr lang="en-GB" sz="2400" dirty="0">
                <a:cs typeface="Calibri" panose="020F0502020204030204"/>
              </a:rPr>
              <a:t>Programme for delivery </a:t>
            </a:r>
            <a:endParaRPr lang="en-GB" sz="2400" dirty="0">
              <a:ea typeface="Calibri"/>
              <a:cs typeface="Calibri" panose="020F0502020204030204"/>
            </a:endParaRPr>
          </a:p>
          <a:p>
            <a:r>
              <a:rPr lang="en-GB" sz="2400" b="1" dirty="0">
                <a:solidFill>
                  <a:srgbClr val="42B741"/>
                </a:solidFill>
              </a:rPr>
              <a:t>There are also other risks including:</a:t>
            </a:r>
            <a:endParaRPr lang="en-GB" sz="2400" b="1" dirty="0">
              <a:solidFill>
                <a:srgbClr val="42B741"/>
              </a:solidFill>
              <a:ea typeface="Calibri"/>
              <a:cs typeface="Calibri"/>
            </a:endParaRPr>
          </a:p>
          <a:p>
            <a:pPr marL="380988" indent="-380988">
              <a:buFont typeface="Arial" panose="020B0604020202020204" pitchFamily="34" charset="0"/>
              <a:buChar char="•"/>
            </a:pPr>
            <a:r>
              <a:rPr lang="en-GB" sz="2400" dirty="0"/>
              <a:t>Isolation of route</a:t>
            </a:r>
            <a:endParaRPr lang="en-GB" sz="2400" dirty="0">
              <a:cs typeface="Calibri"/>
            </a:endParaRPr>
          </a:p>
          <a:p>
            <a:pPr marL="380988" indent="-380988">
              <a:buFont typeface="Arial" panose="020B0604020202020204" pitchFamily="34" charset="0"/>
              <a:buChar char="•"/>
            </a:pPr>
            <a:r>
              <a:rPr lang="en-GB" sz="2400" dirty="0"/>
              <a:t>Maintenance of route and of railway infrastructure</a:t>
            </a:r>
            <a:endParaRPr lang="en-GB" sz="2400" dirty="0">
              <a:cs typeface="Calibri" panose="020F0502020204030204"/>
            </a:endParaRPr>
          </a:p>
          <a:p>
            <a:pPr marL="380988" indent="-380988">
              <a:buFont typeface="Arial" panose="020B0604020202020204" pitchFamily="34" charset="0"/>
              <a:buChar char="•"/>
            </a:pPr>
            <a:r>
              <a:rPr lang="en-GB" sz="2400" dirty="0">
                <a:ea typeface="+mn-lt"/>
                <a:cs typeface="+mn-lt"/>
              </a:rPr>
              <a:t>Scheduled monument consent for works alongside Car Dyke Road</a:t>
            </a:r>
          </a:p>
          <a:p>
            <a:pPr marL="380988" indent="-380988">
              <a:buFont typeface="Arial" panose="020B0604020202020204" pitchFamily="34" charset="0"/>
              <a:buChar char="•"/>
            </a:pPr>
            <a:r>
              <a:rPr lang="en-GB" sz="2400" dirty="0">
                <a:ea typeface="+mn-lt"/>
                <a:cs typeface="+mn-lt"/>
              </a:rPr>
              <a:t>Business case and value for money</a:t>
            </a:r>
          </a:p>
        </p:txBody>
      </p:sp>
      <p:pic>
        <p:nvPicPr>
          <p:cNvPr id="5" name="Picture 4">
            <a:extLst>
              <a:ext uri="{FF2B5EF4-FFF2-40B4-BE49-F238E27FC236}">
                <a16:creationId xmlns:a16="http://schemas.microsoft.com/office/drawing/2014/main" id="{4F9D3313-E0E3-8217-FB60-60B780D74181}"/>
              </a:ext>
            </a:extLst>
          </p:cNvPr>
          <p:cNvPicPr>
            <a:picLocks noChangeAspect="1"/>
          </p:cNvPicPr>
          <p:nvPr/>
        </p:nvPicPr>
        <p:blipFill rotWithShape="1">
          <a:blip r:embed="rId2"/>
          <a:srcRect l="-1" t="8661" r="-3362"/>
          <a:stretch/>
        </p:blipFill>
        <p:spPr>
          <a:xfrm>
            <a:off x="6842755" y="2125683"/>
            <a:ext cx="3453151" cy="3633850"/>
          </a:xfrm>
          <a:prstGeom prst="rect">
            <a:avLst/>
          </a:prstGeom>
        </p:spPr>
      </p:pic>
    </p:spTree>
    <p:extLst>
      <p:ext uri="{BB962C8B-B14F-4D97-AF65-F5344CB8AC3E}">
        <p14:creationId xmlns:p14="http://schemas.microsoft.com/office/powerpoint/2010/main" val="3286080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92CDF-8035-49DA-98BB-27A6DC1BA301}"/>
              </a:ext>
            </a:extLst>
          </p:cNvPr>
          <p:cNvSpPr txBox="1"/>
          <p:nvPr/>
        </p:nvSpPr>
        <p:spPr>
          <a:xfrm>
            <a:off x="218364" y="237487"/>
            <a:ext cx="11755272" cy="748988"/>
          </a:xfrm>
          <a:prstGeom prst="rect">
            <a:avLst/>
          </a:prstGeom>
          <a:noFill/>
        </p:spPr>
        <p:txBody>
          <a:bodyPr wrap="square">
            <a:spAutoFit/>
          </a:bodyPr>
          <a:lstStyle/>
          <a:p>
            <a:pPr algn="ctr"/>
            <a:r>
              <a:rPr lang="en-GB" sz="4267" b="1" dirty="0">
                <a:solidFill>
                  <a:srgbClr val="42B741"/>
                </a:solidFill>
              </a:rPr>
              <a:t>Waterbeach Greenway New </a:t>
            </a:r>
            <a:r>
              <a:rPr lang="en-GB" sz="4000" b="1" dirty="0">
                <a:solidFill>
                  <a:srgbClr val="42B741"/>
                </a:solidFill>
              </a:rPr>
              <a:t>Alignment</a:t>
            </a:r>
            <a:endParaRPr lang="en-GB" sz="4267" b="1" dirty="0">
              <a:solidFill>
                <a:srgbClr val="42B741"/>
              </a:solidFill>
            </a:endParaRPr>
          </a:p>
        </p:txBody>
      </p:sp>
      <p:pic>
        <p:nvPicPr>
          <p:cNvPr id="5" name="Picture 4">
            <a:extLst>
              <a:ext uri="{FF2B5EF4-FFF2-40B4-BE49-F238E27FC236}">
                <a16:creationId xmlns:a16="http://schemas.microsoft.com/office/drawing/2014/main" id="{76F60C80-AB36-4C64-9C9B-4BEE285BA905}"/>
              </a:ext>
            </a:extLst>
          </p:cNvPr>
          <p:cNvPicPr>
            <a:picLocks noChangeAspect="1"/>
          </p:cNvPicPr>
          <p:nvPr/>
        </p:nvPicPr>
        <p:blipFill>
          <a:blip r:embed="rId3"/>
          <a:stretch>
            <a:fillRect/>
          </a:stretch>
        </p:blipFill>
        <p:spPr>
          <a:xfrm>
            <a:off x="2028593" y="1108625"/>
            <a:ext cx="8405693" cy="5959024"/>
          </a:xfrm>
          <a:prstGeom prst="rect">
            <a:avLst/>
          </a:prstGeom>
        </p:spPr>
      </p:pic>
      <p:sp>
        <p:nvSpPr>
          <p:cNvPr id="2" name="Callout: Bent Line 1">
            <a:extLst>
              <a:ext uri="{FF2B5EF4-FFF2-40B4-BE49-F238E27FC236}">
                <a16:creationId xmlns:a16="http://schemas.microsoft.com/office/drawing/2014/main" id="{D0A39C33-1F21-76D6-56F9-E4AABA8D624E}"/>
              </a:ext>
            </a:extLst>
          </p:cNvPr>
          <p:cNvSpPr/>
          <p:nvPr/>
        </p:nvSpPr>
        <p:spPr>
          <a:xfrm>
            <a:off x="8083313" y="2938148"/>
            <a:ext cx="1959550" cy="729616"/>
          </a:xfrm>
          <a:prstGeom prst="borderCallout2">
            <a:avLst>
              <a:gd name="adj1" fmla="val 18750"/>
              <a:gd name="adj2" fmla="val -8333"/>
              <a:gd name="adj3" fmla="val 18750"/>
              <a:gd name="adj4" fmla="val -16667"/>
              <a:gd name="adj5" fmla="val 35178"/>
              <a:gd name="adj6" fmla="val -59629"/>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1335">
                <a:solidFill>
                  <a:schemeClr val="tx1"/>
                </a:solidFill>
              </a:rPr>
              <a:t>Off-road bridleway (3m paved, 3m grass strip, 2m verge)</a:t>
            </a:r>
          </a:p>
        </p:txBody>
      </p:sp>
      <p:sp>
        <p:nvSpPr>
          <p:cNvPr id="4" name="Callout: Bent Line 3">
            <a:extLst>
              <a:ext uri="{FF2B5EF4-FFF2-40B4-BE49-F238E27FC236}">
                <a16:creationId xmlns:a16="http://schemas.microsoft.com/office/drawing/2014/main" id="{D2E3C3A7-407B-78F4-837A-FABC94214C63}"/>
              </a:ext>
            </a:extLst>
          </p:cNvPr>
          <p:cNvSpPr/>
          <p:nvPr/>
        </p:nvSpPr>
        <p:spPr>
          <a:xfrm flipH="1">
            <a:off x="2260849" y="2764378"/>
            <a:ext cx="2817179" cy="1077157"/>
          </a:xfrm>
          <a:prstGeom prst="borderCallout2">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1335" dirty="0">
                <a:solidFill>
                  <a:schemeClr val="tx1"/>
                </a:solidFill>
              </a:rPr>
              <a:t>3 options for Ely Road slip:</a:t>
            </a:r>
          </a:p>
          <a:p>
            <a:pPr algn="ctr"/>
            <a:r>
              <a:rPr lang="en-GB" sz="1335" dirty="0">
                <a:solidFill>
                  <a:schemeClr val="tx1"/>
                </a:solidFill>
              </a:rPr>
              <a:t>1) Widen shared use path into slip lane</a:t>
            </a:r>
          </a:p>
          <a:p>
            <a:pPr algn="ctr"/>
            <a:r>
              <a:rPr lang="en-GB" sz="1335" dirty="0">
                <a:solidFill>
                  <a:schemeClr val="tx1"/>
                </a:solidFill>
              </a:rPr>
              <a:t>2) Close slip lane</a:t>
            </a:r>
          </a:p>
          <a:p>
            <a:pPr algn="ctr"/>
            <a:r>
              <a:rPr lang="en-GB" sz="1335" dirty="0">
                <a:solidFill>
                  <a:schemeClr val="tx1"/>
                </a:solidFill>
              </a:rPr>
              <a:t>3) Close junction and slip</a:t>
            </a:r>
          </a:p>
        </p:txBody>
      </p:sp>
      <p:sp>
        <p:nvSpPr>
          <p:cNvPr id="6" name="Callout: Bent Line 5">
            <a:extLst>
              <a:ext uri="{FF2B5EF4-FFF2-40B4-BE49-F238E27FC236}">
                <a16:creationId xmlns:a16="http://schemas.microsoft.com/office/drawing/2014/main" id="{8B8D2E71-68AE-8211-D179-89BEED8DFCFB}"/>
              </a:ext>
            </a:extLst>
          </p:cNvPr>
          <p:cNvSpPr/>
          <p:nvPr/>
        </p:nvSpPr>
        <p:spPr>
          <a:xfrm>
            <a:off x="5759171" y="5796444"/>
            <a:ext cx="1648809" cy="1289900"/>
          </a:xfrm>
          <a:prstGeom prst="borderCallout2">
            <a:avLst>
              <a:gd name="adj1" fmla="val -4880"/>
              <a:gd name="adj2" fmla="val 49590"/>
              <a:gd name="adj3" fmla="val -19845"/>
              <a:gd name="adj4" fmla="val 49267"/>
              <a:gd name="adj5" fmla="val -48970"/>
              <a:gd name="adj6" fmla="val 165"/>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1335">
                <a:solidFill>
                  <a:schemeClr val="tx1"/>
                </a:solidFill>
              </a:rPr>
              <a:t>2 options for Coles Road:</a:t>
            </a:r>
          </a:p>
          <a:p>
            <a:pPr algn="ctr"/>
            <a:r>
              <a:rPr lang="en-GB" sz="1335">
                <a:solidFill>
                  <a:schemeClr val="tx1"/>
                </a:solidFill>
              </a:rPr>
              <a:t>1) Light-touch with cycle symbols</a:t>
            </a:r>
          </a:p>
          <a:p>
            <a:pPr algn="ctr"/>
            <a:r>
              <a:rPr lang="en-GB" sz="1335">
                <a:solidFill>
                  <a:schemeClr val="tx1"/>
                </a:solidFill>
              </a:rPr>
              <a:t>2) Double yellow lines, raised tables</a:t>
            </a:r>
          </a:p>
        </p:txBody>
      </p:sp>
      <p:sp>
        <p:nvSpPr>
          <p:cNvPr id="7" name="Callout: Bent Line 6">
            <a:extLst>
              <a:ext uri="{FF2B5EF4-FFF2-40B4-BE49-F238E27FC236}">
                <a16:creationId xmlns:a16="http://schemas.microsoft.com/office/drawing/2014/main" id="{B0774435-144B-23FE-1E34-C7A497FC9712}"/>
              </a:ext>
            </a:extLst>
          </p:cNvPr>
          <p:cNvSpPr/>
          <p:nvPr/>
        </p:nvSpPr>
        <p:spPr>
          <a:xfrm flipH="1">
            <a:off x="1596787" y="4830947"/>
            <a:ext cx="2996702" cy="1690874"/>
          </a:xfrm>
          <a:prstGeom prst="borderCallout2">
            <a:avLst>
              <a:gd name="adj1" fmla="val 36669"/>
              <a:gd name="adj2" fmla="val -1638"/>
              <a:gd name="adj3" fmla="val 18750"/>
              <a:gd name="adj4" fmla="val -16667"/>
              <a:gd name="adj5" fmla="val 13784"/>
              <a:gd name="adj6" fmla="val -26944"/>
            </a:avLst>
          </a:prstGeom>
          <a:ln/>
        </p:spPr>
        <p:style>
          <a:lnRef idx="2">
            <a:schemeClr val="dk1"/>
          </a:lnRef>
          <a:fillRef idx="1">
            <a:schemeClr val="lt1"/>
          </a:fillRef>
          <a:effectRef idx="0">
            <a:schemeClr val="dk1"/>
          </a:effectRef>
          <a:fontRef idx="minor">
            <a:schemeClr val="dk1"/>
          </a:fontRef>
        </p:style>
        <p:txBody>
          <a:bodyPr lIns="121920" tIns="60962" rIns="121920" bIns="60962" rtlCol="0" anchor="ctr"/>
          <a:lstStyle/>
          <a:p>
            <a:pPr algn="ctr"/>
            <a:r>
              <a:rPr lang="en-GB" sz="1335" dirty="0">
                <a:solidFill>
                  <a:schemeClr val="tx1"/>
                </a:solidFill>
              </a:rPr>
              <a:t>2 options for High Street at shops: </a:t>
            </a:r>
          </a:p>
          <a:p>
            <a:pPr algn="ctr"/>
            <a:r>
              <a:rPr lang="en-GB" sz="1335" dirty="0">
                <a:solidFill>
                  <a:schemeClr val="tx1"/>
                </a:solidFill>
              </a:rPr>
              <a:t>1) Parking relocated to west, wider shared path</a:t>
            </a:r>
            <a:endParaRPr lang="en-GB" sz="1335" dirty="0">
              <a:solidFill>
                <a:schemeClr val="tx1"/>
              </a:solidFill>
              <a:cs typeface="Calibri"/>
            </a:endParaRPr>
          </a:p>
          <a:p>
            <a:pPr algn="ctr"/>
            <a:r>
              <a:rPr lang="en-GB" sz="1335" dirty="0">
                <a:solidFill>
                  <a:schemeClr val="tx1"/>
                </a:solidFill>
              </a:rPr>
              <a:t>2) Parking retained on east side, shared path</a:t>
            </a:r>
            <a:endParaRPr lang="en-GB" sz="1335" dirty="0">
              <a:solidFill>
                <a:schemeClr val="tx1"/>
              </a:solidFill>
              <a:cs typeface="Calibri"/>
            </a:endParaRPr>
          </a:p>
          <a:p>
            <a:pPr algn="ctr"/>
            <a:endParaRPr lang="en-GB" sz="1335" dirty="0">
              <a:solidFill>
                <a:schemeClr val="tx1"/>
              </a:solidFill>
            </a:endParaRPr>
          </a:p>
          <a:p>
            <a:pPr algn="ctr"/>
            <a:r>
              <a:rPr lang="en-GB" sz="1335" dirty="0">
                <a:solidFill>
                  <a:schemeClr val="tx1"/>
                </a:solidFill>
              </a:rPr>
              <a:t>Traffic calming and public realm enhancements for both options </a:t>
            </a:r>
            <a:endParaRPr lang="en-GB" sz="1335" dirty="0">
              <a:solidFill>
                <a:schemeClr val="tx1"/>
              </a:solidFill>
              <a:cs typeface="Calibri"/>
            </a:endParaRPr>
          </a:p>
        </p:txBody>
      </p:sp>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578DEB21-02EE-CCE5-F3A8-327AD08F1AEC}"/>
                  </a:ext>
                </a:extLst>
              </p14:cNvPr>
              <p14:cNvContentPartPr/>
              <p14:nvPr/>
            </p14:nvContentPartPr>
            <p14:xfrm>
              <a:off x="7376913" y="2505599"/>
              <a:ext cx="78181" cy="126341"/>
            </p14:xfrm>
          </p:contentPart>
        </mc:Choice>
        <mc:Fallback xmlns="">
          <p:pic>
            <p:nvPicPr>
              <p:cNvPr id="9" name="Ink 8">
                <a:extLst>
                  <a:ext uri="{FF2B5EF4-FFF2-40B4-BE49-F238E27FC236}">
                    <a16:creationId xmlns:a16="http://schemas.microsoft.com/office/drawing/2014/main" id="{578DEB21-02EE-CCE5-F3A8-327AD08F1AEC}"/>
                  </a:ext>
                </a:extLst>
              </p:cNvPr>
              <p:cNvPicPr/>
              <p:nvPr/>
            </p:nvPicPr>
            <p:blipFill>
              <a:blip r:embed="rId5"/>
              <a:stretch>
                <a:fillRect/>
              </a:stretch>
            </p:blipFill>
            <p:spPr>
              <a:xfrm>
                <a:off x="7358982" y="2487653"/>
                <a:ext cx="113685" cy="161874"/>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7754425F-E413-B5AD-6073-59851CAB91B0}"/>
                  </a:ext>
                </a:extLst>
              </p14:cNvPr>
              <p14:cNvContentPartPr/>
              <p14:nvPr/>
            </p14:nvContentPartPr>
            <p14:xfrm>
              <a:off x="7461055" y="2419837"/>
              <a:ext cx="86306" cy="99906"/>
            </p14:xfrm>
          </p:contentPart>
        </mc:Choice>
        <mc:Fallback xmlns="">
          <p:pic>
            <p:nvPicPr>
              <p:cNvPr id="11" name="Ink 10">
                <a:extLst>
                  <a:ext uri="{FF2B5EF4-FFF2-40B4-BE49-F238E27FC236}">
                    <a16:creationId xmlns:a16="http://schemas.microsoft.com/office/drawing/2014/main" id="{7754425F-E413-B5AD-6073-59851CAB91B0}"/>
                  </a:ext>
                </a:extLst>
              </p:cNvPr>
              <p:cNvPicPr/>
              <p:nvPr/>
            </p:nvPicPr>
            <p:blipFill>
              <a:blip r:embed="rId7"/>
              <a:stretch>
                <a:fillRect/>
              </a:stretch>
            </p:blipFill>
            <p:spPr>
              <a:xfrm>
                <a:off x="7443149" y="2401868"/>
                <a:ext cx="121760" cy="13548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B638788B-F4A2-E336-BBF6-8217052A0231}"/>
                  </a:ext>
                </a:extLst>
              </p14:cNvPr>
              <p14:cNvContentPartPr/>
              <p14:nvPr/>
            </p14:nvContentPartPr>
            <p14:xfrm>
              <a:off x="7467604" y="2472635"/>
              <a:ext cx="225742" cy="35028"/>
            </p14:xfrm>
          </p:contentPart>
        </mc:Choice>
        <mc:Fallback xmlns="">
          <p:pic>
            <p:nvPicPr>
              <p:cNvPr id="14" name="Ink 13">
                <a:extLst>
                  <a:ext uri="{FF2B5EF4-FFF2-40B4-BE49-F238E27FC236}">
                    <a16:creationId xmlns:a16="http://schemas.microsoft.com/office/drawing/2014/main" id="{B638788B-F4A2-E336-BBF6-8217052A0231}"/>
                  </a:ext>
                </a:extLst>
              </p:cNvPr>
              <p:cNvPicPr/>
              <p:nvPr/>
            </p:nvPicPr>
            <p:blipFill>
              <a:blip r:embed="rId9"/>
              <a:stretch>
                <a:fillRect/>
              </a:stretch>
            </p:blipFill>
            <p:spPr>
              <a:xfrm>
                <a:off x="7449631" y="2454764"/>
                <a:ext cx="261329" cy="70413"/>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F0B975FE-9F29-4BE9-2664-FF2F9336F38E}"/>
                  </a:ext>
                </a:extLst>
              </p14:cNvPr>
              <p14:cNvContentPartPr/>
              <p14:nvPr/>
            </p14:nvContentPartPr>
            <p14:xfrm>
              <a:off x="8433426" y="6175037"/>
              <a:ext cx="504142" cy="28489"/>
            </p14:xfrm>
          </p:contentPart>
        </mc:Choice>
        <mc:Fallback xmlns="">
          <p:pic>
            <p:nvPicPr>
              <p:cNvPr id="15" name="Ink 14">
                <a:extLst>
                  <a:ext uri="{FF2B5EF4-FFF2-40B4-BE49-F238E27FC236}">
                    <a16:creationId xmlns:a16="http://schemas.microsoft.com/office/drawing/2014/main" id="{F0B975FE-9F29-4BE9-2664-FF2F9336F38E}"/>
                  </a:ext>
                </a:extLst>
              </p:cNvPr>
              <p:cNvPicPr/>
              <p:nvPr/>
            </p:nvPicPr>
            <p:blipFill>
              <a:blip r:embed="rId11"/>
              <a:stretch>
                <a:fillRect/>
              </a:stretch>
            </p:blipFill>
            <p:spPr>
              <a:xfrm>
                <a:off x="8415806" y="6157231"/>
                <a:ext cx="539741" cy="63744"/>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D3831707-6C7F-9E72-FF89-C4CD8DFCCBA7}"/>
                  </a:ext>
                </a:extLst>
              </p14:cNvPr>
              <p14:cNvContentPartPr/>
              <p14:nvPr/>
            </p14:nvContentPartPr>
            <p14:xfrm>
              <a:off x="8489526" y="6156428"/>
              <a:ext cx="382036" cy="19044"/>
            </p14:xfrm>
          </p:contentPart>
        </mc:Choice>
        <mc:Fallback xmlns="">
          <p:pic>
            <p:nvPicPr>
              <p:cNvPr id="16" name="Ink 15">
                <a:extLst>
                  <a:ext uri="{FF2B5EF4-FFF2-40B4-BE49-F238E27FC236}">
                    <a16:creationId xmlns:a16="http://schemas.microsoft.com/office/drawing/2014/main" id="{D3831707-6C7F-9E72-FF89-C4CD8DFCCBA7}"/>
                  </a:ext>
                </a:extLst>
              </p:cNvPr>
              <p:cNvPicPr/>
              <p:nvPr/>
            </p:nvPicPr>
            <p:blipFill>
              <a:blip r:embed="rId13"/>
              <a:stretch>
                <a:fillRect/>
              </a:stretch>
            </p:blipFill>
            <p:spPr>
              <a:xfrm>
                <a:off x="8471539" y="6138795"/>
                <a:ext cx="417650" cy="53958"/>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3F107EE2-5435-6CFE-8A06-8B20AEC33C7A}"/>
                  </a:ext>
                </a:extLst>
              </p14:cNvPr>
              <p14:cNvContentPartPr/>
              <p14:nvPr/>
            </p14:nvContentPartPr>
            <p14:xfrm>
              <a:off x="8433425" y="6191319"/>
              <a:ext cx="543209" cy="68708"/>
            </p14:xfrm>
          </p:contentPart>
        </mc:Choice>
        <mc:Fallback xmlns="">
          <p:pic>
            <p:nvPicPr>
              <p:cNvPr id="17" name="Ink 16">
                <a:extLst>
                  <a:ext uri="{FF2B5EF4-FFF2-40B4-BE49-F238E27FC236}">
                    <a16:creationId xmlns:a16="http://schemas.microsoft.com/office/drawing/2014/main" id="{3F107EE2-5435-6CFE-8A06-8B20AEC33C7A}"/>
                  </a:ext>
                </a:extLst>
              </p:cNvPr>
              <p:cNvPicPr/>
              <p:nvPr/>
            </p:nvPicPr>
            <p:blipFill>
              <a:blip r:embed="rId15"/>
              <a:stretch>
                <a:fillRect/>
              </a:stretch>
            </p:blipFill>
            <p:spPr>
              <a:xfrm>
                <a:off x="8415438" y="6173426"/>
                <a:ext cx="578823" cy="104136"/>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F1A3BCFF-FCBB-64CE-692C-DEE78E938544}"/>
                  </a:ext>
                </a:extLst>
              </p14:cNvPr>
              <p14:cNvContentPartPr/>
              <p14:nvPr/>
            </p14:nvContentPartPr>
            <p14:xfrm>
              <a:off x="9013108" y="6416996"/>
              <a:ext cx="766414" cy="104825"/>
            </p14:xfrm>
          </p:contentPart>
        </mc:Choice>
        <mc:Fallback xmlns="">
          <p:pic>
            <p:nvPicPr>
              <p:cNvPr id="18" name="Ink 17">
                <a:extLst>
                  <a:ext uri="{FF2B5EF4-FFF2-40B4-BE49-F238E27FC236}">
                    <a16:creationId xmlns:a16="http://schemas.microsoft.com/office/drawing/2014/main" id="{F1A3BCFF-FCBB-64CE-692C-DEE78E938544}"/>
                  </a:ext>
                </a:extLst>
              </p:cNvPr>
              <p:cNvPicPr/>
              <p:nvPr/>
            </p:nvPicPr>
            <p:blipFill>
              <a:blip r:embed="rId17"/>
              <a:stretch>
                <a:fillRect/>
              </a:stretch>
            </p:blipFill>
            <p:spPr>
              <a:xfrm>
                <a:off x="8995117" y="6399466"/>
                <a:ext cx="802036" cy="140244"/>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id="{64001E5A-0952-1063-E648-A8B6B67E0374}"/>
                  </a:ext>
                </a:extLst>
              </p14:cNvPr>
              <p14:cNvContentPartPr/>
              <p14:nvPr/>
            </p14:nvContentPartPr>
            <p14:xfrm>
              <a:off x="9041158" y="6502716"/>
              <a:ext cx="326185" cy="9349"/>
            </p14:xfrm>
          </p:contentPart>
        </mc:Choice>
        <mc:Fallback xmlns="">
          <p:pic>
            <p:nvPicPr>
              <p:cNvPr id="19" name="Ink 18">
                <a:extLst>
                  <a:ext uri="{FF2B5EF4-FFF2-40B4-BE49-F238E27FC236}">
                    <a16:creationId xmlns:a16="http://schemas.microsoft.com/office/drawing/2014/main" id="{64001E5A-0952-1063-E648-A8B6B67E0374}"/>
                  </a:ext>
                </a:extLst>
              </p:cNvPr>
              <p:cNvPicPr/>
              <p:nvPr/>
            </p:nvPicPr>
            <p:blipFill>
              <a:blip r:embed="rId19"/>
              <a:stretch>
                <a:fillRect/>
              </a:stretch>
            </p:blipFill>
            <p:spPr>
              <a:xfrm>
                <a:off x="9023556" y="6035266"/>
                <a:ext cx="361749" cy="9349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 name="Ink 19">
                <a:extLst>
                  <a:ext uri="{FF2B5EF4-FFF2-40B4-BE49-F238E27FC236}">
                    <a16:creationId xmlns:a16="http://schemas.microsoft.com/office/drawing/2014/main" id="{4A05866B-8B11-7DFA-184B-30EF8B006649}"/>
                  </a:ext>
                </a:extLst>
              </p14:cNvPr>
              <p14:cNvContentPartPr/>
              <p14:nvPr/>
            </p14:nvContentPartPr>
            <p14:xfrm>
              <a:off x="11387928" y="4931967"/>
              <a:ext cx="9349" cy="9349"/>
            </p14:xfrm>
          </p:contentPart>
        </mc:Choice>
        <mc:Fallback xmlns="">
          <p:pic>
            <p:nvPicPr>
              <p:cNvPr id="20" name="Ink 19">
                <a:extLst>
                  <a:ext uri="{FF2B5EF4-FFF2-40B4-BE49-F238E27FC236}">
                    <a16:creationId xmlns:a16="http://schemas.microsoft.com/office/drawing/2014/main" id="{4A05866B-8B11-7DFA-184B-30EF8B006649}"/>
                  </a:ext>
                </a:extLst>
              </p:cNvPr>
              <p:cNvPicPr/>
              <p:nvPr/>
            </p:nvPicPr>
            <p:blipFill>
              <a:blip r:embed="rId21"/>
              <a:stretch>
                <a:fillRect/>
              </a:stretch>
            </p:blipFill>
            <p:spPr>
              <a:xfrm>
                <a:off x="10920478" y="4464517"/>
                <a:ext cx="934900" cy="934900"/>
              </a:xfrm>
              <a:prstGeom prst="rect">
                <a:avLst/>
              </a:prstGeom>
            </p:spPr>
          </p:pic>
        </mc:Fallback>
      </mc:AlternateContent>
    </p:spTree>
    <p:extLst>
      <p:ext uri="{BB962C8B-B14F-4D97-AF65-F5344CB8AC3E}">
        <p14:creationId xmlns:p14="http://schemas.microsoft.com/office/powerpoint/2010/main" val="3884859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B8A170-3A2F-DFE2-30E2-FFE11EC2E7CC}"/>
              </a:ext>
            </a:extLst>
          </p:cNvPr>
          <p:cNvPicPr>
            <a:picLocks noChangeAspect="1"/>
          </p:cNvPicPr>
          <p:nvPr/>
        </p:nvPicPr>
        <p:blipFill>
          <a:blip r:embed="rId2"/>
          <a:stretch>
            <a:fillRect/>
          </a:stretch>
        </p:blipFill>
        <p:spPr>
          <a:xfrm>
            <a:off x="2820145" y="136477"/>
            <a:ext cx="6960171" cy="9144000"/>
          </a:xfrm>
          <a:prstGeom prst="rect">
            <a:avLst/>
          </a:prstGeom>
        </p:spPr>
      </p:pic>
    </p:spTree>
    <p:extLst>
      <p:ext uri="{BB962C8B-B14F-4D97-AF65-F5344CB8AC3E}">
        <p14:creationId xmlns:p14="http://schemas.microsoft.com/office/powerpoint/2010/main" val="1773848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6847C8F-8973-8B03-6D8D-51FF1462F8ED}"/>
              </a:ext>
            </a:extLst>
          </p:cNvPr>
          <p:cNvSpPr txBox="1"/>
          <p:nvPr/>
        </p:nvSpPr>
        <p:spPr>
          <a:xfrm>
            <a:off x="3009899" y="426291"/>
            <a:ext cx="6172201" cy="889158"/>
          </a:xfrm>
          <a:prstGeom prst="rect">
            <a:avLst/>
          </a:prstGeom>
          <a:noFill/>
        </p:spPr>
        <p:txBody>
          <a:bodyPr rot="0" spcFirstLastPara="0" vertOverflow="overflow" horzOverflow="overflow" vert="horz" wrap="square" lIns="121920" tIns="60962" rIns="121920" bIns="60962" numCol="1" spcCol="0" rtlCol="0" fromWordArt="0" anchor="t" anchorCtr="0" forceAA="0" compatLnSpc="1">
            <a:prstTxWarp prst="textNoShape">
              <a:avLst/>
            </a:prstTxWarp>
            <a:spAutoFit/>
          </a:bodyPr>
          <a:lstStyle/>
          <a:p>
            <a:r>
              <a:rPr lang="en-GB" sz="4978" b="1" dirty="0">
                <a:solidFill>
                  <a:srgbClr val="42B741"/>
                </a:solidFill>
              </a:rPr>
              <a:t>Greenway Benefits </a:t>
            </a:r>
            <a:endParaRPr lang="en-US" sz="2489" dirty="0"/>
          </a:p>
        </p:txBody>
      </p:sp>
      <p:pic>
        <p:nvPicPr>
          <p:cNvPr id="2" name="Picture 1" descr="A person riding a bicycle on a road&#10;&#10;Description automatically generated">
            <a:extLst>
              <a:ext uri="{FF2B5EF4-FFF2-40B4-BE49-F238E27FC236}">
                <a16:creationId xmlns:a16="http://schemas.microsoft.com/office/drawing/2014/main" id="{B8F7F534-D2C4-89A7-E641-88B02340F71C}"/>
              </a:ext>
            </a:extLst>
          </p:cNvPr>
          <p:cNvPicPr>
            <a:picLocks noChangeAspect="1"/>
          </p:cNvPicPr>
          <p:nvPr/>
        </p:nvPicPr>
        <p:blipFill rotWithShape="1">
          <a:blip r:embed="rId2"/>
          <a:srcRect t="16356"/>
          <a:stretch/>
        </p:blipFill>
        <p:spPr>
          <a:xfrm>
            <a:off x="7555900" y="1432386"/>
            <a:ext cx="2849883" cy="31902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a:extLst>
              <a:ext uri="{FF2B5EF4-FFF2-40B4-BE49-F238E27FC236}">
                <a16:creationId xmlns:a16="http://schemas.microsoft.com/office/drawing/2014/main" id="{355AD4FC-E4E1-7CD3-8E12-543D2CF4A617}"/>
              </a:ext>
            </a:extLst>
          </p:cNvPr>
          <p:cNvSpPr txBox="1"/>
          <p:nvPr/>
        </p:nvSpPr>
        <p:spPr>
          <a:xfrm>
            <a:off x="1311784" y="1432386"/>
            <a:ext cx="6275784" cy="7140420"/>
          </a:xfrm>
          <a:prstGeom prst="rect">
            <a:avLst/>
          </a:prstGeom>
          <a:noFill/>
        </p:spPr>
        <p:txBody>
          <a:bodyPr rot="0" spcFirstLastPara="0" vertOverflow="overflow" horzOverflow="overflow" vert="horz" wrap="square" lIns="121920" tIns="60962" rIns="121920" bIns="60962" numCol="1" spcCol="0" rtlCol="0" fromWordArt="0" anchor="t" anchorCtr="0" forceAA="0" compatLnSpc="1">
            <a:prstTxWarp prst="textNoShape">
              <a:avLst/>
            </a:prstTxWarp>
            <a:spAutoFit/>
          </a:bodyPr>
          <a:lstStyle/>
          <a:p>
            <a:pPr marL="380997" indent="-380997">
              <a:buFont typeface="Arial"/>
              <a:buChar char="•"/>
            </a:pPr>
            <a:r>
              <a:rPr lang="en-GB" sz="2400" dirty="0">
                <a:cs typeface="Calibri" panose="020F0502020204030204"/>
              </a:rPr>
              <a:t>Safe and direct walking and cycling connectivity between residential areas and key facilities such as employment, education, health, recreation and transport hubs.</a:t>
            </a:r>
          </a:p>
          <a:p>
            <a:pPr marL="380997" indent="-380997">
              <a:buFont typeface="Arial"/>
              <a:buChar char="•"/>
            </a:pPr>
            <a:r>
              <a:rPr lang="en-GB" sz="2400" dirty="0">
                <a:cs typeface="Calibri" panose="020F0502020204030204"/>
              </a:rPr>
              <a:t>Improves access to jobs and education</a:t>
            </a:r>
          </a:p>
          <a:p>
            <a:pPr marL="380997" indent="-380997">
              <a:buFont typeface="Arial"/>
              <a:buChar char="•"/>
            </a:pPr>
            <a:r>
              <a:rPr lang="en-GB" sz="2400" dirty="0">
                <a:cs typeface="Calibri" panose="020F0502020204030204"/>
              </a:rPr>
              <a:t>Better, more inclusive environments for walking and cycling.</a:t>
            </a:r>
          </a:p>
          <a:p>
            <a:pPr marL="380997" indent="-380997">
              <a:buFont typeface="Arial"/>
              <a:buChar char="•"/>
            </a:pPr>
            <a:r>
              <a:rPr lang="en-GB" sz="2400" dirty="0">
                <a:cs typeface="Calibri" panose="020F0502020204030204"/>
              </a:rPr>
              <a:t>Investment towards improving the attractiveness of local centres.</a:t>
            </a:r>
          </a:p>
          <a:p>
            <a:pPr marL="380997" indent="-380997">
              <a:buFont typeface="Arial"/>
              <a:buChar char="•"/>
            </a:pPr>
            <a:r>
              <a:rPr lang="en-GB" sz="2400" dirty="0">
                <a:cs typeface="Calibri" panose="020F0502020204030204"/>
              </a:rPr>
              <a:t>Reduced carbon emissions</a:t>
            </a:r>
          </a:p>
          <a:p>
            <a:pPr marL="380997" indent="-380997">
              <a:buFont typeface="Arial"/>
              <a:buChar char="•"/>
            </a:pPr>
            <a:r>
              <a:rPr lang="en-GB" sz="2400" dirty="0">
                <a:cs typeface="Calibri" panose="020F0502020204030204"/>
              </a:rPr>
              <a:t>Provides an opportunity for more people to change travel behaviour </a:t>
            </a:r>
            <a:br>
              <a:rPr lang="en-GB" sz="2400" dirty="0">
                <a:cs typeface="Calibri" panose="020F0502020204030204"/>
              </a:rPr>
            </a:br>
            <a:r>
              <a:rPr lang="en-GB" sz="2400" dirty="0">
                <a:cs typeface="Calibri" panose="020F0502020204030204"/>
              </a:rPr>
              <a:t>and adopt a healthier lifestyle.</a:t>
            </a:r>
          </a:p>
          <a:p>
            <a:pPr marL="380997" indent="-380997">
              <a:buFont typeface="Arial"/>
              <a:buChar char="•"/>
            </a:pPr>
            <a:r>
              <a:rPr lang="en-GB" sz="2400" dirty="0">
                <a:cs typeface="Calibri" panose="020F0502020204030204"/>
              </a:rPr>
              <a:t>Futureproofs local areas and provides</a:t>
            </a:r>
          </a:p>
          <a:p>
            <a:r>
              <a:rPr lang="en-GB" sz="2400" dirty="0">
                <a:cs typeface="Calibri" panose="020F0502020204030204"/>
              </a:rPr>
              <a:t>     a platform for further investment.</a:t>
            </a:r>
          </a:p>
          <a:p>
            <a:endParaRPr lang="en-GB" sz="2400" dirty="0">
              <a:cs typeface="Calibri" panose="020F0502020204030204"/>
            </a:endParaRPr>
          </a:p>
          <a:p>
            <a:pPr marL="380997" indent="-380997">
              <a:buFont typeface="Arial"/>
              <a:buChar char="•"/>
            </a:pPr>
            <a:endParaRPr lang="en-GB" sz="2400" dirty="0">
              <a:cs typeface="Calibri" panose="020F0502020204030204"/>
            </a:endParaRPr>
          </a:p>
          <a:p>
            <a:pPr marL="380997" indent="-380997">
              <a:buFont typeface="Arial"/>
              <a:buChar char="•"/>
            </a:pPr>
            <a:endParaRPr lang="en-GB" sz="2400" dirty="0">
              <a:cs typeface="Calibri" panose="020F0502020204030204"/>
            </a:endParaRPr>
          </a:p>
        </p:txBody>
      </p:sp>
      <p:pic>
        <p:nvPicPr>
          <p:cNvPr id="3" name="Picture 2">
            <a:extLst>
              <a:ext uri="{FF2B5EF4-FFF2-40B4-BE49-F238E27FC236}">
                <a16:creationId xmlns:a16="http://schemas.microsoft.com/office/drawing/2014/main" id="{5C0161D4-2346-ACCB-A901-8C09C3CCF450}"/>
              </a:ext>
            </a:extLst>
          </p:cNvPr>
          <p:cNvPicPr>
            <a:picLocks noChangeAspect="1"/>
          </p:cNvPicPr>
          <p:nvPr/>
        </p:nvPicPr>
        <p:blipFill>
          <a:blip r:embed="rId3"/>
          <a:stretch>
            <a:fillRect/>
          </a:stretch>
        </p:blipFill>
        <p:spPr>
          <a:xfrm>
            <a:off x="7183707" y="4343803"/>
            <a:ext cx="4534367" cy="3281084"/>
          </a:xfrm>
          <a:prstGeom prst="rect">
            <a:avLst/>
          </a:prstGeom>
        </p:spPr>
      </p:pic>
    </p:spTree>
    <p:extLst>
      <p:ext uri="{BB962C8B-B14F-4D97-AF65-F5344CB8AC3E}">
        <p14:creationId xmlns:p14="http://schemas.microsoft.com/office/powerpoint/2010/main" val="20951192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2A4E713C40A6442B05ACE88E3F8C01D" ma:contentTypeVersion="11" ma:contentTypeDescription="Create a new document." ma:contentTypeScope="" ma:versionID="60cae9e354fcd1e7e2ef25810700197d">
  <xsd:schema xmlns:xsd="http://www.w3.org/2001/XMLSchema" xmlns:xs="http://www.w3.org/2001/XMLSchema" xmlns:p="http://schemas.microsoft.com/office/2006/metadata/properties" xmlns:ns2="1d03f480-3f88-459c-b49a-9b43c245f62b" xmlns:ns3="beb81e68-8582-4e5b-a4f6-edcf914ba655" targetNamespace="http://schemas.microsoft.com/office/2006/metadata/properties" ma:root="true" ma:fieldsID="d439a2eae4083e247260f16cd5ea9bab" ns2:_="" ns3:_="">
    <xsd:import namespace="1d03f480-3f88-459c-b49a-9b43c245f62b"/>
    <xsd:import namespace="beb81e68-8582-4e5b-a4f6-edcf914ba655"/>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03f480-3f88-459c-b49a-9b43c245f62b"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db97ddb5-ea2d-41f4-9e8e-bc0c5aea452e"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eb81e68-8582-4e5b-a4f6-edcf914ba655"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2c8b7d4e-f310-4336-ad78-3dee9ad8acc5}" ma:internalName="TaxCatchAll" ma:showField="CatchAllData" ma:web="beb81e68-8582-4e5b-a4f6-edcf914ba6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d03f480-3f88-459c-b49a-9b43c245f62b">
      <Terms xmlns="http://schemas.microsoft.com/office/infopath/2007/PartnerControls"/>
    </lcf76f155ced4ddcb4097134ff3c332f>
    <TaxCatchAll xmlns="beb81e68-8582-4e5b-a4f6-edcf914ba65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0F7098-3B4D-4120-A1B2-3E388309DD08}"/>
</file>

<file path=customXml/itemProps2.xml><?xml version="1.0" encoding="utf-8"?>
<ds:datastoreItem xmlns:ds="http://schemas.openxmlformats.org/officeDocument/2006/customXml" ds:itemID="{9D4C7821-33CC-4667-86CF-B0BE50CAE352}">
  <ds:schemaRefs>
    <ds:schemaRef ds:uri="http://purl.org/dc/terms/"/>
    <ds:schemaRef ds:uri="http://www.w3.org/XML/1998/namespace"/>
    <ds:schemaRef ds:uri="http://purl.org/dc/elements/1.1/"/>
    <ds:schemaRef ds:uri="09b21f7a-5c23-465e-9456-167c464d9d38"/>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914b8805-347d-4649-b025-7bc68f6e747d"/>
  </ds:schemaRefs>
</ds:datastoreItem>
</file>

<file path=customXml/itemProps3.xml><?xml version="1.0" encoding="utf-8"?>
<ds:datastoreItem xmlns:ds="http://schemas.openxmlformats.org/officeDocument/2006/customXml" ds:itemID="{7E141469-EC34-411F-A945-3D4EDCA9ED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1637</TotalTime>
  <Words>1796</Words>
  <Application>Microsoft Office PowerPoint</Application>
  <PresentationFormat>Custom</PresentationFormat>
  <Paragraphs>165</Paragraphs>
  <Slides>22</Slides>
  <Notes>10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8" baseType="lpstr">
      <vt:lpstr>Arial</vt:lpstr>
      <vt:lpstr>Calibri</vt:lpstr>
      <vt:lpstr>Calibri Light</vt:lpstr>
      <vt:lpstr>Courier New</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Lloyd</dc:creator>
  <cp:lastModifiedBy>Ryan Coetsee</cp:lastModifiedBy>
  <cp:revision>117</cp:revision>
  <cp:lastPrinted>2022-05-16T15:18:59Z</cp:lastPrinted>
  <dcterms:created xsi:type="dcterms:W3CDTF">2021-11-05T14:34:12Z</dcterms:created>
  <dcterms:modified xsi:type="dcterms:W3CDTF">2023-11-15T10:16:22Z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0x010100D2A4E713C40A6442B05ACE88E3F8C01D</vt:lpwstr>
  </property>
  <property fmtid="{D5CDD505-2E9C-101B-9397-08002B2CF9AE}" pid="3" name="MediaServiceImageTags">
    <vt:lpwstr/>
  </property>
  <property fmtid="{D5CDD505-2E9C-101B-9397-08002B2CF9AE}" pid="4" name="Order">
    <vt:r8>100</vt:r8>
  </property>
</Properties>
</file>