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84" r:id="rId6"/>
    <p:sldId id="264" r:id="rId7"/>
    <p:sldId id="287" r:id="rId8"/>
    <p:sldId id="286" r:id="rId9"/>
    <p:sldId id="271" r:id="rId10"/>
  </p:sldIdLst>
  <p:sldSz cx="9144000" cy="5143500" type="screen16x9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CE55C1-690A-652B-62F0-0DA7477818AD}" name="Emma Drake" initials="ED" userId="1245c377de29622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7030A0"/>
    <a:srgbClr val="FFC000"/>
    <a:srgbClr val="995300"/>
    <a:srgbClr val="FFFF00"/>
    <a:srgbClr val="57C5C6"/>
    <a:srgbClr val="FFEEC8"/>
    <a:srgbClr val="DD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1225" autoAdjust="0"/>
  </p:normalViewPr>
  <p:slideViewPr>
    <p:cSldViewPr snapToGrid="0">
      <p:cViewPr varScale="1">
        <p:scale>
          <a:sx n="96" d="100"/>
          <a:sy n="96" d="100"/>
        </p:scale>
        <p:origin x="1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AF318-7365-432D-B13D-28A9B19CE46E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955A3-23F5-42A2-B3CF-236028B4D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4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Hello there – I’m Dean Harris with a quick update from the Homes England perspective . . .</a:t>
            </a:r>
          </a:p>
          <a:p>
            <a:endParaRPr lang="en-GB" dirty="0"/>
          </a:p>
          <a:p>
            <a:r>
              <a:rPr lang="en-GB" dirty="0"/>
              <a:t>I’m joined by a couple of colleagues Catherine O’Toole who is relatively new in post and supporting me on the planning side,</a:t>
            </a:r>
          </a:p>
          <a:p>
            <a:endParaRPr lang="en-GB" dirty="0"/>
          </a:p>
          <a:p>
            <a:r>
              <a:rPr lang="en-GB" dirty="0"/>
              <a:t>And Chris Standish from our Community Engagement Team – Chris will say a few words later .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955A3-23F5-42A2-B3CF-236028B4D9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1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just thought it might be useful to clarify who Homes England are and what we are doing at Northstowe – for any new residents.</a:t>
            </a:r>
          </a:p>
          <a:p>
            <a:endParaRPr lang="en-GB" dirty="0"/>
          </a:p>
          <a:p>
            <a:r>
              <a:rPr lang="en-GB" dirty="0"/>
              <a:t>Homes England is the Government’s Housing and Regeneration Agency. At Northstowe We are acting as the public sector master developer responsible for Phases 2 and 3.</a:t>
            </a:r>
          </a:p>
          <a:p>
            <a:endParaRPr lang="en-GB" dirty="0"/>
          </a:p>
          <a:p>
            <a:r>
              <a:rPr lang="en-GB" dirty="0"/>
              <a:t>Being public sector, we act in the public interest and do not have a profit motive. As master developer we obtain outline planning permission and implement the strategic infrastructure (roads/cycleways/open space/drainage). We then find housebuilding partners (like Keepmoat) to develop the homes themselves.</a:t>
            </a:r>
          </a:p>
          <a:p>
            <a:endParaRPr lang="en-GB" dirty="0"/>
          </a:p>
          <a:p>
            <a:r>
              <a:rPr lang="en-GB" dirty="0"/>
              <a:t>At Northstowe we are responsible for Phase 2, which is underway around the education campus, and Phase 3 which is the area to the south and very north of the town. 8,500 homes in total.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955A3-23F5-42A2-B3CF-236028B4D9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33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We’ve got a lot going on in the next few months . . . . .</a:t>
            </a:r>
          </a:p>
          <a:p>
            <a:endParaRPr lang="en-GB" dirty="0"/>
          </a:p>
          <a:p>
            <a:r>
              <a:rPr lang="en-GB" dirty="0"/>
              <a:t>In particular Earthworks – We’ve appointed </a:t>
            </a:r>
            <a:r>
              <a:rPr lang="en-GB" dirty="0" err="1"/>
              <a:t>Greenfisher</a:t>
            </a:r>
            <a:r>
              <a:rPr lang="en-GB" dirty="0"/>
              <a:t> to prepare the Eastern Sports Hub (raising levels).</a:t>
            </a:r>
          </a:p>
          <a:p>
            <a:r>
              <a:rPr lang="en-GB" dirty="0"/>
              <a:t>We’re also planning to dig the next lake (blue) and using material to raise the levels of parcel 2C (orange)</a:t>
            </a:r>
          </a:p>
          <a:p>
            <a:endParaRPr lang="en-GB" dirty="0"/>
          </a:p>
          <a:p>
            <a:r>
              <a:rPr lang="en-GB" dirty="0"/>
              <a:t>There will be some impact on access around Halcyon Mere – we’ll do our best to limit this and give notice via social media. The main restriction will be that the path between Halcyon Mere and the Southern greenway will be closed for a while – potentially up to 9 months (see red box on plan)</a:t>
            </a:r>
          </a:p>
          <a:p>
            <a:endParaRPr lang="en-GB" dirty="0"/>
          </a:p>
          <a:p>
            <a:r>
              <a:rPr lang="en-GB" dirty="0"/>
              <a:t>You’ll also notice landscape improvements taking place – particularly around the lakes with new and replacement planting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you spot any issues with our estate please dial our helpdesk 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0845 603 1485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One further point to mention is that we’ve been notified by Kier </a:t>
            </a:r>
            <a:r>
              <a:rPr lang="en-GB" sz="1800" b="0" kern="1200" dirty="0">
                <a:ln>
                  <a:noFill/>
                </a:ln>
                <a:solidFill>
                  <a:schemeClr val="accent3"/>
                </a:solidFill>
                <a:effectLst/>
                <a:latin typeface="Verdana"/>
                <a:ea typeface="Calibri" panose="020F0502020204030204" pitchFamily="34" charset="0"/>
                <a:cs typeface="Times New Roman"/>
              </a:rPr>
              <a:t>of works proposed within Stirling Road near the new p</a:t>
            </a:r>
            <a:r>
              <a:rPr lang="en-GB" sz="1800" b="0" kern="1200" dirty="0">
                <a:ln>
                  <a:noFill/>
                </a:ln>
                <a:solidFill>
                  <a:schemeClr val="accent3"/>
                </a:solidFill>
                <a:latin typeface="Verdana"/>
                <a:ea typeface="Times New Roman"/>
                <a:cs typeface="Times New Roman"/>
              </a:rPr>
              <a:t>rimary school (which will require Traffic Control In Place)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1200" dirty="0">
              <a:ln>
                <a:noFill/>
              </a:ln>
              <a:solidFill>
                <a:schemeClr val="accent3"/>
              </a:solidFill>
              <a:latin typeface="Verdana"/>
              <a:ea typeface="Times New Roman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1" kern="1200" dirty="0">
                <a:ln>
                  <a:noFill/>
                </a:ln>
                <a:solidFill>
                  <a:schemeClr val="accent3"/>
                </a:solidFill>
                <a:latin typeface="Verdana"/>
                <a:ea typeface="Times New Roman"/>
                <a:cs typeface="Times New Roman"/>
              </a:rPr>
              <a:t>Note: Eastern sports hub complete Summer 25 &gt; 18 month settling period.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1" kern="1200" dirty="0">
                <a:ln>
                  <a:noFill/>
                </a:ln>
                <a:solidFill>
                  <a:schemeClr val="accent3"/>
                </a:solidFill>
                <a:latin typeface="Verdana"/>
                <a:ea typeface="Times New Roman"/>
                <a:cs typeface="Times New Roman"/>
              </a:rPr>
              <a:t>2C / pond 5 complete Winter 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955A3-23F5-42A2-B3CF-236028B4D9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2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also to submit a planning application in the near future to prepare the west of Phase 2 (the old barracks area).</a:t>
            </a:r>
          </a:p>
          <a:p>
            <a:endParaRPr lang="en-GB" dirty="0"/>
          </a:p>
          <a:p>
            <a:r>
              <a:rPr lang="en-GB" dirty="0"/>
              <a:t>This involve clearance, remediation and earthworks.</a:t>
            </a:r>
          </a:p>
          <a:p>
            <a:endParaRPr lang="en-GB" dirty="0"/>
          </a:p>
          <a:p>
            <a:r>
              <a:rPr lang="en-GB" dirty="0"/>
              <a:t>Note: Existing buildings and most important (cat A) trees are proposed to remain.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955A3-23F5-42A2-B3CF-236028B4D9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51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way of general update. . . .</a:t>
            </a:r>
          </a:p>
          <a:p>
            <a:endParaRPr lang="en-GB" dirty="0"/>
          </a:p>
          <a:p>
            <a:r>
              <a:rPr lang="en-GB" dirty="0"/>
              <a:t>We are seeking a development partner for the balance of </a:t>
            </a:r>
            <a:r>
              <a:rPr lang="en-GB" dirty="0" err="1"/>
              <a:t>Inholm</a:t>
            </a:r>
            <a:r>
              <a:rPr lang="en-GB" dirty="0"/>
              <a:t>/Phase 2A (2A1 shown green) and will shortly be seeking a partner for C2 (purple). </a:t>
            </a:r>
            <a:r>
              <a:rPr lang="en-GB" dirty="0" err="1"/>
              <a:t>Arouns</a:t>
            </a:r>
            <a:r>
              <a:rPr lang="en-GB" dirty="0"/>
              <a:t> 320 homes combined.</a:t>
            </a:r>
          </a:p>
          <a:p>
            <a:endParaRPr lang="en-GB" dirty="0"/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[2A1 AND C2 - Planning Spring 25 / Start on site early 2026]</a:t>
            </a:r>
          </a:p>
          <a:p>
            <a:endParaRPr lang="en-GB" dirty="0"/>
          </a:p>
          <a:p>
            <a:r>
              <a:rPr lang="en-GB" dirty="0"/>
              <a:t>Keepmoat are on site with Stirling Fields which features a mix of tenures, a commercial unit and an initial phase of the town park featuring an equipped play area. Area shown blue on plan.</a:t>
            </a:r>
          </a:p>
          <a:p>
            <a:endParaRPr lang="en-GB" dirty="0"/>
          </a:p>
          <a:p>
            <a:r>
              <a:rPr lang="en-GB" dirty="0"/>
              <a:t>We are also looking to establish an area within the future town centre for temporary or ‘pop up’ uses and event – more to follow.</a:t>
            </a:r>
          </a:p>
          <a:p>
            <a:endParaRPr lang="en-GB" dirty="0"/>
          </a:p>
          <a:p>
            <a:r>
              <a:rPr lang="en-GB" dirty="0"/>
              <a:t>Behind the scenes we’re working on a community engagement strategy which we want to develop with partners. I’m going to hand over to Chris to say a few words about community engagement .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955A3-23F5-42A2-B3CF-236028B4D9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7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955A3-23F5-42A2-B3CF-236028B4D9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nquiries@homesengland.gov.uk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F2428B-03B9-63EF-DD2E-2A60B4160D1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pic>
        <p:nvPicPr>
          <p:cNvPr id="4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545E83-C8DB-BD6D-C66A-AF6961DD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11239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FE5F4D59-8CBA-9FD5-AB86-350DAB524D1D}"/>
              </a:ext>
            </a:extLst>
          </p:cNvPr>
          <p:cNvSpPr txBox="1"/>
          <p:nvPr/>
        </p:nvSpPr>
        <p:spPr bwMode="auto">
          <a:xfrm>
            <a:off x="5708650" y="392113"/>
            <a:ext cx="3829050" cy="32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500" b="1"/>
              <a:t>The Housing and Regeneration Agency</a:t>
            </a:r>
          </a:p>
        </p:txBody>
      </p:sp>
      <p:pic>
        <p:nvPicPr>
          <p:cNvPr id="6" name="Picture 14" descr="A cartoon of a city&#10;&#10;Description automatically generated with low confidence">
            <a:extLst>
              <a:ext uri="{FF2B5EF4-FFF2-40B4-BE49-F238E27FC236}">
                <a16:creationId xmlns:a16="http://schemas.microsoft.com/office/drawing/2014/main" id="{BA5CB409-F059-9B71-70A5-F12ABEC5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6850"/>
            <a:ext cx="44592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 person and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EBDB8C93-D751-B545-988B-53F500369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522538"/>
            <a:ext cx="493553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798C97-5923-5EBC-99F7-D0E30C40E63A}"/>
              </a:ext>
            </a:extLst>
          </p:cNvPr>
          <p:cNvSpPr/>
          <p:nvPr/>
        </p:nvSpPr>
        <p:spPr>
          <a:xfrm>
            <a:off x="0" y="5008563"/>
            <a:ext cx="9144000" cy="13493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249" y="1989044"/>
            <a:ext cx="8277797" cy="515237"/>
          </a:xfrm>
          <a:ln>
            <a:solidFill>
              <a:schemeClr val="accent1"/>
            </a:solidFill>
          </a:ln>
        </p:spPr>
        <p:txBody>
          <a:bodyPr anchor="b">
            <a:normAutofit/>
          </a:bodyPr>
          <a:lstStyle>
            <a:lvl1pPr algn="l">
              <a:defRPr sz="3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21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for quotes and fact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402E81-2371-EEEB-9E3C-1786F9D4820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pic>
        <p:nvPicPr>
          <p:cNvPr id="4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36127A-9697-FB4F-08EB-64256193B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76041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84" y="1389982"/>
            <a:ext cx="7886700" cy="994172"/>
          </a:xfrm>
          <a:ln>
            <a:solidFill>
              <a:schemeClr val="accent1"/>
            </a:solidFill>
          </a:ln>
        </p:spPr>
        <p:txBody>
          <a:bodyPr anchor="t"/>
          <a:lstStyle>
            <a:lvl1pPr>
              <a:defRPr>
                <a:latin typeface="+mn-lt"/>
              </a:defRPr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15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for quotes and fact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CAB03F-AA4C-0284-2B2A-449DFB4515D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pic>
        <p:nvPicPr>
          <p:cNvPr id="4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AAD4AB-7EA3-6874-F2BE-A583CA28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76041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74" y="1420061"/>
            <a:ext cx="7886700" cy="994172"/>
          </a:xfrm>
          <a:ln>
            <a:solidFill>
              <a:schemeClr val="accent2"/>
            </a:solidFill>
          </a:ln>
        </p:spPr>
        <p:txBody>
          <a:bodyPr anchor="t"/>
          <a:lstStyle>
            <a:lvl1pPr>
              <a:defRPr>
                <a:latin typeface="+mn-lt"/>
              </a:defRPr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22346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9AA676-587A-5766-E8EC-2013D7C4B86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DF3F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353683" y="414338"/>
            <a:ext cx="3364302" cy="4314824"/>
          </a:xfrm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49350"/>
            <a:ext cx="4629150" cy="544767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lvl1pPr marL="0" indent="0" algn="l">
              <a:buNone/>
              <a:defRPr sz="2400" b="1"/>
            </a:lvl1pPr>
            <a:lvl2pPr marL="342900" indent="0" algn="l">
              <a:buNone/>
              <a:defRPr sz="2100"/>
            </a:lvl2pPr>
            <a:lvl3pPr marL="685800" indent="0" algn="l">
              <a:buNone/>
              <a:defRPr sz="1800"/>
            </a:lvl3pPr>
            <a:lvl4pPr marL="1028700" indent="0" algn="l">
              <a:buNone/>
              <a:defRPr sz="1500"/>
            </a:lvl4pPr>
            <a:lvl5pPr marL="1371600" indent="0" algn="l">
              <a:buNone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7391" y="1874193"/>
            <a:ext cx="4626768" cy="2858691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8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4582E-78BD-A859-6513-57B896AE3C7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5236234" y="414338"/>
            <a:ext cx="3364302" cy="4314824"/>
          </a:xfrm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83" y="1149350"/>
            <a:ext cx="4629150" cy="544767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>
            <a:lvl1pPr marL="0" indent="0" algn="l">
              <a:buNone/>
              <a:defRPr sz="2400" b="1"/>
            </a:lvl1pPr>
            <a:lvl2pPr marL="342900" indent="0" algn="l">
              <a:buNone/>
              <a:defRPr sz="2100"/>
            </a:lvl2pPr>
            <a:lvl3pPr marL="685800" indent="0" algn="l">
              <a:buNone/>
              <a:defRPr sz="1800"/>
            </a:lvl3pPr>
            <a:lvl4pPr marL="1028700" indent="0" algn="l">
              <a:buNone/>
              <a:defRPr sz="1500"/>
            </a:lvl4pPr>
            <a:lvl5pPr marL="1371600" indent="0" algn="l">
              <a:buNone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692" y="1874193"/>
            <a:ext cx="4626768" cy="2858691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221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journey, Subtitle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850125-9732-F02B-8579-5A6E73825D2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E80CFB-BAE4-A7B6-7F95-24289A92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76041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029007A2-6EFB-087A-C7F5-7B2FCE297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4475"/>
            <a:ext cx="914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24" y="1405460"/>
            <a:ext cx="8291575" cy="735012"/>
          </a:xfrm>
        </p:spPr>
        <p:txBody>
          <a:bodyPr anchor="t"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95225" y="1999541"/>
            <a:ext cx="8249464" cy="1802438"/>
          </a:xfrm>
        </p:spPr>
        <p:txBody>
          <a:bodyPr numCol="2" spcCol="360000" anchor="t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528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journey, Subtitle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606140-D6A0-FF5D-FF30-1E21DF78EC5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0F02F75-FB3D-C854-3B3C-D2C246FD6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4475"/>
            <a:ext cx="914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24" y="264759"/>
            <a:ext cx="8291575" cy="735012"/>
          </a:xfrm>
        </p:spPr>
        <p:txBody>
          <a:bodyPr anchor="t"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95225" y="921026"/>
            <a:ext cx="8249464" cy="2880953"/>
          </a:xfrm>
        </p:spPr>
        <p:txBody>
          <a:bodyPr numCol="1" spcCol="360000" anchor="t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7924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text for full journ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9BDE90-BA92-CA5A-3A14-1C21E567312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DF0A430-CA31-4185-5DA8-2803369AC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4475"/>
            <a:ext cx="914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95225" y="439153"/>
            <a:ext cx="8249464" cy="3362826"/>
          </a:xfrm>
        </p:spPr>
        <p:txBody>
          <a:bodyPr numCol="2" spcCol="360000" anchor="t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8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6D22F5-0058-9050-B941-6198ACC4B16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51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journey, Subtitle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199D32-721D-9578-E204-FD5E8A1C0F7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EC8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0C0A54-7220-539B-DE54-D81975B7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76041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8D0B1CA-0F4C-650B-8143-05D47CAB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788"/>
            <a:ext cx="91440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24" y="1405460"/>
            <a:ext cx="8291575" cy="735012"/>
          </a:xfrm>
        </p:spPr>
        <p:txBody>
          <a:bodyPr anchor="t"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95225" y="1999541"/>
            <a:ext cx="8249464" cy="1802438"/>
          </a:xfrm>
        </p:spPr>
        <p:txBody>
          <a:bodyPr numCol="2" spcCol="360000" anchor="t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533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journey, Subtitle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A21D2C-A5EB-38A3-EA31-2366B8C9419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EC8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3C3F74E-786E-7D5A-3C94-61E03127C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788"/>
            <a:ext cx="91440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24" y="264759"/>
            <a:ext cx="8291575" cy="560228"/>
          </a:xfrm>
        </p:spPr>
        <p:txBody>
          <a:bodyPr anchor="t"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95225" y="881270"/>
            <a:ext cx="8249464" cy="2920709"/>
          </a:xfrm>
        </p:spPr>
        <p:txBody>
          <a:bodyPr numCol="1" spcCol="360000" anchor="t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77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201A54-A433-A6FE-023F-938F834690B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pic>
        <p:nvPicPr>
          <p:cNvPr id="4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313CA9-7186-629E-290A-112ED1E2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11239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58A4175B-A9F7-375C-5369-AE736385A00C}"/>
              </a:ext>
            </a:extLst>
          </p:cNvPr>
          <p:cNvSpPr txBox="1"/>
          <p:nvPr/>
        </p:nvSpPr>
        <p:spPr bwMode="auto">
          <a:xfrm>
            <a:off x="5708650" y="392113"/>
            <a:ext cx="3829050" cy="32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500" b="1"/>
              <a:t>The Housing and Regeneration Agency</a:t>
            </a:r>
          </a:p>
        </p:txBody>
      </p:sp>
      <p:pic>
        <p:nvPicPr>
          <p:cNvPr id="6" name="Picture 14" descr="A cartoon of a city&#10;&#10;Description automatically generated with low confidence">
            <a:extLst>
              <a:ext uri="{FF2B5EF4-FFF2-40B4-BE49-F238E27FC236}">
                <a16:creationId xmlns:a16="http://schemas.microsoft.com/office/drawing/2014/main" id="{64CEFD4A-72C3-D2A5-7AD7-B04BE6263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6850"/>
            <a:ext cx="44592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095022-D0C5-CB44-A391-AC1683703B5E}"/>
              </a:ext>
            </a:extLst>
          </p:cNvPr>
          <p:cNvSpPr/>
          <p:nvPr/>
        </p:nvSpPr>
        <p:spPr>
          <a:xfrm>
            <a:off x="0" y="5008563"/>
            <a:ext cx="9144000" cy="13493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pic>
        <p:nvPicPr>
          <p:cNvPr id="8" name="Picture 12" descr="A person and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DF07B399-9925-51B5-22EC-4EECBA19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328863"/>
            <a:ext cx="47879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249" y="1989044"/>
            <a:ext cx="8277797" cy="515237"/>
          </a:xfrm>
          <a:ln>
            <a:solidFill>
              <a:schemeClr val="accent1"/>
            </a:solidFill>
          </a:ln>
        </p:spPr>
        <p:txBody>
          <a:bodyPr anchor="b">
            <a:normAutofit/>
          </a:bodyPr>
          <a:lstStyle>
            <a:lvl1pPr algn="l">
              <a:defRPr sz="3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485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tra text for full journ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2DD388-1219-43A1-F609-71C8FFAA545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EC8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6FC3B0C-9D5B-7AAC-BDA4-67D69FCC0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788"/>
            <a:ext cx="91440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95225" y="439153"/>
            <a:ext cx="8249464" cy="3362826"/>
          </a:xfrm>
        </p:spPr>
        <p:txBody>
          <a:bodyPr numCol="2" spcCol="360000" anchor="t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69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1A1EA7-EAD4-AB6D-0380-EF5D1261BE4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EC8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971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CE731A22-7C4E-685A-203E-67ACA8AF6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7B4174-7278-D2BB-2F9B-F6D102EF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76041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24" y="2204244"/>
            <a:ext cx="8291575" cy="735012"/>
          </a:xfrm>
        </p:spPr>
        <p:txBody>
          <a:bodyPr anchor="t"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95225" y="2798325"/>
            <a:ext cx="8249464" cy="1802438"/>
          </a:xfrm>
        </p:spPr>
        <p:txBody>
          <a:bodyPr numCol="1" spcCol="360000" anchor="t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00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ouse silhouette, subtitle 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775223-4C5C-EAA9-A4A2-B6C29B57393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pic>
        <p:nvPicPr>
          <p:cNvPr id="4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D4912D3-23C1-5061-7F43-2EC1DA07B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-2" b="53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5F124E03-8492-D49B-2BC2-38A89720E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76041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24" y="2204244"/>
            <a:ext cx="8291575" cy="735012"/>
          </a:xfrm>
        </p:spPr>
        <p:txBody>
          <a:bodyPr anchor="t"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95225" y="2798325"/>
            <a:ext cx="8249464" cy="1802438"/>
          </a:xfrm>
        </p:spPr>
        <p:txBody>
          <a:bodyPr numCol="2" spcCol="360000" anchor="t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998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text for orange house silhouet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BA215F-0931-7718-D1E6-45FECDB2DA0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447268" y="547437"/>
            <a:ext cx="8249464" cy="4173642"/>
          </a:xfrm>
        </p:spPr>
        <p:txBody>
          <a:bodyPr numCol="2" spcCol="360000" anchor="t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76746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house silhouette, subtitleand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0D113C9F-DC50-A711-CACA-692C7CBF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59E5129-09EA-AE55-68BD-6AC9D7171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76041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24" y="2204244"/>
            <a:ext cx="8291575" cy="735012"/>
          </a:xfrm>
        </p:spPr>
        <p:txBody>
          <a:bodyPr anchor="t"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95225" y="2798325"/>
            <a:ext cx="8249464" cy="1802438"/>
          </a:xfrm>
        </p:spPr>
        <p:txBody>
          <a:bodyPr numCol="2" spcCol="360000" anchor="t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16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text for teal house silhouet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BAA0F5-645B-AAE6-CD6A-52931A21919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447268" y="547437"/>
            <a:ext cx="8249464" cy="4173642"/>
          </a:xfrm>
        </p:spPr>
        <p:txBody>
          <a:bodyPr numCol="2" spcCol="360000" anchor="t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0281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7B1354-EE9C-3FA1-E7BC-FF989F96711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3" name="Chart 8">
            <a:extLst>
              <a:ext uri="{FF2B5EF4-FFF2-40B4-BE49-F238E27FC236}">
                <a16:creationId xmlns:a16="http://schemas.microsoft.com/office/drawing/2014/main" id="{FEBB7686-791A-C253-0DD0-E3360218280E}"/>
              </a:ext>
            </a:extLst>
          </p:cNvPr>
          <p:cNvGraphicFramePr>
            <a:graphicFrameLocks/>
          </p:cNvGraphicFramePr>
          <p:nvPr/>
        </p:nvGraphicFramePr>
        <p:xfrm>
          <a:off x="1473200" y="48895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06266" imgH="4170025" progId="Excel.Chart.8">
                  <p:embed/>
                </p:oleObj>
              </mc:Choice>
              <mc:Fallback>
                <p:oleObj name="Chart" r:id="rId2" imgW="6206266" imgH="4170025" progId="Excel.Chart.8">
                  <p:embed/>
                  <p:pic>
                    <p:nvPicPr>
                      <p:cNvPr id="28676" name="Chart 8">
                        <a:extLst>
                          <a:ext uri="{FF2B5EF4-FFF2-40B4-BE49-F238E27FC236}">
                            <a16:creationId xmlns:a16="http://schemas.microsoft.com/office/drawing/2014/main" id="{F418868A-FF22-E006-67A7-0C2B03FB488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88950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734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AC8725-7524-69B4-9BA0-0519639F500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3" name="Chart 8">
            <a:extLst>
              <a:ext uri="{FF2B5EF4-FFF2-40B4-BE49-F238E27FC236}">
                <a16:creationId xmlns:a16="http://schemas.microsoft.com/office/drawing/2014/main" id="{22290AD7-6C60-A574-39FA-66D10C77E7E2}"/>
              </a:ext>
            </a:extLst>
          </p:cNvPr>
          <p:cNvGraphicFramePr>
            <a:graphicFrameLocks/>
          </p:cNvGraphicFramePr>
          <p:nvPr/>
        </p:nvGraphicFramePr>
        <p:xfrm>
          <a:off x="1473200" y="48895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06266" imgH="4170025" progId="Excel.Chart.8">
                  <p:embed/>
                </p:oleObj>
              </mc:Choice>
              <mc:Fallback>
                <p:oleObj name="Chart" r:id="rId2" imgW="6206266" imgH="4170025" progId="Excel.Chart.8">
                  <p:embed/>
                  <p:pic>
                    <p:nvPicPr>
                      <p:cNvPr id="29700" name="Chart 8">
                        <a:extLst>
                          <a:ext uri="{FF2B5EF4-FFF2-40B4-BE49-F238E27FC236}">
                            <a16:creationId xmlns:a16="http://schemas.microsoft.com/office/drawing/2014/main" id="{BAEAA239-552A-3EC7-011D-4589916DBE4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88950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676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30732E-8974-D6D5-DDB3-BDFEC1282F9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50B37AB5-F92A-A0C1-63B3-606119AFE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657350"/>
            <a:ext cx="76390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1B0812-BB1C-5912-EBC9-AC0A7B048C79}"/>
              </a:ext>
            </a:extLst>
          </p:cNvPr>
          <p:cNvSpPr txBox="1"/>
          <p:nvPr/>
        </p:nvSpPr>
        <p:spPr>
          <a:xfrm>
            <a:off x="725488" y="823913"/>
            <a:ext cx="3273425" cy="5540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dirty="0"/>
              <a:t>Table title</a:t>
            </a:r>
          </a:p>
        </p:txBody>
      </p:sp>
    </p:spTree>
    <p:extLst>
      <p:ext uri="{BB962C8B-B14F-4D97-AF65-F5344CB8AC3E}">
        <p14:creationId xmlns:p14="http://schemas.microsoft.com/office/powerpoint/2010/main" val="346558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44EA12-A4BC-F4E7-6F65-B740D259A3E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pic>
        <p:nvPicPr>
          <p:cNvPr id="4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D9BA35-E980-A37C-4881-E9E21A950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11239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6E945AD6-20C5-34C0-B70D-A47062B06FC4}"/>
              </a:ext>
            </a:extLst>
          </p:cNvPr>
          <p:cNvSpPr txBox="1"/>
          <p:nvPr/>
        </p:nvSpPr>
        <p:spPr bwMode="auto">
          <a:xfrm>
            <a:off x="5708650" y="392113"/>
            <a:ext cx="3829050" cy="32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500" b="1"/>
              <a:t>The Housing and Regeneration Agency</a:t>
            </a:r>
          </a:p>
        </p:txBody>
      </p:sp>
      <p:pic>
        <p:nvPicPr>
          <p:cNvPr id="6" name="Picture 14" descr="A cartoon of a city&#10;&#10;Description automatically generated with low confidence">
            <a:extLst>
              <a:ext uri="{FF2B5EF4-FFF2-40B4-BE49-F238E27FC236}">
                <a16:creationId xmlns:a16="http://schemas.microsoft.com/office/drawing/2014/main" id="{606F7C3F-6A06-95B7-BF7C-1D39622A0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060825"/>
            <a:ext cx="41973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 couple of women sitting at a table with food&#10;&#10;Description automatically generated with low confidence">
            <a:extLst>
              <a:ext uri="{FF2B5EF4-FFF2-40B4-BE49-F238E27FC236}">
                <a16:creationId xmlns:a16="http://schemas.microsoft.com/office/drawing/2014/main" id="{7741A695-5049-B0E1-D458-6E05706A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2449513"/>
            <a:ext cx="51181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43CF75-0E32-3DAE-6E04-F2EDCA1DBE7A}"/>
              </a:ext>
            </a:extLst>
          </p:cNvPr>
          <p:cNvSpPr/>
          <p:nvPr/>
        </p:nvSpPr>
        <p:spPr>
          <a:xfrm>
            <a:off x="0" y="5008563"/>
            <a:ext cx="9144000" cy="13493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250" y="1916113"/>
            <a:ext cx="8351440" cy="532712"/>
          </a:xfrm>
          <a:ln>
            <a:solidFill>
              <a:schemeClr val="accent1"/>
            </a:solidFill>
          </a:ln>
        </p:spPr>
        <p:txBody>
          <a:bodyPr anchor="b">
            <a:normAutofit/>
          </a:bodyPr>
          <a:lstStyle>
            <a:lvl1pPr algn="l">
              <a:defRPr sz="3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531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C32FD1-C123-9F28-7A62-EBFB2B5CF64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pic>
        <p:nvPicPr>
          <p:cNvPr id="3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73A075-80F4-015B-9993-40719615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11239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FE809-BC6B-F02A-357B-2F316C72EA32}"/>
              </a:ext>
            </a:extLst>
          </p:cNvPr>
          <p:cNvSpPr txBox="1"/>
          <p:nvPr/>
        </p:nvSpPr>
        <p:spPr bwMode="auto">
          <a:xfrm>
            <a:off x="5708650" y="392113"/>
            <a:ext cx="3829050" cy="32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500" b="1" dirty="0"/>
              <a:t>The Housing and Regeneration Agency</a:t>
            </a:r>
          </a:p>
        </p:txBody>
      </p:sp>
      <p:pic>
        <p:nvPicPr>
          <p:cNvPr id="5" name="Picture 5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865929F7-0EA8-9659-4B1D-DB26CF48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7875"/>
            <a:ext cx="9144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CCEC2-CA95-6C73-1865-5BED902EA28E}"/>
              </a:ext>
            </a:extLst>
          </p:cNvPr>
          <p:cNvSpPr txBox="1"/>
          <p:nvPr/>
        </p:nvSpPr>
        <p:spPr>
          <a:xfrm>
            <a:off x="509588" y="2351088"/>
            <a:ext cx="3805237" cy="121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dirty="0">
                <a:latin typeface="+mn-lt"/>
                <a:hlinkClick r:id="rId4"/>
              </a:rPr>
              <a:t>enquiries@homesengland.gov.uk</a:t>
            </a:r>
            <a:endParaRPr lang="en-GB" altLang="en-US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dirty="0">
                <a:latin typeface="+mn-lt"/>
              </a:rPr>
              <a:t>0300 1234 500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dirty="0">
                <a:latin typeface="+mn-lt"/>
              </a:rPr>
              <a:t>gov.uk/homes-</a:t>
            </a:r>
            <a:r>
              <a:rPr lang="en-GB" altLang="en-US" b="1" dirty="0" err="1">
                <a:latin typeface="+mn-lt"/>
              </a:rPr>
              <a:t>england</a:t>
            </a:r>
            <a:endParaRPr lang="en-GB" altLang="en-US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84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0B362E-0697-A95A-52C6-B659D08EB94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pic>
        <p:nvPicPr>
          <p:cNvPr id="4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3A0BB93-247E-B47D-7EDA-FB424620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11239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4CC88368-D2B3-DE4C-8260-A96661D84D24}"/>
              </a:ext>
            </a:extLst>
          </p:cNvPr>
          <p:cNvSpPr txBox="1"/>
          <p:nvPr/>
        </p:nvSpPr>
        <p:spPr bwMode="auto">
          <a:xfrm>
            <a:off x="5708650" y="392113"/>
            <a:ext cx="3829050" cy="32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500" b="1"/>
              <a:t>The Housing and Regeneration Agency</a:t>
            </a:r>
          </a:p>
        </p:txBody>
      </p:sp>
      <p:pic>
        <p:nvPicPr>
          <p:cNvPr id="6" name="Picture 14" descr="A cartoon of a city&#10;&#10;Description automatically generated with low confidence">
            <a:extLst>
              <a:ext uri="{FF2B5EF4-FFF2-40B4-BE49-F238E27FC236}">
                <a16:creationId xmlns:a16="http://schemas.microsoft.com/office/drawing/2014/main" id="{89730831-0220-7226-CCC0-BC6CCCEA3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060825"/>
            <a:ext cx="41973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B861B6-2648-C338-AEC7-4D3A9D28B781}"/>
              </a:ext>
            </a:extLst>
          </p:cNvPr>
          <p:cNvSpPr/>
          <p:nvPr/>
        </p:nvSpPr>
        <p:spPr>
          <a:xfrm>
            <a:off x="0" y="5008563"/>
            <a:ext cx="9144000" cy="13493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pic>
        <p:nvPicPr>
          <p:cNvPr id="8" name="Picture 12" descr="A person in a red apron cooking in a kitchen&#10;&#10;Description automatically generated with medium confidence">
            <a:extLst>
              <a:ext uri="{FF2B5EF4-FFF2-40B4-BE49-F238E27FC236}">
                <a16:creationId xmlns:a16="http://schemas.microsoft.com/office/drawing/2014/main" id="{1D88E17D-A834-FA87-B55D-66BA3B94C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054225"/>
            <a:ext cx="4930775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250" y="1916113"/>
            <a:ext cx="8351440" cy="532712"/>
          </a:xfrm>
          <a:ln>
            <a:solidFill>
              <a:schemeClr val="accent1"/>
            </a:solidFill>
          </a:ln>
        </p:spPr>
        <p:txBody>
          <a:bodyPr anchor="b">
            <a:normAutofit/>
          </a:bodyPr>
          <a:lstStyle>
            <a:lvl1pPr algn="l">
              <a:defRPr sz="3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37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569629-E4C1-7D90-F674-8BF6BEB3F8D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pic>
        <p:nvPicPr>
          <p:cNvPr id="4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12BC9F-13D3-F62B-48E7-AA07CCED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11239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830963F3-1D16-98EB-8A69-B2D1B3148838}"/>
              </a:ext>
            </a:extLst>
          </p:cNvPr>
          <p:cNvSpPr txBox="1"/>
          <p:nvPr/>
        </p:nvSpPr>
        <p:spPr bwMode="auto">
          <a:xfrm>
            <a:off x="5708650" y="392113"/>
            <a:ext cx="3829050" cy="32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500" b="1"/>
              <a:t>The Housing and Regeneration Agency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3E811B-F984-63A4-6444-6401072554CC}"/>
              </a:ext>
            </a:extLst>
          </p:cNvPr>
          <p:cNvSpPr/>
          <p:nvPr/>
        </p:nvSpPr>
        <p:spPr>
          <a:xfrm>
            <a:off x="0" y="5008563"/>
            <a:ext cx="9144000" cy="134937"/>
          </a:xfrm>
          <a:prstGeom prst="rect">
            <a:avLst/>
          </a:prstGeom>
          <a:solidFill>
            <a:srgbClr val="995300"/>
          </a:solidFill>
          <a:ln>
            <a:solidFill>
              <a:srgbClr val="995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pic>
        <p:nvPicPr>
          <p:cNvPr id="7" name="Picture 11" descr="A picture containing text, person, window&#10;&#10;Description automatically generated">
            <a:extLst>
              <a:ext uri="{FF2B5EF4-FFF2-40B4-BE49-F238E27FC236}">
                <a16:creationId xmlns:a16="http://schemas.microsoft.com/office/drawing/2014/main" id="{B171CC8B-B289-9574-0FDD-5523EB48D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573213"/>
            <a:ext cx="4310063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A picture containing house&#10;&#10;Description automatically generated">
            <a:extLst>
              <a:ext uri="{FF2B5EF4-FFF2-40B4-BE49-F238E27FC236}">
                <a16:creationId xmlns:a16="http://schemas.microsoft.com/office/drawing/2014/main" id="{BA29754D-68EB-EFBA-F97A-28DE6494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919538"/>
            <a:ext cx="48514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251" y="1916113"/>
            <a:ext cx="4237240" cy="502448"/>
          </a:xfrm>
          <a:ln>
            <a:solidFill>
              <a:schemeClr val="accent2"/>
            </a:solidFill>
          </a:ln>
        </p:spPr>
        <p:txBody>
          <a:bodyPr anchor="b">
            <a:normAutofit/>
          </a:bodyPr>
          <a:lstStyle>
            <a:lvl1pPr algn="l">
              <a:defRPr sz="3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74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48A095-A8F6-36A7-CFF1-A78519A4624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pic>
        <p:nvPicPr>
          <p:cNvPr id="4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603890-3898-8811-1B76-3470253BF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11239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F673F9B3-F859-415B-ADB1-A0C1F5953F4F}"/>
              </a:ext>
            </a:extLst>
          </p:cNvPr>
          <p:cNvSpPr txBox="1"/>
          <p:nvPr/>
        </p:nvSpPr>
        <p:spPr bwMode="auto">
          <a:xfrm>
            <a:off x="5708650" y="392113"/>
            <a:ext cx="3829050" cy="32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500" b="1"/>
              <a:t>The Housing and Regeneration Agency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85BFC-F148-491C-F352-9A62D7F00AB8}"/>
              </a:ext>
            </a:extLst>
          </p:cNvPr>
          <p:cNvSpPr/>
          <p:nvPr/>
        </p:nvSpPr>
        <p:spPr>
          <a:xfrm>
            <a:off x="0" y="5008563"/>
            <a:ext cx="9144000" cy="134937"/>
          </a:xfrm>
          <a:prstGeom prst="rect">
            <a:avLst/>
          </a:prstGeom>
          <a:solidFill>
            <a:srgbClr val="995300"/>
          </a:solidFill>
          <a:ln>
            <a:solidFill>
              <a:srgbClr val="995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13"/>
          </a:p>
        </p:txBody>
      </p:sp>
      <p:pic>
        <p:nvPicPr>
          <p:cNvPr id="7" name="Picture 11" descr="A picture containing house&#10;&#10;Description automatically generated">
            <a:extLst>
              <a:ext uri="{FF2B5EF4-FFF2-40B4-BE49-F238E27FC236}">
                <a16:creationId xmlns:a16="http://schemas.microsoft.com/office/drawing/2014/main" id="{0AE3AC53-30E3-8EA0-ED57-7D7FC15EE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919538"/>
            <a:ext cx="48514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A person sitting at a desk talking on the phone&#10;&#10;Description automatically generated with medium confidence">
            <a:extLst>
              <a:ext uri="{FF2B5EF4-FFF2-40B4-BE49-F238E27FC236}">
                <a16:creationId xmlns:a16="http://schemas.microsoft.com/office/drawing/2014/main" id="{50BE2199-3362-483D-B0D9-4AD949A7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384300"/>
            <a:ext cx="433705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251" y="1916113"/>
            <a:ext cx="4237240" cy="502448"/>
          </a:xfrm>
          <a:ln>
            <a:solidFill>
              <a:schemeClr val="accent2"/>
            </a:solidFill>
          </a:ln>
        </p:spPr>
        <p:txBody>
          <a:bodyPr anchor="b">
            <a:normAutofit/>
          </a:bodyPr>
          <a:lstStyle>
            <a:lvl1pPr algn="l">
              <a:defRPr sz="3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98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0DB9BD0C-0957-5313-6C95-EB965C807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5300"/>
            <a:ext cx="91551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E8ECCA-58A2-493D-DA2C-70D66B5B7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76041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40" y="1344989"/>
            <a:ext cx="7886700" cy="994172"/>
          </a:xfrm>
        </p:spPr>
        <p:txBody>
          <a:bodyPr anchor="t"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19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outdoor, sunset, day&#10;&#10;Description automatically generated">
            <a:extLst>
              <a:ext uri="{FF2B5EF4-FFF2-40B4-BE49-F238E27FC236}">
                <a16:creationId xmlns:a16="http://schemas.microsoft.com/office/drawing/2014/main" id="{EE767FE0-12B7-567A-9A15-FF29FB0D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68475"/>
            <a:ext cx="91440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770F565-BCAF-1795-2814-720C3E7DF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76041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87" y="1387099"/>
            <a:ext cx="7886700" cy="994172"/>
          </a:xfrm>
        </p:spPr>
        <p:txBody>
          <a:bodyPr anchor="t"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99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EF2C44E-1C59-65BF-A0BF-FFE4BA0E8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14338"/>
            <a:ext cx="76041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A picture containing outdoor, sunset, day&#10;&#10;Description automatically generated">
            <a:extLst>
              <a:ext uri="{FF2B5EF4-FFF2-40B4-BE49-F238E27FC236}">
                <a16:creationId xmlns:a16="http://schemas.microsoft.com/office/drawing/2014/main" id="{F0CFE383-E548-EA23-551D-5F937FC49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950"/>
            <a:ext cx="91709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52" y="1300208"/>
            <a:ext cx="8523116" cy="510545"/>
          </a:xfrm>
          <a:ln>
            <a:noFill/>
          </a:ln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78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359CA4-29C5-18C1-A65E-926E4A552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4B35A-DC3D-5E98-B3EC-285D6AD54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620FB-B662-A4DE-F866-D0861CA46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958100-0DD4-48F6-ABDA-79582024908D}" type="datetimeFigureOut">
              <a:rPr lang="en-GB"/>
              <a:pPr>
                <a:defRPr/>
              </a:pPr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48879-DB53-DED6-1671-FF4401488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33EA0-0490-5876-F12A-95B40BFDF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F76369-3C33-4967-9DD9-90E3A85705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TextBox 7">
            <a:extLst>
              <a:ext uri="{FF2B5EF4-FFF2-40B4-BE49-F238E27FC236}">
                <a16:creationId xmlns:a16="http://schemas.microsoft.com/office/drawing/2014/main" id="{763BEE3F-36C1-ECCD-726E-946947683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960938"/>
            <a:ext cx="698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78D7"/>
                </a:solidFill>
                <a:cs typeface="Calibri" panose="020F050202020403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3402-6F8F-3EB4-CBB9-6EAF7CC7E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50" y="1989138"/>
            <a:ext cx="8278813" cy="5143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Northstowe Phase 2 Update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E363CC-EB74-2621-BC0C-9F7C53BE719E}"/>
              </a:ext>
            </a:extLst>
          </p:cNvPr>
          <p:cNvSpPr txBox="1">
            <a:spLocks/>
          </p:cNvSpPr>
          <p:nvPr/>
        </p:nvSpPr>
        <p:spPr bwMode="auto">
          <a:xfrm>
            <a:off x="374650" y="2438932"/>
            <a:ext cx="4231216" cy="6217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/>
              <a:t>Dean Harris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CE23F66-3B4E-0BC3-2809-47A9AE15FCB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5287" y="1686981"/>
            <a:ext cx="8748713" cy="3113619"/>
          </a:xfrm>
        </p:spPr>
        <p:txBody>
          <a:bodyPr/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Homes England is the Government’s Housing &amp; Regeneration Agency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Responsible for Delivering Northstowe Phases 2 and 3</a:t>
            </a:r>
          </a:p>
          <a:p>
            <a:pPr marL="1254125" algn="r" fontAlgn="auto">
              <a:spcAft>
                <a:spcPts val="0"/>
              </a:spcAft>
              <a:defRPr/>
            </a:pPr>
            <a:r>
              <a:rPr lang="en-GB" sz="1400" b="1" dirty="0">
                <a:solidFill>
                  <a:srgbClr val="FF0000"/>
                </a:solidFill>
              </a:rPr>
              <a:t>Phase 2 </a:t>
            </a:r>
            <a:r>
              <a:rPr lang="en-GB" sz="1400" dirty="0"/>
              <a:t>– 3500 homes, education campus and infrastructure for the future town centre and related amenities, water parks</a:t>
            </a:r>
          </a:p>
          <a:p>
            <a:pPr marL="1254125" algn="r" fontAlgn="auto"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B0F0"/>
                </a:solidFill>
              </a:rPr>
              <a:t>Phase 3 </a:t>
            </a:r>
            <a:r>
              <a:rPr lang="en-GB" sz="1400" dirty="0"/>
              <a:t>– Infrastructure to build 5000 homes and three primary schools and related amenities</a:t>
            </a:r>
          </a:p>
          <a:p>
            <a:pPr marL="1254125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pic>
        <p:nvPicPr>
          <p:cNvPr id="8" name="Picture 7" descr="An aerial view of a city&#10;&#10;Description automatically generated">
            <a:extLst>
              <a:ext uri="{FF2B5EF4-FFF2-40B4-BE49-F238E27FC236}">
                <a16:creationId xmlns:a16="http://schemas.microsoft.com/office/drawing/2014/main" id="{7E4E8B8A-0DAE-F3B9-9E33-1B9DE7542A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11610" r="3559" b="10205"/>
          <a:stretch/>
        </p:blipFill>
        <p:spPr>
          <a:xfrm>
            <a:off x="4806962" y="0"/>
            <a:ext cx="4337038" cy="51435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830313D-DB94-5E04-5579-0E8DBF7AF08A}"/>
              </a:ext>
            </a:extLst>
          </p:cNvPr>
          <p:cNvSpPr/>
          <p:nvPr/>
        </p:nvSpPr>
        <p:spPr>
          <a:xfrm>
            <a:off x="5207794" y="59531"/>
            <a:ext cx="1164431" cy="1123950"/>
          </a:xfrm>
          <a:custGeom>
            <a:avLst/>
            <a:gdLst>
              <a:gd name="connsiteX0" fmla="*/ 0 w 1164431"/>
              <a:gd name="connsiteY0" fmla="*/ 547688 h 1123950"/>
              <a:gd name="connsiteX1" fmla="*/ 128587 w 1164431"/>
              <a:gd name="connsiteY1" fmla="*/ 435769 h 1123950"/>
              <a:gd name="connsiteX2" fmla="*/ 195262 w 1164431"/>
              <a:gd name="connsiteY2" fmla="*/ 471488 h 1123950"/>
              <a:gd name="connsiteX3" fmla="*/ 390525 w 1164431"/>
              <a:gd name="connsiteY3" fmla="*/ 0 h 1123950"/>
              <a:gd name="connsiteX4" fmla="*/ 838200 w 1164431"/>
              <a:gd name="connsiteY4" fmla="*/ 178594 h 1123950"/>
              <a:gd name="connsiteX5" fmla="*/ 840581 w 1164431"/>
              <a:gd name="connsiteY5" fmla="*/ 240507 h 1123950"/>
              <a:gd name="connsiteX6" fmla="*/ 1035844 w 1164431"/>
              <a:gd name="connsiteY6" fmla="*/ 250032 h 1123950"/>
              <a:gd name="connsiteX7" fmla="*/ 1062037 w 1164431"/>
              <a:gd name="connsiteY7" fmla="*/ 507207 h 1123950"/>
              <a:gd name="connsiteX8" fmla="*/ 876300 w 1164431"/>
              <a:gd name="connsiteY8" fmla="*/ 552450 h 1123950"/>
              <a:gd name="connsiteX9" fmla="*/ 973931 w 1164431"/>
              <a:gd name="connsiteY9" fmla="*/ 776288 h 1123950"/>
              <a:gd name="connsiteX10" fmla="*/ 1133475 w 1164431"/>
              <a:gd name="connsiteY10" fmla="*/ 726282 h 1123950"/>
              <a:gd name="connsiteX11" fmla="*/ 1164431 w 1164431"/>
              <a:gd name="connsiteY11" fmla="*/ 869157 h 1123950"/>
              <a:gd name="connsiteX12" fmla="*/ 1042987 w 1164431"/>
              <a:gd name="connsiteY12" fmla="*/ 919163 h 1123950"/>
              <a:gd name="connsiteX13" fmla="*/ 1154906 w 1164431"/>
              <a:gd name="connsiteY13" fmla="*/ 1123950 h 1123950"/>
              <a:gd name="connsiteX14" fmla="*/ 1059656 w 1164431"/>
              <a:gd name="connsiteY14" fmla="*/ 1123950 h 1123950"/>
              <a:gd name="connsiteX15" fmla="*/ 821531 w 1164431"/>
              <a:gd name="connsiteY15" fmla="*/ 1052513 h 1123950"/>
              <a:gd name="connsiteX16" fmla="*/ 785812 w 1164431"/>
              <a:gd name="connsiteY16" fmla="*/ 1021557 h 1123950"/>
              <a:gd name="connsiteX17" fmla="*/ 800100 w 1164431"/>
              <a:gd name="connsiteY17" fmla="*/ 1054894 h 1123950"/>
              <a:gd name="connsiteX18" fmla="*/ 600075 w 1164431"/>
              <a:gd name="connsiteY18" fmla="*/ 1045369 h 1123950"/>
              <a:gd name="connsiteX19" fmla="*/ 407194 w 1164431"/>
              <a:gd name="connsiteY19" fmla="*/ 1028700 h 1123950"/>
              <a:gd name="connsiteX20" fmla="*/ 0 w 1164431"/>
              <a:gd name="connsiteY20" fmla="*/ 547688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64431" h="1123950">
                <a:moveTo>
                  <a:pt x="0" y="547688"/>
                </a:moveTo>
                <a:lnTo>
                  <a:pt x="128587" y="435769"/>
                </a:lnTo>
                <a:lnTo>
                  <a:pt x="195262" y="471488"/>
                </a:lnTo>
                <a:lnTo>
                  <a:pt x="390525" y="0"/>
                </a:lnTo>
                <a:lnTo>
                  <a:pt x="838200" y="178594"/>
                </a:lnTo>
                <a:cubicBezTo>
                  <a:pt x="838994" y="199232"/>
                  <a:pt x="839787" y="219869"/>
                  <a:pt x="840581" y="240507"/>
                </a:cubicBezTo>
                <a:lnTo>
                  <a:pt x="1035844" y="250032"/>
                </a:lnTo>
                <a:lnTo>
                  <a:pt x="1062037" y="507207"/>
                </a:lnTo>
                <a:lnTo>
                  <a:pt x="876300" y="552450"/>
                </a:lnTo>
                <a:lnTo>
                  <a:pt x="973931" y="776288"/>
                </a:lnTo>
                <a:lnTo>
                  <a:pt x="1133475" y="726282"/>
                </a:lnTo>
                <a:lnTo>
                  <a:pt x="1164431" y="869157"/>
                </a:lnTo>
                <a:lnTo>
                  <a:pt x="1042987" y="919163"/>
                </a:lnTo>
                <a:lnTo>
                  <a:pt x="1154906" y="1123950"/>
                </a:lnTo>
                <a:lnTo>
                  <a:pt x="1059656" y="1123950"/>
                </a:lnTo>
                <a:lnTo>
                  <a:pt x="821531" y="1052513"/>
                </a:lnTo>
                <a:lnTo>
                  <a:pt x="785812" y="1021557"/>
                </a:lnTo>
                <a:lnTo>
                  <a:pt x="800100" y="1054894"/>
                </a:lnTo>
                <a:lnTo>
                  <a:pt x="600075" y="1045369"/>
                </a:lnTo>
                <a:lnTo>
                  <a:pt x="407194" y="1028700"/>
                </a:lnTo>
                <a:lnTo>
                  <a:pt x="0" y="547688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44CF2B-AA11-E70F-9619-4348A233079A}"/>
              </a:ext>
            </a:extLst>
          </p:cNvPr>
          <p:cNvSpPr/>
          <p:nvPr/>
        </p:nvSpPr>
        <p:spPr>
          <a:xfrm>
            <a:off x="6600825" y="1343025"/>
            <a:ext cx="2286000" cy="1835150"/>
          </a:xfrm>
          <a:custGeom>
            <a:avLst/>
            <a:gdLst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49475 w 2286000"/>
              <a:gd name="connsiteY10" fmla="*/ 736600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1882775 w 2286000"/>
              <a:gd name="connsiteY15" fmla="*/ 1371600 h 1835150"/>
              <a:gd name="connsiteX16" fmla="*/ 1819275 w 2286000"/>
              <a:gd name="connsiteY16" fmla="*/ 1416050 h 1835150"/>
              <a:gd name="connsiteX17" fmla="*/ 1809750 w 2286000"/>
              <a:gd name="connsiteY17" fmla="*/ 1428750 h 1835150"/>
              <a:gd name="connsiteX18" fmla="*/ 1812925 w 2286000"/>
              <a:gd name="connsiteY18" fmla="*/ 1431925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49475 w 2286000"/>
              <a:gd name="connsiteY10" fmla="*/ 736600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092325 w 2286000"/>
              <a:gd name="connsiteY15" fmla="*/ 1481137 h 1835150"/>
              <a:gd name="connsiteX16" fmla="*/ 1819275 w 2286000"/>
              <a:gd name="connsiteY16" fmla="*/ 1416050 h 1835150"/>
              <a:gd name="connsiteX17" fmla="*/ 1809750 w 2286000"/>
              <a:gd name="connsiteY17" fmla="*/ 1428750 h 1835150"/>
              <a:gd name="connsiteX18" fmla="*/ 1812925 w 2286000"/>
              <a:gd name="connsiteY18" fmla="*/ 1431925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49475 w 2286000"/>
              <a:gd name="connsiteY10" fmla="*/ 736600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092325 w 2286000"/>
              <a:gd name="connsiteY15" fmla="*/ 1481137 h 1835150"/>
              <a:gd name="connsiteX16" fmla="*/ 1819275 w 2286000"/>
              <a:gd name="connsiteY16" fmla="*/ 1416050 h 1835150"/>
              <a:gd name="connsiteX17" fmla="*/ 1809750 w 2286000"/>
              <a:gd name="connsiteY17" fmla="*/ 1428750 h 1835150"/>
              <a:gd name="connsiteX18" fmla="*/ 1981993 w 2286000"/>
              <a:gd name="connsiteY18" fmla="*/ 1362868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49475 w 2286000"/>
              <a:gd name="connsiteY10" fmla="*/ 736600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092325 w 2286000"/>
              <a:gd name="connsiteY15" fmla="*/ 1481137 h 1835150"/>
              <a:gd name="connsiteX16" fmla="*/ 1819275 w 2286000"/>
              <a:gd name="connsiteY16" fmla="*/ 1416050 h 1835150"/>
              <a:gd name="connsiteX17" fmla="*/ 2028825 w 2286000"/>
              <a:gd name="connsiteY17" fmla="*/ 1423988 h 1835150"/>
              <a:gd name="connsiteX18" fmla="*/ 1981993 w 2286000"/>
              <a:gd name="connsiteY18" fmla="*/ 1362868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49475 w 2286000"/>
              <a:gd name="connsiteY10" fmla="*/ 736600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51857 w 2286000"/>
              <a:gd name="connsiteY15" fmla="*/ 1588293 h 1835150"/>
              <a:gd name="connsiteX16" fmla="*/ 1819275 w 2286000"/>
              <a:gd name="connsiteY16" fmla="*/ 1416050 h 1835150"/>
              <a:gd name="connsiteX17" fmla="*/ 2028825 w 2286000"/>
              <a:gd name="connsiteY17" fmla="*/ 1423988 h 1835150"/>
              <a:gd name="connsiteX18" fmla="*/ 1981993 w 2286000"/>
              <a:gd name="connsiteY18" fmla="*/ 1362868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49475 w 2286000"/>
              <a:gd name="connsiteY10" fmla="*/ 736600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51857 w 2286000"/>
              <a:gd name="connsiteY15" fmla="*/ 1588293 h 1835150"/>
              <a:gd name="connsiteX16" fmla="*/ 2112169 w 2286000"/>
              <a:gd name="connsiteY16" fmla="*/ 1520825 h 1835150"/>
              <a:gd name="connsiteX17" fmla="*/ 2028825 w 2286000"/>
              <a:gd name="connsiteY17" fmla="*/ 1423988 h 1835150"/>
              <a:gd name="connsiteX18" fmla="*/ 1981993 w 2286000"/>
              <a:gd name="connsiteY18" fmla="*/ 1362868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49475 w 2286000"/>
              <a:gd name="connsiteY10" fmla="*/ 736600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51857 w 2286000"/>
              <a:gd name="connsiteY15" fmla="*/ 1588293 h 1835150"/>
              <a:gd name="connsiteX16" fmla="*/ 2112169 w 2286000"/>
              <a:gd name="connsiteY16" fmla="*/ 1520825 h 1835150"/>
              <a:gd name="connsiteX17" fmla="*/ 2028825 w 2286000"/>
              <a:gd name="connsiteY17" fmla="*/ 1423988 h 1835150"/>
              <a:gd name="connsiteX18" fmla="*/ 1901031 w 2286000"/>
              <a:gd name="connsiteY18" fmla="*/ 1358106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49475 w 2286000"/>
              <a:gd name="connsiteY10" fmla="*/ 736600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51857 w 2286000"/>
              <a:gd name="connsiteY15" fmla="*/ 1588293 h 1835150"/>
              <a:gd name="connsiteX16" fmla="*/ 2112169 w 2286000"/>
              <a:gd name="connsiteY16" fmla="*/ 1520825 h 1835150"/>
              <a:gd name="connsiteX17" fmla="*/ 2028825 w 2286000"/>
              <a:gd name="connsiteY17" fmla="*/ 1423988 h 1835150"/>
              <a:gd name="connsiteX18" fmla="*/ 1901031 w 2286000"/>
              <a:gd name="connsiteY18" fmla="*/ 1358106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49475 w 2286000"/>
              <a:gd name="connsiteY10" fmla="*/ 736600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51857 w 2286000"/>
              <a:gd name="connsiteY15" fmla="*/ 1588293 h 1835150"/>
              <a:gd name="connsiteX16" fmla="*/ 2112169 w 2286000"/>
              <a:gd name="connsiteY16" fmla="*/ 1520825 h 1835150"/>
              <a:gd name="connsiteX17" fmla="*/ 2028825 w 2286000"/>
              <a:gd name="connsiteY17" fmla="*/ 1423988 h 1835150"/>
              <a:gd name="connsiteX18" fmla="*/ 1901031 w 2286000"/>
              <a:gd name="connsiteY18" fmla="*/ 1358106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51857 w 2286000"/>
              <a:gd name="connsiteY15" fmla="*/ 1588293 h 1835150"/>
              <a:gd name="connsiteX16" fmla="*/ 2112169 w 2286000"/>
              <a:gd name="connsiteY16" fmla="*/ 1520825 h 1835150"/>
              <a:gd name="connsiteX17" fmla="*/ 2028825 w 2286000"/>
              <a:gd name="connsiteY17" fmla="*/ 1423988 h 1835150"/>
              <a:gd name="connsiteX18" fmla="*/ 1901031 w 2286000"/>
              <a:gd name="connsiteY18" fmla="*/ 1358106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51857 w 2286000"/>
              <a:gd name="connsiteY15" fmla="*/ 1588293 h 1835150"/>
              <a:gd name="connsiteX16" fmla="*/ 2112169 w 2286000"/>
              <a:gd name="connsiteY16" fmla="*/ 1520825 h 1835150"/>
              <a:gd name="connsiteX17" fmla="*/ 2028825 w 2286000"/>
              <a:gd name="connsiteY17" fmla="*/ 1423988 h 1835150"/>
              <a:gd name="connsiteX18" fmla="*/ 1901031 w 2286000"/>
              <a:gd name="connsiteY18" fmla="*/ 1358106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51857 w 2286000"/>
              <a:gd name="connsiteY15" fmla="*/ 1588293 h 1835150"/>
              <a:gd name="connsiteX16" fmla="*/ 2112169 w 2286000"/>
              <a:gd name="connsiteY16" fmla="*/ 1520825 h 1835150"/>
              <a:gd name="connsiteX17" fmla="*/ 2028825 w 2286000"/>
              <a:gd name="connsiteY17" fmla="*/ 1423988 h 1835150"/>
              <a:gd name="connsiteX18" fmla="*/ 1901031 w 2286000"/>
              <a:gd name="connsiteY18" fmla="*/ 1358106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51857 w 2286000"/>
              <a:gd name="connsiteY15" fmla="*/ 1588293 h 1835150"/>
              <a:gd name="connsiteX16" fmla="*/ 2112169 w 2286000"/>
              <a:gd name="connsiteY16" fmla="*/ 1520825 h 1835150"/>
              <a:gd name="connsiteX17" fmla="*/ 2028825 w 2286000"/>
              <a:gd name="connsiteY17" fmla="*/ 1423988 h 1835150"/>
              <a:gd name="connsiteX18" fmla="*/ 1901031 w 2286000"/>
              <a:gd name="connsiteY18" fmla="*/ 1358106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51857 w 2286000"/>
              <a:gd name="connsiteY15" fmla="*/ 1588293 h 1835150"/>
              <a:gd name="connsiteX16" fmla="*/ 2112169 w 2286000"/>
              <a:gd name="connsiteY16" fmla="*/ 1520825 h 1835150"/>
              <a:gd name="connsiteX17" fmla="*/ 2028825 w 2286000"/>
              <a:gd name="connsiteY17" fmla="*/ 1423988 h 1835150"/>
              <a:gd name="connsiteX18" fmla="*/ 1901031 w 2286000"/>
              <a:gd name="connsiteY18" fmla="*/ 1358106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51857 w 2286000"/>
              <a:gd name="connsiteY15" fmla="*/ 1588293 h 1835150"/>
              <a:gd name="connsiteX16" fmla="*/ 2112169 w 2286000"/>
              <a:gd name="connsiteY16" fmla="*/ 1520825 h 1835150"/>
              <a:gd name="connsiteX17" fmla="*/ 2028825 w 2286000"/>
              <a:gd name="connsiteY17" fmla="*/ 1423988 h 1835150"/>
              <a:gd name="connsiteX18" fmla="*/ 1901031 w 2286000"/>
              <a:gd name="connsiteY18" fmla="*/ 1358106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54239 w 2286000"/>
              <a:gd name="connsiteY15" fmla="*/ 1624011 h 1835150"/>
              <a:gd name="connsiteX16" fmla="*/ 2112169 w 2286000"/>
              <a:gd name="connsiteY16" fmla="*/ 1520825 h 1835150"/>
              <a:gd name="connsiteX17" fmla="*/ 2028825 w 2286000"/>
              <a:gd name="connsiteY17" fmla="*/ 1423988 h 1835150"/>
              <a:gd name="connsiteX18" fmla="*/ 1901031 w 2286000"/>
              <a:gd name="connsiteY18" fmla="*/ 1358106 h 1835150"/>
              <a:gd name="connsiteX19" fmla="*/ 1762125 w 2286000"/>
              <a:gd name="connsiteY19" fmla="*/ 1381125 h 1835150"/>
              <a:gd name="connsiteX20" fmla="*/ 1628775 w 2286000"/>
              <a:gd name="connsiteY20" fmla="*/ 1473200 h 1835150"/>
              <a:gd name="connsiteX21" fmla="*/ 1457325 w 2286000"/>
              <a:gd name="connsiteY21" fmla="*/ 1701800 h 1835150"/>
              <a:gd name="connsiteX22" fmla="*/ 1155700 w 2286000"/>
              <a:gd name="connsiteY22" fmla="*/ 1660525 h 1835150"/>
              <a:gd name="connsiteX23" fmla="*/ 863600 w 2286000"/>
              <a:gd name="connsiteY23" fmla="*/ 1530350 h 1835150"/>
              <a:gd name="connsiteX24" fmla="*/ 790575 w 2286000"/>
              <a:gd name="connsiteY24" fmla="*/ 1552575 h 1835150"/>
              <a:gd name="connsiteX25" fmla="*/ 698500 w 2286000"/>
              <a:gd name="connsiteY25" fmla="*/ 1651000 h 1835150"/>
              <a:gd name="connsiteX26" fmla="*/ 631825 w 2286000"/>
              <a:gd name="connsiteY26" fmla="*/ 1644650 h 1835150"/>
              <a:gd name="connsiteX27" fmla="*/ 568325 w 2286000"/>
              <a:gd name="connsiteY27" fmla="*/ 1571625 h 1835150"/>
              <a:gd name="connsiteX28" fmla="*/ 688975 w 2286000"/>
              <a:gd name="connsiteY28" fmla="*/ 1428750 h 1835150"/>
              <a:gd name="connsiteX29" fmla="*/ 603250 w 2286000"/>
              <a:gd name="connsiteY29" fmla="*/ 1358900 h 1835150"/>
              <a:gd name="connsiteX30" fmla="*/ 476250 w 2286000"/>
              <a:gd name="connsiteY30" fmla="*/ 1517650 h 1835150"/>
              <a:gd name="connsiteX31" fmla="*/ 473075 w 2286000"/>
              <a:gd name="connsiteY31" fmla="*/ 1577975 h 1835150"/>
              <a:gd name="connsiteX32" fmla="*/ 381000 w 2286000"/>
              <a:gd name="connsiteY32" fmla="*/ 1647825 h 1835150"/>
              <a:gd name="connsiteX33" fmla="*/ 263525 w 2286000"/>
              <a:gd name="connsiteY33" fmla="*/ 1546225 h 1835150"/>
              <a:gd name="connsiteX34" fmla="*/ 298450 w 2286000"/>
              <a:gd name="connsiteY34" fmla="*/ 1482725 h 1835150"/>
              <a:gd name="connsiteX35" fmla="*/ 238125 w 2286000"/>
              <a:gd name="connsiteY35" fmla="*/ 1460500 h 1835150"/>
              <a:gd name="connsiteX36" fmla="*/ 200025 w 2286000"/>
              <a:gd name="connsiteY36" fmla="*/ 1492250 h 1835150"/>
              <a:gd name="connsiteX37" fmla="*/ 161925 w 2286000"/>
              <a:gd name="connsiteY37" fmla="*/ 1466850 h 1835150"/>
              <a:gd name="connsiteX38" fmla="*/ 127000 w 2286000"/>
              <a:gd name="connsiteY38" fmla="*/ 1524000 h 1835150"/>
              <a:gd name="connsiteX39" fmla="*/ 57150 w 2286000"/>
              <a:gd name="connsiteY39" fmla="*/ 1457325 h 1835150"/>
              <a:gd name="connsiteX40" fmla="*/ 127000 w 2286000"/>
              <a:gd name="connsiteY40" fmla="*/ 1333500 h 1835150"/>
              <a:gd name="connsiteX41" fmla="*/ 0 w 2286000"/>
              <a:gd name="connsiteY41" fmla="*/ 1266825 h 1835150"/>
              <a:gd name="connsiteX42" fmla="*/ 98425 w 2286000"/>
              <a:gd name="connsiteY42" fmla="*/ 1162050 h 1835150"/>
              <a:gd name="connsiteX43" fmla="*/ 276225 w 2286000"/>
              <a:gd name="connsiteY43" fmla="*/ 1304925 h 1835150"/>
              <a:gd name="connsiteX44" fmla="*/ 323850 w 2286000"/>
              <a:gd name="connsiteY44" fmla="*/ 1216025 h 1835150"/>
              <a:gd name="connsiteX45" fmla="*/ 301625 w 2286000"/>
              <a:gd name="connsiteY45" fmla="*/ 1200150 h 1835150"/>
              <a:gd name="connsiteX46" fmla="*/ 381000 w 2286000"/>
              <a:gd name="connsiteY46" fmla="*/ 1079500 h 1835150"/>
              <a:gd name="connsiteX47" fmla="*/ 279400 w 2286000"/>
              <a:gd name="connsiteY47" fmla="*/ 971550 h 1835150"/>
              <a:gd name="connsiteX48" fmla="*/ 107950 w 2286000"/>
              <a:gd name="connsiteY48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54239 w 2286000"/>
              <a:gd name="connsiteY15" fmla="*/ 1624011 h 1835150"/>
              <a:gd name="connsiteX16" fmla="*/ 2112169 w 2286000"/>
              <a:gd name="connsiteY16" fmla="*/ 1520825 h 1835150"/>
              <a:gd name="connsiteX17" fmla="*/ 1901031 w 2286000"/>
              <a:gd name="connsiteY17" fmla="*/ 1358106 h 1835150"/>
              <a:gd name="connsiteX18" fmla="*/ 1762125 w 2286000"/>
              <a:gd name="connsiteY18" fmla="*/ 1381125 h 1835150"/>
              <a:gd name="connsiteX19" fmla="*/ 1628775 w 2286000"/>
              <a:gd name="connsiteY19" fmla="*/ 1473200 h 1835150"/>
              <a:gd name="connsiteX20" fmla="*/ 1457325 w 2286000"/>
              <a:gd name="connsiteY20" fmla="*/ 1701800 h 1835150"/>
              <a:gd name="connsiteX21" fmla="*/ 1155700 w 2286000"/>
              <a:gd name="connsiteY21" fmla="*/ 1660525 h 1835150"/>
              <a:gd name="connsiteX22" fmla="*/ 863600 w 2286000"/>
              <a:gd name="connsiteY22" fmla="*/ 1530350 h 1835150"/>
              <a:gd name="connsiteX23" fmla="*/ 790575 w 2286000"/>
              <a:gd name="connsiteY23" fmla="*/ 1552575 h 1835150"/>
              <a:gd name="connsiteX24" fmla="*/ 698500 w 2286000"/>
              <a:gd name="connsiteY24" fmla="*/ 1651000 h 1835150"/>
              <a:gd name="connsiteX25" fmla="*/ 631825 w 2286000"/>
              <a:gd name="connsiteY25" fmla="*/ 1644650 h 1835150"/>
              <a:gd name="connsiteX26" fmla="*/ 568325 w 2286000"/>
              <a:gd name="connsiteY26" fmla="*/ 1571625 h 1835150"/>
              <a:gd name="connsiteX27" fmla="*/ 688975 w 2286000"/>
              <a:gd name="connsiteY27" fmla="*/ 1428750 h 1835150"/>
              <a:gd name="connsiteX28" fmla="*/ 603250 w 2286000"/>
              <a:gd name="connsiteY28" fmla="*/ 1358900 h 1835150"/>
              <a:gd name="connsiteX29" fmla="*/ 476250 w 2286000"/>
              <a:gd name="connsiteY29" fmla="*/ 1517650 h 1835150"/>
              <a:gd name="connsiteX30" fmla="*/ 473075 w 2286000"/>
              <a:gd name="connsiteY30" fmla="*/ 1577975 h 1835150"/>
              <a:gd name="connsiteX31" fmla="*/ 381000 w 2286000"/>
              <a:gd name="connsiteY31" fmla="*/ 1647825 h 1835150"/>
              <a:gd name="connsiteX32" fmla="*/ 263525 w 2286000"/>
              <a:gd name="connsiteY32" fmla="*/ 1546225 h 1835150"/>
              <a:gd name="connsiteX33" fmla="*/ 298450 w 2286000"/>
              <a:gd name="connsiteY33" fmla="*/ 1482725 h 1835150"/>
              <a:gd name="connsiteX34" fmla="*/ 238125 w 2286000"/>
              <a:gd name="connsiteY34" fmla="*/ 1460500 h 1835150"/>
              <a:gd name="connsiteX35" fmla="*/ 200025 w 2286000"/>
              <a:gd name="connsiteY35" fmla="*/ 1492250 h 1835150"/>
              <a:gd name="connsiteX36" fmla="*/ 161925 w 2286000"/>
              <a:gd name="connsiteY36" fmla="*/ 1466850 h 1835150"/>
              <a:gd name="connsiteX37" fmla="*/ 127000 w 2286000"/>
              <a:gd name="connsiteY37" fmla="*/ 1524000 h 1835150"/>
              <a:gd name="connsiteX38" fmla="*/ 57150 w 2286000"/>
              <a:gd name="connsiteY38" fmla="*/ 1457325 h 1835150"/>
              <a:gd name="connsiteX39" fmla="*/ 127000 w 2286000"/>
              <a:gd name="connsiteY39" fmla="*/ 1333500 h 1835150"/>
              <a:gd name="connsiteX40" fmla="*/ 0 w 2286000"/>
              <a:gd name="connsiteY40" fmla="*/ 1266825 h 1835150"/>
              <a:gd name="connsiteX41" fmla="*/ 98425 w 2286000"/>
              <a:gd name="connsiteY41" fmla="*/ 1162050 h 1835150"/>
              <a:gd name="connsiteX42" fmla="*/ 276225 w 2286000"/>
              <a:gd name="connsiteY42" fmla="*/ 1304925 h 1835150"/>
              <a:gd name="connsiteX43" fmla="*/ 323850 w 2286000"/>
              <a:gd name="connsiteY43" fmla="*/ 1216025 h 1835150"/>
              <a:gd name="connsiteX44" fmla="*/ 301625 w 2286000"/>
              <a:gd name="connsiteY44" fmla="*/ 1200150 h 1835150"/>
              <a:gd name="connsiteX45" fmla="*/ 381000 w 2286000"/>
              <a:gd name="connsiteY45" fmla="*/ 1079500 h 1835150"/>
              <a:gd name="connsiteX46" fmla="*/ 279400 w 2286000"/>
              <a:gd name="connsiteY46" fmla="*/ 971550 h 1835150"/>
              <a:gd name="connsiteX47" fmla="*/ 107950 w 2286000"/>
              <a:gd name="connsiteY47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12169 w 2286000"/>
              <a:gd name="connsiteY15" fmla="*/ 1520825 h 1835150"/>
              <a:gd name="connsiteX16" fmla="*/ 1901031 w 2286000"/>
              <a:gd name="connsiteY16" fmla="*/ 1358106 h 1835150"/>
              <a:gd name="connsiteX17" fmla="*/ 1762125 w 2286000"/>
              <a:gd name="connsiteY17" fmla="*/ 1381125 h 1835150"/>
              <a:gd name="connsiteX18" fmla="*/ 1628775 w 2286000"/>
              <a:gd name="connsiteY18" fmla="*/ 1473200 h 1835150"/>
              <a:gd name="connsiteX19" fmla="*/ 1457325 w 2286000"/>
              <a:gd name="connsiteY19" fmla="*/ 1701800 h 1835150"/>
              <a:gd name="connsiteX20" fmla="*/ 1155700 w 2286000"/>
              <a:gd name="connsiteY20" fmla="*/ 1660525 h 1835150"/>
              <a:gd name="connsiteX21" fmla="*/ 863600 w 2286000"/>
              <a:gd name="connsiteY21" fmla="*/ 1530350 h 1835150"/>
              <a:gd name="connsiteX22" fmla="*/ 790575 w 2286000"/>
              <a:gd name="connsiteY22" fmla="*/ 1552575 h 1835150"/>
              <a:gd name="connsiteX23" fmla="*/ 698500 w 2286000"/>
              <a:gd name="connsiteY23" fmla="*/ 1651000 h 1835150"/>
              <a:gd name="connsiteX24" fmla="*/ 631825 w 2286000"/>
              <a:gd name="connsiteY24" fmla="*/ 1644650 h 1835150"/>
              <a:gd name="connsiteX25" fmla="*/ 568325 w 2286000"/>
              <a:gd name="connsiteY25" fmla="*/ 1571625 h 1835150"/>
              <a:gd name="connsiteX26" fmla="*/ 688975 w 2286000"/>
              <a:gd name="connsiteY26" fmla="*/ 1428750 h 1835150"/>
              <a:gd name="connsiteX27" fmla="*/ 603250 w 2286000"/>
              <a:gd name="connsiteY27" fmla="*/ 1358900 h 1835150"/>
              <a:gd name="connsiteX28" fmla="*/ 476250 w 2286000"/>
              <a:gd name="connsiteY28" fmla="*/ 1517650 h 1835150"/>
              <a:gd name="connsiteX29" fmla="*/ 473075 w 2286000"/>
              <a:gd name="connsiteY29" fmla="*/ 1577975 h 1835150"/>
              <a:gd name="connsiteX30" fmla="*/ 381000 w 2286000"/>
              <a:gd name="connsiteY30" fmla="*/ 1647825 h 1835150"/>
              <a:gd name="connsiteX31" fmla="*/ 263525 w 2286000"/>
              <a:gd name="connsiteY31" fmla="*/ 1546225 h 1835150"/>
              <a:gd name="connsiteX32" fmla="*/ 298450 w 2286000"/>
              <a:gd name="connsiteY32" fmla="*/ 1482725 h 1835150"/>
              <a:gd name="connsiteX33" fmla="*/ 238125 w 2286000"/>
              <a:gd name="connsiteY33" fmla="*/ 1460500 h 1835150"/>
              <a:gd name="connsiteX34" fmla="*/ 200025 w 2286000"/>
              <a:gd name="connsiteY34" fmla="*/ 1492250 h 1835150"/>
              <a:gd name="connsiteX35" fmla="*/ 161925 w 2286000"/>
              <a:gd name="connsiteY35" fmla="*/ 1466850 h 1835150"/>
              <a:gd name="connsiteX36" fmla="*/ 127000 w 2286000"/>
              <a:gd name="connsiteY36" fmla="*/ 1524000 h 1835150"/>
              <a:gd name="connsiteX37" fmla="*/ 57150 w 2286000"/>
              <a:gd name="connsiteY37" fmla="*/ 1457325 h 1835150"/>
              <a:gd name="connsiteX38" fmla="*/ 127000 w 2286000"/>
              <a:gd name="connsiteY38" fmla="*/ 1333500 h 1835150"/>
              <a:gd name="connsiteX39" fmla="*/ 0 w 2286000"/>
              <a:gd name="connsiteY39" fmla="*/ 1266825 h 1835150"/>
              <a:gd name="connsiteX40" fmla="*/ 98425 w 2286000"/>
              <a:gd name="connsiteY40" fmla="*/ 1162050 h 1835150"/>
              <a:gd name="connsiteX41" fmla="*/ 276225 w 2286000"/>
              <a:gd name="connsiteY41" fmla="*/ 1304925 h 1835150"/>
              <a:gd name="connsiteX42" fmla="*/ 323850 w 2286000"/>
              <a:gd name="connsiteY42" fmla="*/ 1216025 h 1835150"/>
              <a:gd name="connsiteX43" fmla="*/ 301625 w 2286000"/>
              <a:gd name="connsiteY43" fmla="*/ 1200150 h 1835150"/>
              <a:gd name="connsiteX44" fmla="*/ 381000 w 2286000"/>
              <a:gd name="connsiteY44" fmla="*/ 1079500 h 1835150"/>
              <a:gd name="connsiteX45" fmla="*/ 279400 w 2286000"/>
              <a:gd name="connsiteY45" fmla="*/ 971550 h 1835150"/>
              <a:gd name="connsiteX46" fmla="*/ 107950 w 2286000"/>
              <a:gd name="connsiteY46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12169 w 2286000"/>
              <a:gd name="connsiteY15" fmla="*/ 1520825 h 1835150"/>
              <a:gd name="connsiteX16" fmla="*/ 1989137 w 2286000"/>
              <a:gd name="connsiteY16" fmla="*/ 1381918 h 1835150"/>
              <a:gd name="connsiteX17" fmla="*/ 1762125 w 2286000"/>
              <a:gd name="connsiteY17" fmla="*/ 1381125 h 1835150"/>
              <a:gd name="connsiteX18" fmla="*/ 1628775 w 2286000"/>
              <a:gd name="connsiteY18" fmla="*/ 1473200 h 1835150"/>
              <a:gd name="connsiteX19" fmla="*/ 1457325 w 2286000"/>
              <a:gd name="connsiteY19" fmla="*/ 1701800 h 1835150"/>
              <a:gd name="connsiteX20" fmla="*/ 1155700 w 2286000"/>
              <a:gd name="connsiteY20" fmla="*/ 1660525 h 1835150"/>
              <a:gd name="connsiteX21" fmla="*/ 863600 w 2286000"/>
              <a:gd name="connsiteY21" fmla="*/ 1530350 h 1835150"/>
              <a:gd name="connsiteX22" fmla="*/ 790575 w 2286000"/>
              <a:gd name="connsiteY22" fmla="*/ 1552575 h 1835150"/>
              <a:gd name="connsiteX23" fmla="*/ 698500 w 2286000"/>
              <a:gd name="connsiteY23" fmla="*/ 1651000 h 1835150"/>
              <a:gd name="connsiteX24" fmla="*/ 631825 w 2286000"/>
              <a:gd name="connsiteY24" fmla="*/ 1644650 h 1835150"/>
              <a:gd name="connsiteX25" fmla="*/ 568325 w 2286000"/>
              <a:gd name="connsiteY25" fmla="*/ 1571625 h 1835150"/>
              <a:gd name="connsiteX26" fmla="*/ 688975 w 2286000"/>
              <a:gd name="connsiteY26" fmla="*/ 1428750 h 1835150"/>
              <a:gd name="connsiteX27" fmla="*/ 603250 w 2286000"/>
              <a:gd name="connsiteY27" fmla="*/ 1358900 h 1835150"/>
              <a:gd name="connsiteX28" fmla="*/ 476250 w 2286000"/>
              <a:gd name="connsiteY28" fmla="*/ 1517650 h 1835150"/>
              <a:gd name="connsiteX29" fmla="*/ 473075 w 2286000"/>
              <a:gd name="connsiteY29" fmla="*/ 1577975 h 1835150"/>
              <a:gd name="connsiteX30" fmla="*/ 381000 w 2286000"/>
              <a:gd name="connsiteY30" fmla="*/ 1647825 h 1835150"/>
              <a:gd name="connsiteX31" fmla="*/ 263525 w 2286000"/>
              <a:gd name="connsiteY31" fmla="*/ 1546225 h 1835150"/>
              <a:gd name="connsiteX32" fmla="*/ 298450 w 2286000"/>
              <a:gd name="connsiteY32" fmla="*/ 1482725 h 1835150"/>
              <a:gd name="connsiteX33" fmla="*/ 238125 w 2286000"/>
              <a:gd name="connsiteY33" fmla="*/ 1460500 h 1835150"/>
              <a:gd name="connsiteX34" fmla="*/ 200025 w 2286000"/>
              <a:gd name="connsiteY34" fmla="*/ 1492250 h 1835150"/>
              <a:gd name="connsiteX35" fmla="*/ 161925 w 2286000"/>
              <a:gd name="connsiteY35" fmla="*/ 1466850 h 1835150"/>
              <a:gd name="connsiteX36" fmla="*/ 127000 w 2286000"/>
              <a:gd name="connsiteY36" fmla="*/ 1524000 h 1835150"/>
              <a:gd name="connsiteX37" fmla="*/ 57150 w 2286000"/>
              <a:gd name="connsiteY37" fmla="*/ 1457325 h 1835150"/>
              <a:gd name="connsiteX38" fmla="*/ 127000 w 2286000"/>
              <a:gd name="connsiteY38" fmla="*/ 1333500 h 1835150"/>
              <a:gd name="connsiteX39" fmla="*/ 0 w 2286000"/>
              <a:gd name="connsiteY39" fmla="*/ 1266825 h 1835150"/>
              <a:gd name="connsiteX40" fmla="*/ 98425 w 2286000"/>
              <a:gd name="connsiteY40" fmla="*/ 1162050 h 1835150"/>
              <a:gd name="connsiteX41" fmla="*/ 276225 w 2286000"/>
              <a:gd name="connsiteY41" fmla="*/ 1304925 h 1835150"/>
              <a:gd name="connsiteX42" fmla="*/ 323850 w 2286000"/>
              <a:gd name="connsiteY42" fmla="*/ 1216025 h 1835150"/>
              <a:gd name="connsiteX43" fmla="*/ 301625 w 2286000"/>
              <a:gd name="connsiteY43" fmla="*/ 1200150 h 1835150"/>
              <a:gd name="connsiteX44" fmla="*/ 381000 w 2286000"/>
              <a:gd name="connsiteY44" fmla="*/ 1079500 h 1835150"/>
              <a:gd name="connsiteX45" fmla="*/ 279400 w 2286000"/>
              <a:gd name="connsiteY45" fmla="*/ 971550 h 1835150"/>
              <a:gd name="connsiteX46" fmla="*/ 107950 w 2286000"/>
              <a:gd name="connsiteY46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12169 w 2286000"/>
              <a:gd name="connsiteY15" fmla="*/ 1520825 h 1835150"/>
              <a:gd name="connsiteX16" fmla="*/ 1989137 w 2286000"/>
              <a:gd name="connsiteY16" fmla="*/ 1381918 h 1835150"/>
              <a:gd name="connsiteX17" fmla="*/ 1762125 w 2286000"/>
              <a:gd name="connsiteY17" fmla="*/ 1381125 h 1835150"/>
              <a:gd name="connsiteX18" fmla="*/ 1628775 w 2286000"/>
              <a:gd name="connsiteY18" fmla="*/ 1473200 h 1835150"/>
              <a:gd name="connsiteX19" fmla="*/ 1457325 w 2286000"/>
              <a:gd name="connsiteY19" fmla="*/ 1701800 h 1835150"/>
              <a:gd name="connsiteX20" fmla="*/ 1155700 w 2286000"/>
              <a:gd name="connsiteY20" fmla="*/ 1660525 h 1835150"/>
              <a:gd name="connsiteX21" fmla="*/ 863600 w 2286000"/>
              <a:gd name="connsiteY21" fmla="*/ 1530350 h 1835150"/>
              <a:gd name="connsiteX22" fmla="*/ 790575 w 2286000"/>
              <a:gd name="connsiteY22" fmla="*/ 1552575 h 1835150"/>
              <a:gd name="connsiteX23" fmla="*/ 698500 w 2286000"/>
              <a:gd name="connsiteY23" fmla="*/ 1651000 h 1835150"/>
              <a:gd name="connsiteX24" fmla="*/ 631825 w 2286000"/>
              <a:gd name="connsiteY24" fmla="*/ 1644650 h 1835150"/>
              <a:gd name="connsiteX25" fmla="*/ 568325 w 2286000"/>
              <a:gd name="connsiteY25" fmla="*/ 1571625 h 1835150"/>
              <a:gd name="connsiteX26" fmla="*/ 688975 w 2286000"/>
              <a:gd name="connsiteY26" fmla="*/ 1428750 h 1835150"/>
              <a:gd name="connsiteX27" fmla="*/ 603250 w 2286000"/>
              <a:gd name="connsiteY27" fmla="*/ 1358900 h 1835150"/>
              <a:gd name="connsiteX28" fmla="*/ 476250 w 2286000"/>
              <a:gd name="connsiteY28" fmla="*/ 1517650 h 1835150"/>
              <a:gd name="connsiteX29" fmla="*/ 473075 w 2286000"/>
              <a:gd name="connsiteY29" fmla="*/ 1577975 h 1835150"/>
              <a:gd name="connsiteX30" fmla="*/ 381000 w 2286000"/>
              <a:gd name="connsiteY30" fmla="*/ 1647825 h 1835150"/>
              <a:gd name="connsiteX31" fmla="*/ 263525 w 2286000"/>
              <a:gd name="connsiteY31" fmla="*/ 1546225 h 1835150"/>
              <a:gd name="connsiteX32" fmla="*/ 298450 w 2286000"/>
              <a:gd name="connsiteY32" fmla="*/ 1482725 h 1835150"/>
              <a:gd name="connsiteX33" fmla="*/ 238125 w 2286000"/>
              <a:gd name="connsiteY33" fmla="*/ 1460500 h 1835150"/>
              <a:gd name="connsiteX34" fmla="*/ 200025 w 2286000"/>
              <a:gd name="connsiteY34" fmla="*/ 1492250 h 1835150"/>
              <a:gd name="connsiteX35" fmla="*/ 161925 w 2286000"/>
              <a:gd name="connsiteY35" fmla="*/ 1466850 h 1835150"/>
              <a:gd name="connsiteX36" fmla="*/ 127000 w 2286000"/>
              <a:gd name="connsiteY36" fmla="*/ 1524000 h 1835150"/>
              <a:gd name="connsiteX37" fmla="*/ 57150 w 2286000"/>
              <a:gd name="connsiteY37" fmla="*/ 1457325 h 1835150"/>
              <a:gd name="connsiteX38" fmla="*/ 127000 w 2286000"/>
              <a:gd name="connsiteY38" fmla="*/ 1333500 h 1835150"/>
              <a:gd name="connsiteX39" fmla="*/ 0 w 2286000"/>
              <a:gd name="connsiteY39" fmla="*/ 1266825 h 1835150"/>
              <a:gd name="connsiteX40" fmla="*/ 98425 w 2286000"/>
              <a:gd name="connsiteY40" fmla="*/ 1162050 h 1835150"/>
              <a:gd name="connsiteX41" fmla="*/ 276225 w 2286000"/>
              <a:gd name="connsiteY41" fmla="*/ 1304925 h 1835150"/>
              <a:gd name="connsiteX42" fmla="*/ 323850 w 2286000"/>
              <a:gd name="connsiteY42" fmla="*/ 1216025 h 1835150"/>
              <a:gd name="connsiteX43" fmla="*/ 301625 w 2286000"/>
              <a:gd name="connsiteY43" fmla="*/ 1200150 h 1835150"/>
              <a:gd name="connsiteX44" fmla="*/ 381000 w 2286000"/>
              <a:gd name="connsiteY44" fmla="*/ 1079500 h 1835150"/>
              <a:gd name="connsiteX45" fmla="*/ 279400 w 2286000"/>
              <a:gd name="connsiteY45" fmla="*/ 971550 h 1835150"/>
              <a:gd name="connsiteX46" fmla="*/ 107950 w 2286000"/>
              <a:gd name="connsiteY46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12169 w 2286000"/>
              <a:gd name="connsiteY15" fmla="*/ 1520825 h 1835150"/>
              <a:gd name="connsiteX16" fmla="*/ 1989137 w 2286000"/>
              <a:gd name="connsiteY16" fmla="*/ 1381918 h 1835150"/>
              <a:gd name="connsiteX17" fmla="*/ 1762125 w 2286000"/>
              <a:gd name="connsiteY17" fmla="*/ 1381125 h 1835150"/>
              <a:gd name="connsiteX18" fmla="*/ 1628775 w 2286000"/>
              <a:gd name="connsiteY18" fmla="*/ 1473200 h 1835150"/>
              <a:gd name="connsiteX19" fmla="*/ 1457325 w 2286000"/>
              <a:gd name="connsiteY19" fmla="*/ 1701800 h 1835150"/>
              <a:gd name="connsiteX20" fmla="*/ 1155700 w 2286000"/>
              <a:gd name="connsiteY20" fmla="*/ 1660525 h 1835150"/>
              <a:gd name="connsiteX21" fmla="*/ 863600 w 2286000"/>
              <a:gd name="connsiteY21" fmla="*/ 1530350 h 1835150"/>
              <a:gd name="connsiteX22" fmla="*/ 790575 w 2286000"/>
              <a:gd name="connsiteY22" fmla="*/ 1552575 h 1835150"/>
              <a:gd name="connsiteX23" fmla="*/ 698500 w 2286000"/>
              <a:gd name="connsiteY23" fmla="*/ 1651000 h 1835150"/>
              <a:gd name="connsiteX24" fmla="*/ 631825 w 2286000"/>
              <a:gd name="connsiteY24" fmla="*/ 1644650 h 1835150"/>
              <a:gd name="connsiteX25" fmla="*/ 568325 w 2286000"/>
              <a:gd name="connsiteY25" fmla="*/ 1571625 h 1835150"/>
              <a:gd name="connsiteX26" fmla="*/ 688975 w 2286000"/>
              <a:gd name="connsiteY26" fmla="*/ 1428750 h 1835150"/>
              <a:gd name="connsiteX27" fmla="*/ 603250 w 2286000"/>
              <a:gd name="connsiteY27" fmla="*/ 1358900 h 1835150"/>
              <a:gd name="connsiteX28" fmla="*/ 476250 w 2286000"/>
              <a:gd name="connsiteY28" fmla="*/ 1517650 h 1835150"/>
              <a:gd name="connsiteX29" fmla="*/ 473075 w 2286000"/>
              <a:gd name="connsiteY29" fmla="*/ 1577975 h 1835150"/>
              <a:gd name="connsiteX30" fmla="*/ 381000 w 2286000"/>
              <a:gd name="connsiteY30" fmla="*/ 1647825 h 1835150"/>
              <a:gd name="connsiteX31" fmla="*/ 263525 w 2286000"/>
              <a:gd name="connsiteY31" fmla="*/ 1546225 h 1835150"/>
              <a:gd name="connsiteX32" fmla="*/ 298450 w 2286000"/>
              <a:gd name="connsiteY32" fmla="*/ 1482725 h 1835150"/>
              <a:gd name="connsiteX33" fmla="*/ 238125 w 2286000"/>
              <a:gd name="connsiteY33" fmla="*/ 1460500 h 1835150"/>
              <a:gd name="connsiteX34" fmla="*/ 200025 w 2286000"/>
              <a:gd name="connsiteY34" fmla="*/ 1492250 h 1835150"/>
              <a:gd name="connsiteX35" fmla="*/ 161925 w 2286000"/>
              <a:gd name="connsiteY35" fmla="*/ 1466850 h 1835150"/>
              <a:gd name="connsiteX36" fmla="*/ 127000 w 2286000"/>
              <a:gd name="connsiteY36" fmla="*/ 1524000 h 1835150"/>
              <a:gd name="connsiteX37" fmla="*/ 57150 w 2286000"/>
              <a:gd name="connsiteY37" fmla="*/ 1457325 h 1835150"/>
              <a:gd name="connsiteX38" fmla="*/ 127000 w 2286000"/>
              <a:gd name="connsiteY38" fmla="*/ 1333500 h 1835150"/>
              <a:gd name="connsiteX39" fmla="*/ 0 w 2286000"/>
              <a:gd name="connsiteY39" fmla="*/ 1266825 h 1835150"/>
              <a:gd name="connsiteX40" fmla="*/ 98425 w 2286000"/>
              <a:gd name="connsiteY40" fmla="*/ 1162050 h 1835150"/>
              <a:gd name="connsiteX41" fmla="*/ 276225 w 2286000"/>
              <a:gd name="connsiteY41" fmla="*/ 1304925 h 1835150"/>
              <a:gd name="connsiteX42" fmla="*/ 323850 w 2286000"/>
              <a:gd name="connsiteY42" fmla="*/ 1216025 h 1835150"/>
              <a:gd name="connsiteX43" fmla="*/ 301625 w 2286000"/>
              <a:gd name="connsiteY43" fmla="*/ 1200150 h 1835150"/>
              <a:gd name="connsiteX44" fmla="*/ 381000 w 2286000"/>
              <a:gd name="connsiteY44" fmla="*/ 1079500 h 1835150"/>
              <a:gd name="connsiteX45" fmla="*/ 279400 w 2286000"/>
              <a:gd name="connsiteY45" fmla="*/ 971550 h 1835150"/>
              <a:gd name="connsiteX46" fmla="*/ 107950 w 2286000"/>
              <a:gd name="connsiteY46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12169 w 2286000"/>
              <a:gd name="connsiteY15" fmla="*/ 1520825 h 1835150"/>
              <a:gd name="connsiteX16" fmla="*/ 1986756 w 2286000"/>
              <a:gd name="connsiteY16" fmla="*/ 1396206 h 1835150"/>
              <a:gd name="connsiteX17" fmla="*/ 1762125 w 2286000"/>
              <a:gd name="connsiteY17" fmla="*/ 1381125 h 1835150"/>
              <a:gd name="connsiteX18" fmla="*/ 1628775 w 2286000"/>
              <a:gd name="connsiteY18" fmla="*/ 1473200 h 1835150"/>
              <a:gd name="connsiteX19" fmla="*/ 1457325 w 2286000"/>
              <a:gd name="connsiteY19" fmla="*/ 1701800 h 1835150"/>
              <a:gd name="connsiteX20" fmla="*/ 1155700 w 2286000"/>
              <a:gd name="connsiteY20" fmla="*/ 1660525 h 1835150"/>
              <a:gd name="connsiteX21" fmla="*/ 863600 w 2286000"/>
              <a:gd name="connsiteY21" fmla="*/ 1530350 h 1835150"/>
              <a:gd name="connsiteX22" fmla="*/ 790575 w 2286000"/>
              <a:gd name="connsiteY22" fmla="*/ 1552575 h 1835150"/>
              <a:gd name="connsiteX23" fmla="*/ 698500 w 2286000"/>
              <a:gd name="connsiteY23" fmla="*/ 1651000 h 1835150"/>
              <a:gd name="connsiteX24" fmla="*/ 631825 w 2286000"/>
              <a:gd name="connsiteY24" fmla="*/ 1644650 h 1835150"/>
              <a:gd name="connsiteX25" fmla="*/ 568325 w 2286000"/>
              <a:gd name="connsiteY25" fmla="*/ 1571625 h 1835150"/>
              <a:gd name="connsiteX26" fmla="*/ 688975 w 2286000"/>
              <a:gd name="connsiteY26" fmla="*/ 1428750 h 1835150"/>
              <a:gd name="connsiteX27" fmla="*/ 603250 w 2286000"/>
              <a:gd name="connsiteY27" fmla="*/ 1358900 h 1835150"/>
              <a:gd name="connsiteX28" fmla="*/ 476250 w 2286000"/>
              <a:gd name="connsiteY28" fmla="*/ 1517650 h 1835150"/>
              <a:gd name="connsiteX29" fmla="*/ 473075 w 2286000"/>
              <a:gd name="connsiteY29" fmla="*/ 1577975 h 1835150"/>
              <a:gd name="connsiteX30" fmla="*/ 381000 w 2286000"/>
              <a:gd name="connsiteY30" fmla="*/ 1647825 h 1835150"/>
              <a:gd name="connsiteX31" fmla="*/ 263525 w 2286000"/>
              <a:gd name="connsiteY31" fmla="*/ 1546225 h 1835150"/>
              <a:gd name="connsiteX32" fmla="*/ 298450 w 2286000"/>
              <a:gd name="connsiteY32" fmla="*/ 1482725 h 1835150"/>
              <a:gd name="connsiteX33" fmla="*/ 238125 w 2286000"/>
              <a:gd name="connsiteY33" fmla="*/ 1460500 h 1835150"/>
              <a:gd name="connsiteX34" fmla="*/ 200025 w 2286000"/>
              <a:gd name="connsiteY34" fmla="*/ 1492250 h 1835150"/>
              <a:gd name="connsiteX35" fmla="*/ 161925 w 2286000"/>
              <a:gd name="connsiteY35" fmla="*/ 1466850 h 1835150"/>
              <a:gd name="connsiteX36" fmla="*/ 127000 w 2286000"/>
              <a:gd name="connsiteY36" fmla="*/ 1524000 h 1835150"/>
              <a:gd name="connsiteX37" fmla="*/ 57150 w 2286000"/>
              <a:gd name="connsiteY37" fmla="*/ 1457325 h 1835150"/>
              <a:gd name="connsiteX38" fmla="*/ 127000 w 2286000"/>
              <a:gd name="connsiteY38" fmla="*/ 1333500 h 1835150"/>
              <a:gd name="connsiteX39" fmla="*/ 0 w 2286000"/>
              <a:gd name="connsiteY39" fmla="*/ 1266825 h 1835150"/>
              <a:gd name="connsiteX40" fmla="*/ 98425 w 2286000"/>
              <a:gd name="connsiteY40" fmla="*/ 1162050 h 1835150"/>
              <a:gd name="connsiteX41" fmla="*/ 276225 w 2286000"/>
              <a:gd name="connsiteY41" fmla="*/ 1304925 h 1835150"/>
              <a:gd name="connsiteX42" fmla="*/ 323850 w 2286000"/>
              <a:gd name="connsiteY42" fmla="*/ 1216025 h 1835150"/>
              <a:gd name="connsiteX43" fmla="*/ 301625 w 2286000"/>
              <a:gd name="connsiteY43" fmla="*/ 1200150 h 1835150"/>
              <a:gd name="connsiteX44" fmla="*/ 381000 w 2286000"/>
              <a:gd name="connsiteY44" fmla="*/ 1079500 h 1835150"/>
              <a:gd name="connsiteX45" fmla="*/ 279400 w 2286000"/>
              <a:gd name="connsiteY45" fmla="*/ 971550 h 1835150"/>
              <a:gd name="connsiteX46" fmla="*/ 107950 w 2286000"/>
              <a:gd name="connsiteY46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12169 w 2286000"/>
              <a:gd name="connsiteY15" fmla="*/ 1520825 h 1835150"/>
              <a:gd name="connsiteX16" fmla="*/ 1986756 w 2286000"/>
              <a:gd name="connsiteY16" fmla="*/ 1396206 h 1835150"/>
              <a:gd name="connsiteX17" fmla="*/ 1762125 w 2286000"/>
              <a:gd name="connsiteY17" fmla="*/ 1381125 h 1835150"/>
              <a:gd name="connsiteX18" fmla="*/ 1628775 w 2286000"/>
              <a:gd name="connsiteY18" fmla="*/ 1473200 h 1835150"/>
              <a:gd name="connsiteX19" fmla="*/ 1457325 w 2286000"/>
              <a:gd name="connsiteY19" fmla="*/ 1735137 h 1835150"/>
              <a:gd name="connsiteX20" fmla="*/ 1155700 w 2286000"/>
              <a:gd name="connsiteY20" fmla="*/ 1660525 h 1835150"/>
              <a:gd name="connsiteX21" fmla="*/ 863600 w 2286000"/>
              <a:gd name="connsiteY21" fmla="*/ 1530350 h 1835150"/>
              <a:gd name="connsiteX22" fmla="*/ 790575 w 2286000"/>
              <a:gd name="connsiteY22" fmla="*/ 1552575 h 1835150"/>
              <a:gd name="connsiteX23" fmla="*/ 698500 w 2286000"/>
              <a:gd name="connsiteY23" fmla="*/ 1651000 h 1835150"/>
              <a:gd name="connsiteX24" fmla="*/ 631825 w 2286000"/>
              <a:gd name="connsiteY24" fmla="*/ 1644650 h 1835150"/>
              <a:gd name="connsiteX25" fmla="*/ 568325 w 2286000"/>
              <a:gd name="connsiteY25" fmla="*/ 1571625 h 1835150"/>
              <a:gd name="connsiteX26" fmla="*/ 688975 w 2286000"/>
              <a:gd name="connsiteY26" fmla="*/ 1428750 h 1835150"/>
              <a:gd name="connsiteX27" fmla="*/ 603250 w 2286000"/>
              <a:gd name="connsiteY27" fmla="*/ 1358900 h 1835150"/>
              <a:gd name="connsiteX28" fmla="*/ 476250 w 2286000"/>
              <a:gd name="connsiteY28" fmla="*/ 1517650 h 1835150"/>
              <a:gd name="connsiteX29" fmla="*/ 473075 w 2286000"/>
              <a:gd name="connsiteY29" fmla="*/ 1577975 h 1835150"/>
              <a:gd name="connsiteX30" fmla="*/ 381000 w 2286000"/>
              <a:gd name="connsiteY30" fmla="*/ 1647825 h 1835150"/>
              <a:gd name="connsiteX31" fmla="*/ 263525 w 2286000"/>
              <a:gd name="connsiteY31" fmla="*/ 1546225 h 1835150"/>
              <a:gd name="connsiteX32" fmla="*/ 298450 w 2286000"/>
              <a:gd name="connsiteY32" fmla="*/ 1482725 h 1835150"/>
              <a:gd name="connsiteX33" fmla="*/ 238125 w 2286000"/>
              <a:gd name="connsiteY33" fmla="*/ 1460500 h 1835150"/>
              <a:gd name="connsiteX34" fmla="*/ 200025 w 2286000"/>
              <a:gd name="connsiteY34" fmla="*/ 1492250 h 1835150"/>
              <a:gd name="connsiteX35" fmla="*/ 161925 w 2286000"/>
              <a:gd name="connsiteY35" fmla="*/ 1466850 h 1835150"/>
              <a:gd name="connsiteX36" fmla="*/ 127000 w 2286000"/>
              <a:gd name="connsiteY36" fmla="*/ 1524000 h 1835150"/>
              <a:gd name="connsiteX37" fmla="*/ 57150 w 2286000"/>
              <a:gd name="connsiteY37" fmla="*/ 1457325 h 1835150"/>
              <a:gd name="connsiteX38" fmla="*/ 127000 w 2286000"/>
              <a:gd name="connsiteY38" fmla="*/ 1333500 h 1835150"/>
              <a:gd name="connsiteX39" fmla="*/ 0 w 2286000"/>
              <a:gd name="connsiteY39" fmla="*/ 1266825 h 1835150"/>
              <a:gd name="connsiteX40" fmla="*/ 98425 w 2286000"/>
              <a:gd name="connsiteY40" fmla="*/ 1162050 h 1835150"/>
              <a:gd name="connsiteX41" fmla="*/ 276225 w 2286000"/>
              <a:gd name="connsiteY41" fmla="*/ 1304925 h 1835150"/>
              <a:gd name="connsiteX42" fmla="*/ 323850 w 2286000"/>
              <a:gd name="connsiteY42" fmla="*/ 1216025 h 1835150"/>
              <a:gd name="connsiteX43" fmla="*/ 301625 w 2286000"/>
              <a:gd name="connsiteY43" fmla="*/ 1200150 h 1835150"/>
              <a:gd name="connsiteX44" fmla="*/ 381000 w 2286000"/>
              <a:gd name="connsiteY44" fmla="*/ 1079500 h 1835150"/>
              <a:gd name="connsiteX45" fmla="*/ 279400 w 2286000"/>
              <a:gd name="connsiteY45" fmla="*/ 971550 h 1835150"/>
              <a:gd name="connsiteX46" fmla="*/ 107950 w 2286000"/>
              <a:gd name="connsiteY46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12169 w 2286000"/>
              <a:gd name="connsiteY15" fmla="*/ 1520825 h 1835150"/>
              <a:gd name="connsiteX16" fmla="*/ 1986756 w 2286000"/>
              <a:gd name="connsiteY16" fmla="*/ 1396206 h 1835150"/>
              <a:gd name="connsiteX17" fmla="*/ 1762125 w 2286000"/>
              <a:gd name="connsiteY17" fmla="*/ 1381125 h 1835150"/>
              <a:gd name="connsiteX18" fmla="*/ 1657350 w 2286000"/>
              <a:gd name="connsiteY18" fmla="*/ 1497012 h 1835150"/>
              <a:gd name="connsiteX19" fmla="*/ 1457325 w 2286000"/>
              <a:gd name="connsiteY19" fmla="*/ 1735137 h 1835150"/>
              <a:gd name="connsiteX20" fmla="*/ 1155700 w 2286000"/>
              <a:gd name="connsiteY20" fmla="*/ 1660525 h 1835150"/>
              <a:gd name="connsiteX21" fmla="*/ 863600 w 2286000"/>
              <a:gd name="connsiteY21" fmla="*/ 1530350 h 1835150"/>
              <a:gd name="connsiteX22" fmla="*/ 790575 w 2286000"/>
              <a:gd name="connsiteY22" fmla="*/ 1552575 h 1835150"/>
              <a:gd name="connsiteX23" fmla="*/ 698500 w 2286000"/>
              <a:gd name="connsiteY23" fmla="*/ 1651000 h 1835150"/>
              <a:gd name="connsiteX24" fmla="*/ 631825 w 2286000"/>
              <a:gd name="connsiteY24" fmla="*/ 1644650 h 1835150"/>
              <a:gd name="connsiteX25" fmla="*/ 568325 w 2286000"/>
              <a:gd name="connsiteY25" fmla="*/ 1571625 h 1835150"/>
              <a:gd name="connsiteX26" fmla="*/ 688975 w 2286000"/>
              <a:gd name="connsiteY26" fmla="*/ 1428750 h 1835150"/>
              <a:gd name="connsiteX27" fmla="*/ 603250 w 2286000"/>
              <a:gd name="connsiteY27" fmla="*/ 1358900 h 1835150"/>
              <a:gd name="connsiteX28" fmla="*/ 476250 w 2286000"/>
              <a:gd name="connsiteY28" fmla="*/ 1517650 h 1835150"/>
              <a:gd name="connsiteX29" fmla="*/ 473075 w 2286000"/>
              <a:gd name="connsiteY29" fmla="*/ 1577975 h 1835150"/>
              <a:gd name="connsiteX30" fmla="*/ 381000 w 2286000"/>
              <a:gd name="connsiteY30" fmla="*/ 1647825 h 1835150"/>
              <a:gd name="connsiteX31" fmla="*/ 263525 w 2286000"/>
              <a:gd name="connsiteY31" fmla="*/ 1546225 h 1835150"/>
              <a:gd name="connsiteX32" fmla="*/ 298450 w 2286000"/>
              <a:gd name="connsiteY32" fmla="*/ 1482725 h 1835150"/>
              <a:gd name="connsiteX33" fmla="*/ 238125 w 2286000"/>
              <a:gd name="connsiteY33" fmla="*/ 1460500 h 1835150"/>
              <a:gd name="connsiteX34" fmla="*/ 200025 w 2286000"/>
              <a:gd name="connsiteY34" fmla="*/ 1492250 h 1835150"/>
              <a:gd name="connsiteX35" fmla="*/ 161925 w 2286000"/>
              <a:gd name="connsiteY35" fmla="*/ 1466850 h 1835150"/>
              <a:gd name="connsiteX36" fmla="*/ 127000 w 2286000"/>
              <a:gd name="connsiteY36" fmla="*/ 1524000 h 1835150"/>
              <a:gd name="connsiteX37" fmla="*/ 57150 w 2286000"/>
              <a:gd name="connsiteY37" fmla="*/ 1457325 h 1835150"/>
              <a:gd name="connsiteX38" fmla="*/ 127000 w 2286000"/>
              <a:gd name="connsiteY38" fmla="*/ 1333500 h 1835150"/>
              <a:gd name="connsiteX39" fmla="*/ 0 w 2286000"/>
              <a:gd name="connsiteY39" fmla="*/ 1266825 h 1835150"/>
              <a:gd name="connsiteX40" fmla="*/ 98425 w 2286000"/>
              <a:gd name="connsiteY40" fmla="*/ 1162050 h 1835150"/>
              <a:gd name="connsiteX41" fmla="*/ 276225 w 2286000"/>
              <a:gd name="connsiteY41" fmla="*/ 1304925 h 1835150"/>
              <a:gd name="connsiteX42" fmla="*/ 323850 w 2286000"/>
              <a:gd name="connsiteY42" fmla="*/ 1216025 h 1835150"/>
              <a:gd name="connsiteX43" fmla="*/ 301625 w 2286000"/>
              <a:gd name="connsiteY43" fmla="*/ 1200150 h 1835150"/>
              <a:gd name="connsiteX44" fmla="*/ 381000 w 2286000"/>
              <a:gd name="connsiteY44" fmla="*/ 1079500 h 1835150"/>
              <a:gd name="connsiteX45" fmla="*/ 279400 w 2286000"/>
              <a:gd name="connsiteY45" fmla="*/ 971550 h 1835150"/>
              <a:gd name="connsiteX46" fmla="*/ 107950 w 2286000"/>
              <a:gd name="connsiteY46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12169 w 2286000"/>
              <a:gd name="connsiteY15" fmla="*/ 1520825 h 1835150"/>
              <a:gd name="connsiteX16" fmla="*/ 1986756 w 2286000"/>
              <a:gd name="connsiteY16" fmla="*/ 1396206 h 1835150"/>
              <a:gd name="connsiteX17" fmla="*/ 1788319 w 2286000"/>
              <a:gd name="connsiteY17" fmla="*/ 1395413 h 1835150"/>
              <a:gd name="connsiteX18" fmla="*/ 1657350 w 2286000"/>
              <a:gd name="connsiteY18" fmla="*/ 1497012 h 1835150"/>
              <a:gd name="connsiteX19" fmla="*/ 1457325 w 2286000"/>
              <a:gd name="connsiteY19" fmla="*/ 1735137 h 1835150"/>
              <a:gd name="connsiteX20" fmla="*/ 1155700 w 2286000"/>
              <a:gd name="connsiteY20" fmla="*/ 1660525 h 1835150"/>
              <a:gd name="connsiteX21" fmla="*/ 863600 w 2286000"/>
              <a:gd name="connsiteY21" fmla="*/ 1530350 h 1835150"/>
              <a:gd name="connsiteX22" fmla="*/ 790575 w 2286000"/>
              <a:gd name="connsiteY22" fmla="*/ 1552575 h 1835150"/>
              <a:gd name="connsiteX23" fmla="*/ 698500 w 2286000"/>
              <a:gd name="connsiteY23" fmla="*/ 1651000 h 1835150"/>
              <a:gd name="connsiteX24" fmla="*/ 631825 w 2286000"/>
              <a:gd name="connsiteY24" fmla="*/ 1644650 h 1835150"/>
              <a:gd name="connsiteX25" fmla="*/ 568325 w 2286000"/>
              <a:gd name="connsiteY25" fmla="*/ 1571625 h 1835150"/>
              <a:gd name="connsiteX26" fmla="*/ 688975 w 2286000"/>
              <a:gd name="connsiteY26" fmla="*/ 1428750 h 1835150"/>
              <a:gd name="connsiteX27" fmla="*/ 603250 w 2286000"/>
              <a:gd name="connsiteY27" fmla="*/ 1358900 h 1835150"/>
              <a:gd name="connsiteX28" fmla="*/ 476250 w 2286000"/>
              <a:gd name="connsiteY28" fmla="*/ 1517650 h 1835150"/>
              <a:gd name="connsiteX29" fmla="*/ 473075 w 2286000"/>
              <a:gd name="connsiteY29" fmla="*/ 1577975 h 1835150"/>
              <a:gd name="connsiteX30" fmla="*/ 381000 w 2286000"/>
              <a:gd name="connsiteY30" fmla="*/ 1647825 h 1835150"/>
              <a:gd name="connsiteX31" fmla="*/ 263525 w 2286000"/>
              <a:gd name="connsiteY31" fmla="*/ 1546225 h 1835150"/>
              <a:gd name="connsiteX32" fmla="*/ 298450 w 2286000"/>
              <a:gd name="connsiteY32" fmla="*/ 1482725 h 1835150"/>
              <a:gd name="connsiteX33" fmla="*/ 238125 w 2286000"/>
              <a:gd name="connsiteY33" fmla="*/ 1460500 h 1835150"/>
              <a:gd name="connsiteX34" fmla="*/ 200025 w 2286000"/>
              <a:gd name="connsiteY34" fmla="*/ 1492250 h 1835150"/>
              <a:gd name="connsiteX35" fmla="*/ 161925 w 2286000"/>
              <a:gd name="connsiteY35" fmla="*/ 1466850 h 1835150"/>
              <a:gd name="connsiteX36" fmla="*/ 127000 w 2286000"/>
              <a:gd name="connsiteY36" fmla="*/ 1524000 h 1835150"/>
              <a:gd name="connsiteX37" fmla="*/ 57150 w 2286000"/>
              <a:gd name="connsiteY37" fmla="*/ 1457325 h 1835150"/>
              <a:gd name="connsiteX38" fmla="*/ 127000 w 2286000"/>
              <a:gd name="connsiteY38" fmla="*/ 1333500 h 1835150"/>
              <a:gd name="connsiteX39" fmla="*/ 0 w 2286000"/>
              <a:gd name="connsiteY39" fmla="*/ 1266825 h 1835150"/>
              <a:gd name="connsiteX40" fmla="*/ 98425 w 2286000"/>
              <a:gd name="connsiteY40" fmla="*/ 1162050 h 1835150"/>
              <a:gd name="connsiteX41" fmla="*/ 276225 w 2286000"/>
              <a:gd name="connsiteY41" fmla="*/ 1304925 h 1835150"/>
              <a:gd name="connsiteX42" fmla="*/ 323850 w 2286000"/>
              <a:gd name="connsiteY42" fmla="*/ 1216025 h 1835150"/>
              <a:gd name="connsiteX43" fmla="*/ 301625 w 2286000"/>
              <a:gd name="connsiteY43" fmla="*/ 1200150 h 1835150"/>
              <a:gd name="connsiteX44" fmla="*/ 381000 w 2286000"/>
              <a:gd name="connsiteY44" fmla="*/ 1079500 h 1835150"/>
              <a:gd name="connsiteX45" fmla="*/ 279400 w 2286000"/>
              <a:gd name="connsiteY45" fmla="*/ 971550 h 1835150"/>
              <a:gd name="connsiteX46" fmla="*/ 107950 w 2286000"/>
              <a:gd name="connsiteY46" fmla="*/ 698500 h 1835150"/>
              <a:gd name="connsiteX0" fmla="*/ 107950 w 2286000"/>
              <a:gd name="connsiteY0" fmla="*/ 698500 h 1835150"/>
              <a:gd name="connsiteX1" fmla="*/ 371475 w 2286000"/>
              <a:gd name="connsiteY1" fmla="*/ 584200 h 1835150"/>
              <a:gd name="connsiteX2" fmla="*/ 635000 w 2286000"/>
              <a:gd name="connsiteY2" fmla="*/ 377825 h 1835150"/>
              <a:gd name="connsiteX3" fmla="*/ 600075 w 2286000"/>
              <a:gd name="connsiteY3" fmla="*/ 285750 h 1835150"/>
              <a:gd name="connsiteX4" fmla="*/ 1044575 w 2286000"/>
              <a:gd name="connsiteY4" fmla="*/ 0 h 1835150"/>
              <a:gd name="connsiteX5" fmla="*/ 1250950 w 2286000"/>
              <a:gd name="connsiteY5" fmla="*/ 301625 h 1835150"/>
              <a:gd name="connsiteX6" fmla="*/ 1304925 w 2286000"/>
              <a:gd name="connsiteY6" fmla="*/ 323850 h 1835150"/>
              <a:gd name="connsiteX7" fmla="*/ 1489075 w 2286000"/>
              <a:gd name="connsiteY7" fmla="*/ 146050 h 1835150"/>
              <a:gd name="connsiteX8" fmla="*/ 1730375 w 2286000"/>
              <a:gd name="connsiteY8" fmla="*/ 41275 h 1835150"/>
              <a:gd name="connsiteX9" fmla="*/ 2025650 w 2286000"/>
              <a:gd name="connsiteY9" fmla="*/ 419100 h 1835150"/>
              <a:gd name="connsiteX10" fmla="*/ 2154237 w 2286000"/>
              <a:gd name="connsiteY10" fmla="*/ 715169 h 1835150"/>
              <a:gd name="connsiteX11" fmla="*/ 2260600 w 2286000"/>
              <a:gd name="connsiteY11" fmla="*/ 1085850 h 1835150"/>
              <a:gd name="connsiteX12" fmla="*/ 2276475 w 2286000"/>
              <a:gd name="connsiteY12" fmla="*/ 1492250 h 1835150"/>
              <a:gd name="connsiteX13" fmla="*/ 2286000 w 2286000"/>
              <a:gd name="connsiteY13" fmla="*/ 1831975 h 1835150"/>
              <a:gd name="connsiteX14" fmla="*/ 2209800 w 2286000"/>
              <a:gd name="connsiteY14" fmla="*/ 1835150 h 1835150"/>
              <a:gd name="connsiteX15" fmla="*/ 2112169 w 2286000"/>
              <a:gd name="connsiteY15" fmla="*/ 1520825 h 1835150"/>
              <a:gd name="connsiteX16" fmla="*/ 1986756 w 2286000"/>
              <a:gd name="connsiteY16" fmla="*/ 1396206 h 1835150"/>
              <a:gd name="connsiteX17" fmla="*/ 1788319 w 2286000"/>
              <a:gd name="connsiteY17" fmla="*/ 1395413 h 1835150"/>
              <a:gd name="connsiteX18" fmla="*/ 1657350 w 2286000"/>
              <a:gd name="connsiteY18" fmla="*/ 1497012 h 1835150"/>
              <a:gd name="connsiteX19" fmla="*/ 1457325 w 2286000"/>
              <a:gd name="connsiteY19" fmla="*/ 1735137 h 1835150"/>
              <a:gd name="connsiteX20" fmla="*/ 1155700 w 2286000"/>
              <a:gd name="connsiteY20" fmla="*/ 1660525 h 1835150"/>
              <a:gd name="connsiteX21" fmla="*/ 863600 w 2286000"/>
              <a:gd name="connsiteY21" fmla="*/ 1530350 h 1835150"/>
              <a:gd name="connsiteX22" fmla="*/ 790575 w 2286000"/>
              <a:gd name="connsiteY22" fmla="*/ 1552575 h 1835150"/>
              <a:gd name="connsiteX23" fmla="*/ 698500 w 2286000"/>
              <a:gd name="connsiteY23" fmla="*/ 1651000 h 1835150"/>
              <a:gd name="connsiteX24" fmla="*/ 631825 w 2286000"/>
              <a:gd name="connsiteY24" fmla="*/ 1644650 h 1835150"/>
              <a:gd name="connsiteX25" fmla="*/ 568325 w 2286000"/>
              <a:gd name="connsiteY25" fmla="*/ 1571625 h 1835150"/>
              <a:gd name="connsiteX26" fmla="*/ 688975 w 2286000"/>
              <a:gd name="connsiteY26" fmla="*/ 1428750 h 1835150"/>
              <a:gd name="connsiteX27" fmla="*/ 603250 w 2286000"/>
              <a:gd name="connsiteY27" fmla="*/ 1358900 h 1835150"/>
              <a:gd name="connsiteX28" fmla="*/ 476250 w 2286000"/>
              <a:gd name="connsiteY28" fmla="*/ 1517650 h 1835150"/>
              <a:gd name="connsiteX29" fmla="*/ 473075 w 2286000"/>
              <a:gd name="connsiteY29" fmla="*/ 1577975 h 1835150"/>
              <a:gd name="connsiteX30" fmla="*/ 381000 w 2286000"/>
              <a:gd name="connsiteY30" fmla="*/ 1647825 h 1835150"/>
              <a:gd name="connsiteX31" fmla="*/ 263525 w 2286000"/>
              <a:gd name="connsiteY31" fmla="*/ 1546225 h 1835150"/>
              <a:gd name="connsiteX32" fmla="*/ 298450 w 2286000"/>
              <a:gd name="connsiteY32" fmla="*/ 1482725 h 1835150"/>
              <a:gd name="connsiteX33" fmla="*/ 238125 w 2286000"/>
              <a:gd name="connsiteY33" fmla="*/ 1460500 h 1835150"/>
              <a:gd name="connsiteX34" fmla="*/ 200025 w 2286000"/>
              <a:gd name="connsiteY34" fmla="*/ 1492250 h 1835150"/>
              <a:gd name="connsiteX35" fmla="*/ 161925 w 2286000"/>
              <a:gd name="connsiteY35" fmla="*/ 1466850 h 1835150"/>
              <a:gd name="connsiteX36" fmla="*/ 127000 w 2286000"/>
              <a:gd name="connsiteY36" fmla="*/ 1524000 h 1835150"/>
              <a:gd name="connsiteX37" fmla="*/ 57150 w 2286000"/>
              <a:gd name="connsiteY37" fmla="*/ 1457325 h 1835150"/>
              <a:gd name="connsiteX38" fmla="*/ 127000 w 2286000"/>
              <a:gd name="connsiteY38" fmla="*/ 1333500 h 1835150"/>
              <a:gd name="connsiteX39" fmla="*/ 0 w 2286000"/>
              <a:gd name="connsiteY39" fmla="*/ 1266825 h 1835150"/>
              <a:gd name="connsiteX40" fmla="*/ 98425 w 2286000"/>
              <a:gd name="connsiteY40" fmla="*/ 1162050 h 1835150"/>
              <a:gd name="connsiteX41" fmla="*/ 276225 w 2286000"/>
              <a:gd name="connsiteY41" fmla="*/ 1304925 h 1835150"/>
              <a:gd name="connsiteX42" fmla="*/ 323850 w 2286000"/>
              <a:gd name="connsiteY42" fmla="*/ 1216025 h 1835150"/>
              <a:gd name="connsiteX43" fmla="*/ 301625 w 2286000"/>
              <a:gd name="connsiteY43" fmla="*/ 1200150 h 1835150"/>
              <a:gd name="connsiteX44" fmla="*/ 381000 w 2286000"/>
              <a:gd name="connsiteY44" fmla="*/ 1079500 h 1835150"/>
              <a:gd name="connsiteX45" fmla="*/ 279400 w 2286000"/>
              <a:gd name="connsiteY45" fmla="*/ 971550 h 1835150"/>
              <a:gd name="connsiteX46" fmla="*/ 107950 w 2286000"/>
              <a:gd name="connsiteY46" fmla="*/ 698500 h 183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86000" h="1835150">
                <a:moveTo>
                  <a:pt x="107950" y="698500"/>
                </a:moveTo>
                <a:lnTo>
                  <a:pt x="371475" y="584200"/>
                </a:lnTo>
                <a:lnTo>
                  <a:pt x="635000" y="377825"/>
                </a:lnTo>
                <a:lnTo>
                  <a:pt x="600075" y="285750"/>
                </a:lnTo>
                <a:lnTo>
                  <a:pt x="1044575" y="0"/>
                </a:lnTo>
                <a:lnTo>
                  <a:pt x="1250950" y="301625"/>
                </a:lnTo>
                <a:lnTo>
                  <a:pt x="1304925" y="323850"/>
                </a:lnTo>
                <a:lnTo>
                  <a:pt x="1489075" y="146050"/>
                </a:lnTo>
                <a:lnTo>
                  <a:pt x="1730375" y="41275"/>
                </a:lnTo>
                <a:lnTo>
                  <a:pt x="2025650" y="419100"/>
                </a:lnTo>
                <a:lnTo>
                  <a:pt x="2154237" y="715169"/>
                </a:lnTo>
                <a:cubicBezTo>
                  <a:pt x="2232554" y="955410"/>
                  <a:pt x="2225146" y="962290"/>
                  <a:pt x="2260600" y="1085850"/>
                </a:cubicBezTo>
                <a:lnTo>
                  <a:pt x="2276475" y="1492250"/>
                </a:lnTo>
                <a:lnTo>
                  <a:pt x="2286000" y="1831975"/>
                </a:lnTo>
                <a:lnTo>
                  <a:pt x="2209800" y="1835150"/>
                </a:lnTo>
                <a:cubicBezTo>
                  <a:pt x="2180828" y="1783292"/>
                  <a:pt x="2149343" y="1593982"/>
                  <a:pt x="2112169" y="1520825"/>
                </a:cubicBezTo>
                <a:cubicBezTo>
                  <a:pt x="2074995" y="1447668"/>
                  <a:pt x="2095103" y="1495689"/>
                  <a:pt x="1986756" y="1396206"/>
                </a:cubicBezTo>
                <a:cubicBezTo>
                  <a:pt x="1811866" y="1337204"/>
                  <a:pt x="1884627" y="1380597"/>
                  <a:pt x="1788319" y="1395413"/>
                </a:cubicBezTo>
                <a:lnTo>
                  <a:pt x="1657350" y="1497012"/>
                </a:lnTo>
                <a:lnTo>
                  <a:pt x="1457325" y="1735137"/>
                </a:lnTo>
                <a:lnTo>
                  <a:pt x="1155700" y="1660525"/>
                </a:lnTo>
                <a:lnTo>
                  <a:pt x="863600" y="1530350"/>
                </a:lnTo>
                <a:lnTo>
                  <a:pt x="790575" y="1552575"/>
                </a:lnTo>
                <a:lnTo>
                  <a:pt x="698500" y="1651000"/>
                </a:lnTo>
                <a:lnTo>
                  <a:pt x="631825" y="1644650"/>
                </a:lnTo>
                <a:lnTo>
                  <a:pt x="568325" y="1571625"/>
                </a:lnTo>
                <a:lnTo>
                  <a:pt x="688975" y="1428750"/>
                </a:lnTo>
                <a:lnTo>
                  <a:pt x="603250" y="1358900"/>
                </a:lnTo>
                <a:lnTo>
                  <a:pt x="476250" y="1517650"/>
                </a:lnTo>
                <a:lnTo>
                  <a:pt x="473075" y="1577975"/>
                </a:lnTo>
                <a:lnTo>
                  <a:pt x="381000" y="1647825"/>
                </a:lnTo>
                <a:lnTo>
                  <a:pt x="263525" y="1546225"/>
                </a:lnTo>
                <a:lnTo>
                  <a:pt x="298450" y="1482725"/>
                </a:lnTo>
                <a:lnTo>
                  <a:pt x="238125" y="1460500"/>
                </a:lnTo>
                <a:lnTo>
                  <a:pt x="200025" y="1492250"/>
                </a:lnTo>
                <a:lnTo>
                  <a:pt x="161925" y="1466850"/>
                </a:lnTo>
                <a:lnTo>
                  <a:pt x="127000" y="1524000"/>
                </a:lnTo>
                <a:lnTo>
                  <a:pt x="57150" y="1457325"/>
                </a:lnTo>
                <a:lnTo>
                  <a:pt x="127000" y="1333500"/>
                </a:lnTo>
                <a:lnTo>
                  <a:pt x="0" y="1266825"/>
                </a:lnTo>
                <a:lnTo>
                  <a:pt x="98425" y="1162050"/>
                </a:lnTo>
                <a:lnTo>
                  <a:pt x="276225" y="1304925"/>
                </a:lnTo>
                <a:lnTo>
                  <a:pt x="323850" y="1216025"/>
                </a:lnTo>
                <a:lnTo>
                  <a:pt x="301625" y="1200150"/>
                </a:lnTo>
                <a:lnTo>
                  <a:pt x="381000" y="1079500"/>
                </a:lnTo>
                <a:lnTo>
                  <a:pt x="279400" y="971550"/>
                </a:lnTo>
                <a:lnTo>
                  <a:pt x="107950" y="6985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EC3AF0-5452-DE7D-29F3-24231AD135A7}"/>
              </a:ext>
            </a:extLst>
          </p:cNvPr>
          <p:cNvSpPr/>
          <p:nvPr/>
        </p:nvSpPr>
        <p:spPr>
          <a:xfrm>
            <a:off x="6918325" y="2738834"/>
            <a:ext cx="2041525" cy="2182416"/>
          </a:xfrm>
          <a:custGeom>
            <a:avLst/>
            <a:gdLst>
              <a:gd name="connsiteX0" fmla="*/ 1873250 w 2041525"/>
              <a:gd name="connsiteY0" fmla="*/ 438150 h 2171700"/>
              <a:gd name="connsiteX1" fmla="*/ 1784350 w 2041525"/>
              <a:gd name="connsiteY1" fmla="*/ 155575 h 2171700"/>
              <a:gd name="connsiteX2" fmla="*/ 1647825 w 2041525"/>
              <a:gd name="connsiteY2" fmla="*/ 34925 h 2171700"/>
              <a:gd name="connsiteX3" fmla="*/ 1549400 w 2041525"/>
              <a:gd name="connsiteY3" fmla="*/ 0 h 2171700"/>
              <a:gd name="connsiteX4" fmla="*/ 1435100 w 2041525"/>
              <a:gd name="connsiteY4" fmla="*/ 63500 h 2171700"/>
              <a:gd name="connsiteX5" fmla="*/ 1155700 w 2041525"/>
              <a:gd name="connsiteY5" fmla="*/ 361950 h 2171700"/>
              <a:gd name="connsiteX6" fmla="*/ 809625 w 2041525"/>
              <a:gd name="connsiteY6" fmla="*/ 269875 h 2171700"/>
              <a:gd name="connsiteX7" fmla="*/ 546100 w 2041525"/>
              <a:gd name="connsiteY7" fmla="*/ 149225 h 2171700"/>
              <a:gd name="connsiteX8" fmla="*/ 469900 w 2041525"/>
              <a:gd name="connsiteY8" fmla="*/ 190500 h 2171700"/>
              <a:gd name="connsiteX9" fmla="*/ 254000 w 2041525"/>
              <a:gd name="connsiteY9" fmla="*/ 457200 h 2171700"/>
              <a:gd name="connsiteX10" fmla="*/ 409575 w 2041525"/>
              <a:gd name="connsiteY10" fmla="*/ 717550 h 2171700"/>
              <a:gd name="connsiteX11" fmla="*/ 330200 w 2041525"/>
              <a:gd name="connsiteY11" fmla="*/ 803275 h 2171700"/>
              <a:gd name="connsiteX12" fmla="*/ 225425 w 2041525"/>
              <a:gd name="connsiteY12" fmla="*/ 727075 h 2171700"/>
              <a:gd name="connsiteX13" fmla="*/ 196850 w 2041525"/>
              <a:gd name="connsiteY13" fmla="*/ 755650 h 2171700"/>
              <a:gd name="connsiteX14" fmla="*/ 95250 w 2041525"/>
              <a:gd name="connsiteY14" fmla="*/ 1025525 h 2171700"/>
              <a:gd name="connsiteX15" fmla="*/ 82550 w 2041525"/>
              <a:gd name="connsiteY15" fmla="*/ 1019175 h 2171700"/>
              <a:gd name="connsiteX16" fmla="*/ 0 w 2041525"/>
              <a:gd name="connsiteY16" fmla="*/ 1158875 h 2171700"/>
              <a:gd name="connsiteX17" fmla="*/ 0 w 2041525"/>
              <a:gd name="connsiteY17" fmla="*/ 1241425 h 2171700"/>
              <a:gd name="connsiteX18" fmla="*/ 406400 w 2041525"/>
              <a:gd name="connsiteY18" fmla="*/ 1717675 h 2171700"/>
              <a:gd name="connsiteX19" fmla="*/ 822325 w 2041525"/>
              <a:gd name="connsiteY19" fmla="*/ 2108200 h 2171700"/>
              <a:gd name="connsiteX20" fmla="*/ 914400 w 2041525"/>
              <a:gd name="connsiteY20" fmla="*/ 2171700 h 2171700"/>
              <a:gd name="connsiteX21" fmla="*/ 1143000 w 2041525"/>
              <a:gd name="connsiteY21" fmla="*/ 2079625 h 2171700"/>
              <a:gd name="connsiteX22" fmla="*/ 1187450 w 2041525"/>
              <a:gd name="connsiteY22" fmla="*/ 2101850 h 2171700"/>
              <a:gd name="connsiteX23" fmla="*/ 1336675 w 2041525"/>
              <a:gd name="connsiteY23" fmla="*/ 1882775 h 2171700"/>
              <a:gd name="connsiteX24" fmla="*/ 1298575 w 2041525"/>
              <a:gd name="connsiteY24" fmla="*/ 1860550 h 2171700"/>
              <a:gd name="connsiteX25" fmla="*/ 1365250 w 2041525"/>
              <a:gd name="connsiteY25" fmla="*/ 1711325 h 2171700"/>
              <a:gd name="connsiteX26" fmla="*/ 1555750 w 2041525"/>
              <a:gd name="connsiteY26" fmla="*/ 1743075 h 2171700"/>
              <a:gd name="connsiteX27" fmla="*/ 1577975 w 2041525"/>
              <a:gd name="connsiteY27" fmla="*/ 1698625 h 2171700"/>
              <a:gd name="connsiteX28" fmla="*/ 1800225 w 2041525"/>
              <a:gd name="connsiteY28" fmla="*/ 1806575 h 2171700"/>
              <a:gd name="connsiteX29" fmla="*/ 1876425 w 2041525"/>
              <a:gd name="connsiteY29" fmla="*/ 1635125 h 2171700"/>
              <a:gd name="connsiteX30" fmla="*/ 1955800 w 2041525"/>
              <a:gd name="connsiteY30" fmla="*/ 1654175 h 2171700"/>
              <a:gd name="connsiteX31" fmla="*/ 2041525 w 2041525"/>
              <a:gd name="connsiteY31" fmla="*/ 1568450 h 2171700"/>
              <a:gd name="connsiteX32" fmla="*/ 1981200 w 2041525"/>
              <a:gd name="connsiteY32" fmla="*/ 1235075 h 2171700"/>
              <a:gd name="connsiteX33" fmla="*/ 2019300 w 2041525"/>
              <a:gd name="connsiteY33" fmla="*/ 1228725 h 2171700"/>
              <a:gd name="connsiteX34" fmla="*/ 1974850 w 2041525"/>
              <a:gd name="connsiteY34" fmla="*/ 438150 h 2171700"/>
              <a:gd name="connsiteX35" fmla="*/ 1873250 w 2041525"/>
              <a:gd name="connsiteY35" fmla="*/ 438150 h 2171700"/>
              <a:gd name="connsiteX0" fmla="*/ 1873250 w 2041525"/>
              <a:gd name="connsiteY0" fmla="*/ 438150 h 2171700"/>
              <a:gd name="connsiteX1" fmla="*/ 1784350 w 2041525"/>
              <a:gd name="connsiteY1" fmla="*/ 155575 h 2171700"/>
              <a:gd name="connsiteX2" fmla="*/ 1677591 w 2041525"/>
              <a:gd name="connsiteY2" fmla="*/ 32544 h 2171700"/>
              <a:gd name="connsiteX3" fmla="*/ 1549400 w 2041525"/>
              <a:gd name="connsiteY3" fmla="*/ 0 h 2171700"/>
              <a:gd name="connsiteX4" fmla="*/ 1435100 w 2041525"/>
              <a:gd name="connsiteY4" fmla="*/ 63500 h 2171700"/>
              <a:gd name="connsiteX5" fmla="*/ 1155700 w 2041525"/>
              <a:gd name="connsiteY5" fmla="*/ 361950 h 2171700"/>
              <a:gd name="connsiteX6" fmla="*/ 809625 w 2041525"/>
              <a:gd name="connsiteY6" fmla="*/ 269875 h 2171700"/>
              <a:gd name="connsiteX7" fmla="*/ 546100 w 2041525"/>
              <a:gd name="connsiteY7" fmla="*/ 149225 h 2171700"/>
              <a:gd name="connsiteX8" fmla="*/ 469900 w 2041525"/>
              <a:gd name="connsiteY8" fmla="*/ 190500 h 2171700"/>
              <a:gd name="connsiteX9" fmla="*/ 254000 w 2041525"/>
              <a:gd name="connsiteY9" fmla="*/ 457200 h 2171700"/>
              <a:gd name="connsiteX10" fmla="*/ 409575 w 2041525"/>
              <a:gd name="connsiteY10" fmla="*/ 717550 h 2171700"/>
              <a:gd name="connsiteX11" fmla="*/ 330200 w 2041525"/>
              <a:gd name="connsiteY11" fmla="*/ 803275 h 2171700"/>
              <a:gd name="connsiteX12" fmla="*/ 225425 w 2041525"/>
              <a:gd name="connsiteY12" fmla="*/ 727075 h 2171700"/>
              <a:gd name="connsiteX13" fmla="*/ 196850 w 2041525"/>
              <a:gd name="connsiteY13" fmla="*/ 755650 h 2171700"/>
              <a:gd name="connsiteX14" fmla="*/ 95250 w 2041525"/>
              <a:gd name="connsiteY14" fmla="*/ 1025525 h 2171700"/>
              <a:gd name="connsiteX15" fmla="*/ 82550 w 2041525"/>
              <a:gd name="connsiteY15" fmla="*/ 1019175 h 2171700"/>
              <a:gd name="connsiteX16" fmla="*/ 0 w 2041525"/>
              <a:gd name="connsiteY16" fmla="*/ 1158875 h 2171700"/>
              <a:gd name="connsiteX17" fmla="*/ 0 w 2041525"/>
              <a:gd name="connsiteY17" fmla="*/ 1241425 h 2171700"/>
              <a:gd name="connsiteX18" fmla="*/ 406400 w 2041525"/>
              <a:gd name="connsiteY18" fmla="*/ 1717675 h 2171700"/>
              <a:gd name="connsiteX19" fmla="*/ 822325 w 2041525"/>
              <a:gd name="connsiteY19" fmla="*/ 2108200 h 2171700"/>
              <a:gd name="connsiteX20" fmla="*/ 914400 w 2041525"/>
              <a:gd name="connsiteY20" fmla="*/ 2171700 h 2171700"/>
              <a:gd name="connsiteX21" fmla="*/ 1143000 w 2041525"/>
              <a:gd name="connsiteY21" fmla="*/ 2079625 h 2171700"/>
              <a:gd name="connsiteX22" fmla="*/ 1187450 w 2041525"/>
              <a:gd name="connsiteY22" fmla="*/ 2101850 h 2171700"/>
              <a:gd name="connsiteX23" fmla="*/ 1336675 w 2041525"/>
              <a:gd name="connsiteY23" fmla="*/ 1882775 h 2171700"/>
              <a:gd name="connsiteX24" fmla="*/ 1298575 w 2041525"/>
              <a:gd name="connsiteY24" fmla="*/ 1860550 h 2171700"/>
              <a:gd name="connsiteX25" fmla="*/ 1365250 w 2041525"/>
              <a:gd name="connsiteY25" fmla="*/ 1711325 h 2171700"/>
              <a:gd name="connsiteX26" fmla="*/ 1555750 w 2041525"/>
              <a:gd name="connsiteY26" fmla="*/ 1743075 h 2171700"/>
              <a:gd name="connsiteX27" fmla="*/ 1577975 w 2041525"/>
              <a:gd name="connsiteY27" fmla="*/ 1698625 h 2171700"/>
              <a:gd name="connsiteX28" fmla="*/ 1800225 w 2041525"/>
              <a:gd name="connsiteY28" fmla="*/ 1806575 h 2171700"/>
              <a:gd name="connsiteX29" fmla="*/ 1876425 w 2041525"/>
              <a:gd name="connsiteY29" fmla="*/ 1635125 h 2171700"/>
              <a:gd name="connsiteX30" fmla="*/ 1955800 w 2041525"/>
              <a:gd name="connsiteY30" fmla="*/ 1654175 h 2171700"/>
              <a:gd name="connsiteX31" fmla="*/ 2041525 w 2041525"/>
              <a:gd name="connsiteY31" fmla="*/ 1568450 h 2171700"/>
              <a:gd name="connsiteX32" fmla="*/ 1981200 w 2041525"/>
              <a:gd name="connsiteY32" fmla="*/ 1235075 h 2171700"/>
              <a:gd name="connsiteX33" fmla="*/ 2019300 w 2041525"/>
              <a:gd name="connsiteY33" fmla="*/ 1228725 h 2171700"/>
              <a:gd name="connsiteX34" fmla="*/ 1974850 w 2041525"/>
              <a:gd name="connsiteY34" fmla="*/ 438150 h 2171700"/>
              <a:gd name="connsiteX35" fmla="*/ 1873250 w 2041525"/>
              <a:gd name="connsiteY35" fmla="*/ 438150 h 2171700"/>
              <a:gd name="connsiteX0" fmla="*/ 1873250 w 2041525"/>
              <a:gd name="connsiteY0" fmla="*/ 445294 h 2178844"/>
              <a:gd name="connsiteX1" fmla="*/ 1784350 w 2041525"/>
              <a:gd name="connsiteY1" fmla="*/ 162719 h 2178844"/>
              <a:gd name="connsiteX2" fmla="*/ 1677591 w 2041525"/>
              <a:gd name="connsiteY2" fmla="*/ 39688 h 2178844"/>
              <a:gd name="connsiteX3" fmla="*/ 1557734 w 2041525"/>
              <a:gd name="connsiteY3" fmla="*/ 0 h 2178844"/>
              <a:gd name="connsiteX4" fmla="*/ 1435100 w 2041525"/>
              <a:gd name="connsiteY4" fmla="*/ 70644 h 2178844"/>
              <a:gd name="connsiteX5" fmla="*/ 1155700 w 2041525"/>
              <a:gd name="connsiteY5" fmla="*/ 369094 h 2178844"/>
              <a:gd name="connsiteX6" fmla="*/ 809625 w 2041525"/>
              <a:gd name="connsiteY6" fmla="*/ 277019 h 2178844"/>
              <a:gd name="connsiteX7" fmla="*/ 546100 w 2041525"/>
              <a:gd name="connsiteY7" fmla="*/ 156369 h 2178844"/>
              <a:gd name="connsiteX8" fmla="*/ 469900 w 2041525"/>
              <a:gd name="connsiteY8" fmla="*/ 197644 h 2178844"/>
              <a:gd name="connsiteX9" fmla="*/ 254000 w 2041525"/>
              <a:gd name="connsiteY9" fmla="*/ 464344 h 2178844"/>
              <a:gd name="connsiteX10" fmla="*/ 409575 w 2041525"/>
              <a:gd name="connsiteY10" fmla="*/ 724694 h 2178844"/>
              <a:gd name="connsiteX11" fmla="*/ 330200 w 2041525"/>
              <a:gd name="connsiteY11" fmla="*/ 810419 h 2178844"/>
              <a:gd name="connsiteX12" fmla="*/ 225425 w 2041525"/>
              <a:gd name="connsiteY12" fmla="*/ 734219 h 2178844"/>
              <a:gd name="connsiteX13" fmla="*/ 196850 w 2041525"/>
              <a:gd name="connsiteY13" fmla="*/ 762794 h 2178844"/>
              <a:gd name="connsiteX14" fmla="*/ 95250 w 2041525"/>
              <a:gd name="connsiteY14" fmla="*/ 1032669 h 2178844"/>
              <a:gd name="connsiteX15" fmla="*/ 82550 w 2041525"/>
              <a:gd name="connsiteY15" fmla="*/ 1026319 h 2178844"/>
              <a:gd name="connsiteX16" fmla="*/ 0 w 2041525"/>
              <a:gd name="connsiteY16" fmla="*/ 1166019 h 2178844"/>
              <a:gd name="connsiteX17" fmla="*/ 0 w 2041525"/>
              <a:gd name="connsiteY17" fmla="*/ 1248569 h 2178844"/>
              <a:gd name="connsiteX18" fmla="*/ 406400 w 2041525"/>
              <a:gd name="connsiteY18" fmla="*/ 1724819 h 2178844"/>
              <a:gd name="connsiteX19" fmla="*/ 822325 w 2041525"/>
              <a:gd name="connsiteY19" fmla="*/ 2115344 h 2178844"/>
              <a:gd name="connsiteX20" fmla="*/ 914400 w 2041525"/>
              <a:gd name="connsiteY20" fmla="*/ 2178844 h 2178844"/>
              <a:gd name="connsiteX21" fmla="*/ 1143000 w 2041525"/>
              <a:gd name="connsiteY21" fmla="*/ 2086769 h 2178844"/>
              <a:gd name="connsiteX22" fmla="*/ 1187450 w 2041525"/>
              <a:gd name="connsiteY22" fmla="*/ 2108994 h 2178844"/>
              <a:gd name="connsiteX23" fmla="*/ 1336675 w 2041525"/>
              <a:gd name="connsiteY23" fmla="*/ 1889919 h 2178844"/>
              <a:gd name="connsiteX24" fmla="*/ 1298575 w 2041525"/>
              <a:gd name="connsiteY24" fmla="*/ 1867694 h 2178844"/>
              <a:gd name="connsiteX25" fmla="*/ 1365250 w 2041525"/>
              <a:gd name="connsiteY25" fmla="*/ 1718469 h 2178844"/>
              <a:gd name="connsiteX26" fmla="*/ 1555750 w 2041525"/>
              <a:gd name="connsiteY26" fmla="*/ 1750219 h 2178844"/>
              <a:gd name="connsiteX27" fmla="*/ 1577975 w 2041525"/>
              <a:gd name="connsiteY27" fmla="*/ 1705769 h 2178844"/>
              <a:gd name="connsiteX28" fmla="*/ 1800225 w 2041525"/>
              <a:gd name="connsiteY28" fmla="*/ 1813719 h 2178844"/>
              <a:gd name="connsiteX29" fmla="*/ 1876425 w 2041525"/>
              <a:gd name="connsiteY29" fmla="*/ 1642269 h 2178844"/>
              <a:gd name="connsiteX30" fmla="*/ 1955800 w 2041525"/>
              <a:gd name="connsiteY30" fmla="*/ 1661319 h 2178844"/>
              <a:gd name="connsiteX31" fmla="*/ 2041525 w 2041525"/>
              <a:gd name="connsiteY31" fmla="*/ 1575594 h 2178844"/>
              <a:gd name="connsiteX32" fmla="*/ 1981200 w 2041525"/>
              <a:gd name="connsiteY32" fmla="*/ 1242219 h 2178844"/>
              <a:gd name="connsiteX33" fmla="*/ 2019300 w 2041525"/>
              <a:gd name="connsiteY33" fmla="*/ 1235869 h 2178844"/>
              <a:gd name="connsiteX34" fmla="*/ 1974850 w 2041525"/>
              <a:gd name="connsiteY34" fmla="*/ 445294 h 2178844"/>
              <a:gd name="connsiteX35" fmla="*/ 1873250 w 2041525"/>
              <a:gd name="connsiteY35" fmla="*/ 445294 h 2178844"/>
              <a:gd name="connsiteX0" fmla="*/ 1873250 w 2041525"/>
              <a:gd name="connsiteY0" fmla="*/ 445294 h 2178844"/>
              <a:gd name="connsiteX1" fmla="*/ 1784350 w 2041525"/>
              <a:gd name="connsiteY1" fmla="*/ 162719 h 2178844"/>
              <a:gd name="connsiteX2" fmla="*/ 1666876 w 2041525"/>
              <a:gd name="connsiteY2" fmla="*/ 27782 h 2178844"/>
              <a:gd name="connsiteX3" fmla="*/ 1557734 w 2041525"/>
              <a:gd name="connsiteY3" fmla="*/ 0 h 2178844"/>
              <a:gd name="connsiteX4" fmla="*/ 1435100 w 2041525"/>
              <a:gd name="connsiteY4" fmla="*/ 70644 h 2178844"/>
              <a:gd name="connsiteX5" fmla="*/ 1155700 w 2041525"/>
              <a:gd name="connsiteY5" fmla="*/ 369094 h 2178844"/>
              <a:gd name="connsiteX6" fmla="*/ 809625 w 2041525"/>
              <a:gd name="connsiteY6" fmla="*/ 277019 h 2178844"/>
              <a:gd name="connsiteX7" fmla="*/ 546100 w 2041525"/>
              <a:gd name="connsiteY7" fmla="*/ 156369 h 2178844"/>
              <a:gd name="connsiteX8" fmla="*/ 469900 w 2041525"/>
              <a:gd name="connsiteY8" fmla="*/ 197644 h 2178844"/>
              <a:gd name="connsiteX9" fmla="*/ 254000 w 2041525"/>
              <a:gd name="connsiteY9" fmla="*/ 464344 h 2178844"/>
              <a:gd name="connsiteX10" fmla="*/ 409575 w 2041525"/>
              <a:gd name="connsiteY10" fmla="*/ 724694 h 2178844"/>
              <a:gd name="connsiteX11" fmla="*/ 330200 w 2041525"/>
              <a:gd name="connsiteY11" fmla="*/ 810419 h 2178844"/>
              <a:gd name="connsiteX12" fmla="*/ 225425 w 2041525"/>
              <a:gd name="connsiteY12" fmla="*/ 734219 h 2178844"/>
              <a:gd name="connsiteX13" fmla="*/ 196850 w 2041525"/>
              <a:gd name="connsiteY13" fmla="*/ 762794 h 2178844"/>
              <a:gd name="connsiteX14" fmla="*/ 95250 w 2041525"/>
              <a:gd name="connsiteY14" fmla="*/ 1032669 h 2178844"/>
              <a:gd name="connsiteX15" fmla="*/ 82550 w 2041525"/>
              <a:gd name="connsiteY15" fmla="*/ 1026319 h 2178844"/>
              <a:gd name="connsiteX16" fmla="*/ 0 w 2041525"/>
              <a:gd name="connsiteY16" fmla="*/ 1166019 h 2178844"/>
              <a:gd name="connsiteX17" fmla="*/ 0 w 2041525"/>
              <a:gd name="connsiteY17" fmla="*/ 1248569 h 2178844"/>
              <a:gd name="connsiteX18" fmla="*/ 406400 w 2041525"/>
              <a:gd name="connsiteY18" fmla="*/ 1724819 h 2178844"/>
              <a:gd name="connsiteX19" fmla="*/ 822325 w 2041525"/>
              <a:gd name="connsiteY19" fmla="*/ 2115344 h 2178844"/>
              <a:gd name="connsiteX20" fmla="*/ 914400 w 2041525"/>
              <a:gd name="connsiteY20" fmla="*/ 2178844 h 2178844"/>
              <a:gd name="connsiteX21" fmla="*/ 1143000 w 2041525"/>
              <a:gd name="connsiteY21" fmla="*/ 2086769 h 2178844"/>
              <a:gd name="connsiteX22" fmla="*/ 1187450 w 2041525"/>
              <a:gd name="connsiteY22" fmla="*/ 2108994 h 2178844"/>
              <a:gd name="connsiteX23" fmla="*/ 1336675 w 2041525"/>
              <a:gd name="connsiteY23" fmla="*/ 1889919 h 2178844"/>
              <a:gd name="connsiteX24" fmla="*/ 1298575 w 2041525"/>
              <a:gd name="connsiteY24" fmla="*/ 1867694 h 2178844"/>
              <a:gd name="connsiteX25" fmla="*/ 1365250 w 2041525"/>
              <a:gd name="connsiteY25" fmla="*/ 1718469 h 2178844"/>
              <a:gd name="connsiteX26" fmla="*/ 1555750 w 2041525"/>
              <a:gd name="connsiteY26" fmla="*/ 1750219 h 2178844"/>
              <a:gd name="connsiteX27" fmla="*/ 1577975 w 2041525"/>
              <a:gd name="connsiteY27" fmla="*/ 1705769 h 2178844"/>
              <a:gd name="connsiteX28" fmla="*/ 1800225 w 2041525"/>
              <a:gd name="connsiteY28" fmla="*/ 1813719 h 2178844"/>
              <a:gd name="connsiteX29" fmla="*/ 1876425 w 2041525"/>
              <a:gd name="connsiteY29" fmla="*/ 1642269 h 2178844"/>
              <a:gd name="connsiteX30" fmla="*/ 1955800 w 2041525"/>
              <a:gd name="connsiteY30" fmla="*/ 1661319 h 2178844"/>
              <a:gd name="connsiteX31" fmla="*/ 2041525 w 2041525"/>
              <a:gd name="connsiteY31" fmla="*/ 1575594 h 2178844"/>
              <a:gd name="connsiteX32" fmla="*/ 1981200 w 2041525"/>
              <a:gd name="connsiteY32" fmla="*/ 1242219 h 2178844"/>
              <a:gd name="connsiteX33" fmla="*/ 2019300 w 2041525"/>
              <a:gd name="connsiteY33" fmla="*/ 1235869 h 2178844"/>
              <a:gd name="connsiteX34" fmla="*/ 1974850 w 2041525"/>
              <a:gd name="connsiteY34" fmla="*/ 445294 h 2178844"/>
              <a:gd name="connsiteX35" fmla="*/ 1873250 w 2041525"/>
              <a:gd name="connsiteY35" fmla="*/ 445294 h 2178844"/>
              <a:gd name="connsiteX0" fmla="*/ 1873250 w 2041525"/>
              <a:gd name="connsiteY0" fmla="*/ 445294 h 2178844"/>
              <a:gd name="connsiteX1" fmla="*/ 1784350 w 2041525"/>
              <a:gd name="connsiteY1" fmla="*/ 162719 h 2178844"/>
              <a:gd name="connsiteX2" fmla="*/ 1666876 w 2041525"/>
              <a:gd name="connsiteY2" fmla="*/ 27782 h 2178844"/>
              <a:gd name="connsiteX3" fmla="*/ 1557734 w 2041525"/>
              <a:gd name="connsiteY3" fmla="*/ 0 h 2178844"/>
              <a:gd name="connsiteX4" fmla="*/ 1420812 w 2041525"/>
              <a:gd name="connsiteY4" fmla="*/ 57547 h 2178844"/>
              <a:gd name="connsiteX5" fmla="*/ 1155700 w 2041525"/>
              <a:gd name="connsiteY5" fmla="*/ 369094 h 2178844"/>
              <a:gd name="connsiteX6" fmla="*/ 809625 w 2041525"/>
              <a:gd name="connsiteY6" fmla="*/ 277019 h 2178844"/>
              <a:gd name="connsiteX7" fmla="*/ 546100 w 2041525"/>
              <a:gd name="connsiteY7" fmla="*/ 156369 h 2178844"/>
              <a:gd name="connsiteX8" fmla="*/ 469900 w 2041525"/>
              <a:gd name="connsiteY8" fmla="*/ 197644 h 2178844"/>
              <a:gd name="connsiteX9" fmla="*/ 254000 w 2041525"/>
              <a:gd name="connsiteY9" fmla="*/ 464344 h 2178844"/>
              <a:gd name="connsiteX10" fmla="*/ 409575 w 2041525"/>
              <a:gd name="connsiteY10" fmla="*/ 724694 h 2178844"/>
              <a:gd name="connsiteX11" fmla="*/ 330200 w 2041525"/>
              <a:gd name="connsiteY11" fmla="*/ 810419 h 2178844"/>
              <a:gd name="connsiteX12" fmla="*/ 225425 w 2041525"/>
              <a:gd name="connsiteY12" fmla="*/ 734219 h 2178844"/>
              <a:gd name="connsiteX13" fmla="*/ 196850 w 2041525"/>
              <a:gd name="connsiteY13" fmla="*/ 762794 h 2178844"/>
              <a:gd name="connsiteX14" fmla="*/ 95250 w 2041525"/>
              <a:gd name="connsiteY14" fmla="*/ 1032669 h 2178844"/>
              <a:gd name="connsiteX15" fmla="*/ 82550 w 2041525"/>
              <a:gd name="connsiteY15" fmla="*/ 1026319 h 2178844"/>
              <a:gd name="connsiteX16" fmla="*/ 0 w 2041525"/>
              <a:gd name="connsiteY16" fmla="*/ 1166019 h 2178844"/>
              <a:gd name="connsiteX17" fmla="*/ 0 w 2041525"/>
              <a:gd name="connsiteY17" fmla="*/ 1248569 h 2178844"/>
              <a:gd name="connsiteX18" fmla="*/ 406400 w 2041525"/>
              <a:gd name="connsiteY18" fmla="*/ 1724819 h 2178844"/>
              <a:gd name="connsiteX19" fmla="*/ 822325 w 2041525"/>
              <a:gd name="connsiteY19" fmla="*/ 2115344 h 2178844"/>
              <a:gd name="connsiteX20" fmla="*/ 914400 w 2041525"/>
              <a:gd name="connsiteY20" fmla="*/ 2178844 h 2178844"/>
              <a:gd name="connsiteX21" fmla="*/ 1143000 w 2041525"/>
              <a:gd name="connsiteY21" fmla="*/ 2086769 h 2178844"/>
              <a:gd name="connsiteX22" fmla="*/ 1187450 w 2041525"/>
              <a:gd name="connsiteY22" fmla="*/ 2108994 h 2178844"/>
              <a:gd name="connsiteX23" fmla="*/ 1336675 w 2041525"/>
              <a:gd name="connsiteY23" fmla="*/ 1889919 h 2178844"/>
              <a:gd name="connsiteX24" fmla="*/ 1298575 w 2041525"/>
              <a:gd name="connsiteY24" fmla="*/ 1867694 h 2178844"/>
              <a:gd name="connsiteX25" fmla="*/ 1365250 w 2041525"/>
              <a:gd name="connsiteY25" fmla="*/ 1718469 h 2178844"/>
              <a:gd name="connsiteX26" fmla="*/ 1555750 w 2041525"/>
              <a:gd name="connsiteY26" fmla="*/ 1750219 h 2178844"/>
              <a:gd name="connsiteX27" fmla="*/ 1577975 w 2041525"/>
              <a:gd name="connsiteY27" fmla="*/ 1705769 h 2178844"/>
              <a:gd name="connsiteX28" fmla="*/ 1800225 w 2041525"/>
              <a:gd name="connsiteY28" fmla="*/ 1813719 h 2178844"/>
              <a:gd name="connsiteX29" fmla="*/ 1876425 w 2041525"/>
              <a:gd name="connsiteY29" fmla="*/ 1642269 h 2178844"/>
              <a:gd name="connsiteX30" fmla="*/ 1955800 w 2041525"/>
              <a:gd name="connsiteY30" fmla="*/ 1661319 h 2178844"/>
              <a:gd name="connsiteX31" fmla="*/ 2041525 w 2041525"/>
              <a:gd name="connsiteY31" fmla="*/ 1575594 h 2178844"/>
              <a:gd name="connsiteX32" fmla="*/ 1981200 w 2041525"/>
              <a:gd name="connsiteY32" fmla="*/ 1242219 h 2178844"/>
              <a:gd name="connsiteX33" fmla="*/ 2019300 w 2041525"/>
              <a:gd name="connsiteY33" fmla="*/ 1235869 h 2178844"/>
              <a:gd name="connsiteX34" fmla="*/ 1974850 w 2041525"/>
              <a:gd name="connsiteY34" fmla="*/ 445294 h 2178844"/>
              <a:gd name="connsiteX35" fmla="*/ 1873250 w 2041525"/>
              <a:gd name="connsiteY35" fmla="*/ 445294 h 2178844"/>
              <a:gd name="connsiteX0" fmla="*/ 1873250 w 2041525"/>
              <a:gd name="connsiteY0" fmla="*/ 445294 h 2178844"/>
              <a:gd name="connsiteX1" fmla="*/ 1784350 w 2041525"/>
              <a:gd name="connsiteY1" fmla="*/ 162719 h 2178844"/>
              <a:gd name="connsiteX2" fmla="*/ 1666876 w 2041525"/>
              <a:gd name="connsiteY2" fmla="*/ 27782 h 2178844"/>
              <a:gd name="connsiteX3" fmla="*/ 1557734 w 2041525"/>
              <a:gd name="connsiteY3" fmla="*/ 0 h 2178844"/>
              <a:gd name="connsiteX4" fmla="*/ 1420812 w 2041525"/>
              <a:gd name="connsiteY4" fmla="*/ 57547 h 2178844"/>
              <a:gd name="connsiteX5" fmla="*/ 1148556 w 2041525"/>
              <a:gd name="connsiteY5" fmla="*/ 372666 h 2178844"/>
              <a:gd name="connsiteX6" fmla="*/ 809625 w 2041525"/>
              <a:gd name="connsiteY6" fmla="*/ 277019 h 2178844"/>
              <a:gd name="connsiteX7" fmla="*/ 546100 w 2041525"/>
              <a:gd name="connsiteY7" fmla="*/ 156369 h 2178844"/>
              <a:gd name="connsiteX8" fmla="*/ 469900 w 2041525"/>
              <a:gd name="connsiteY8" fmla="*/ 197644 h 2178844"/>
              <a:gd name="connsiteX9" fmla="*/ 254000 w 2041525"/>
              <a:gd name="connsiteY9" fmla="*/ 464344 h 2178844"/>
              <a:gd name="connsiteX10" fmla="*/ 409575 w 2041525"/>
              <a:gd name="connsiteY10" fmla="*/ 724694 h 2178844"/>
              <a:gd name="connsiteX11" fmla="*/ 330200 w 2041525"/>
              <a:gd name="connsiteY11" fmla="*/ 810419 h 2178844"/>
              <a:gd name="connsiteX12" fmla="*/ 225425 w 2041525"/>
              <a:gd name="connsiteY12" fmla="*/ 734219 h 2178844"/>
              <a:gd name="connsiteX13" fmla="*/ 196850 w 2041525"/>
              <a:gd name="connsiteY13" fmla="*/ 762794 h 2178844"/>
              <a:gd name="connsiteX14" fmla="*/ 95250 w 2041525"/>
              <a:gd name="connsiteY14" fmla="*/ 1032669 h 2178844"/>
              <a:gd name="connsiteX15" fmla="*/ 82550 w 2041525"/>
              <a:gd name="connsiteY15" fmla="*/ 1026319 h 2178844"/>
              <a:gd name="connsiteX16" fmla="*/ 0 w 2041525"/>
              <a:gd name="connsiteY16" fmla="*/ 1166019 h 2178844"/>
              <a:gd name="connsiteX17" fmla="*/ 0 w 2041525"/>
              <a:gd name="connsiteY17" fmla="*/ 1248569 h 2178844"/>
              <a:gd name="connsiteX18" fmla="*/ 406400 w 2041525"/>
              <a:gd name="connsiteY18" fmla="*/ 1724819 h 2178844"/>
              <a:gd name="connsiteX19" fmla="*/ 822325 w 2041525"/>
              <a:gd name="connsiteY19" fmla="*/ 2115344 h 2178844"/>
              <a:gd name="connsiteX20" fmla="*/ 914400 w 2041525"/>
              <a:gd name="connsiteY20" fmla="*/ 2178844 h 2178844"/>
              <a:gd name="connsiteX21" fmla="*/ 1143000 w 2041525"/>
              <a:gd name="connsiteY21" fmla="*/ 2086769 h 2178844"/>
              <a:gd name="connsiteX22" fmla="*/ 1187450 w 2041525"/>
              <a:gd name="connsiteY22" fmla="*/ 2108994 h 2178844"/>
              <a:gd name="connsiteX23" fmla="*/ 1336675 w 2041525"/>
              <a:gd name="connsiteY23" fmla="*/ 1889919 h 2178844"/>
              <a:gd name="connsiteX24" fmla="*/ 1298575 w 2041525"/>
              <a:gd name="connsiteY24" fmla="*/ 1867694 h 2178844"/>
              <a:gd name="connsiteX25" fmla="*/ 1365250 w 2041525"/>
              <a:gd name="connsiteY25" fmla="*/ 1718469 h 2178844"/>
              <a:gd name="connsiteX26" fmla="*/ 1555750 w 2041525"/>
              <a:gd name="connsiteY26" fmla="*/ 1750219 h 2178844"/>
              <a:gd name="connsiteX27" fmla="*/ 1577975 w 2041525"/>
              <a:gd name="connsiteY27" fmla="*/ 1705769 h 2178844"/>
              <a:gd name="connsiteX28" fmla="*/ 1800225 w 2041525"/>
              <a:gd name="connsiteY28" fmla="*/ 1813719 h 2178844"/>
              <a:gd name="connsiteX29" fmla="*/ 1876425 w 2041525"/>
              <a:gd name="connsiteY29" fmla="*/ 1642269 h 2178844"/>
              <a:gd name="connsiteX30" fmla="*/ 1955800 w 2041525"/>
              <a:gd name="connsiteY30" fmla="*/ 1661319 h 2178844"/>
              <a:gd name="connsiteX31" fmla="*/ 2041525 w 2041525"/>
              <a:gd name="connsiteY31" fmla="*/ 1575594 h 2178844"/>
              <a:gd name="connsiteX32" fmla="*/ 1981200 w 2041525"/>
              <a:gd name="connsiteY32" fmla="*/ 1242219 h 2178844"/>
              <a:gd name="connsiteX33" fmla="*/ 2019300 w 2041525"/>
              <a:gd name="connsiteY33" fmla="*/ 1235869 h 2178844"/>
              <a:gd name="connsiteX34" fmla="*/ 1974850 w 2041525"/>
              <a:gd name="connsiteY34" fmla="*/ 445294 h 2178844"/>
              <a:gd name="connsiteX35" fmla="*/ 1873250 w 2041525"/>
              <a:gd name="connsiteY35" fmla="*/ 445294 h 2178844"/>
              <a:gd name="connsiteX0" fmla="*/ 1873250 w 2041525"/>
              <a:gd name="connsiteY0" fmla="*/ 445294 h 2178844"/>
              <a:gd name="connsiteX1" fmla="*/ 1784350 w 2041525"/>
              <a:gd name="connsiteY1" fmla="*/ 162719 h 2178844"/>
              <a:gd name="connsiteX2" fmla="*/ 1666876 w 2041525"/>
              <a:gd name="connsiteY2" fmla="*/ 27782 h 2178844"/>
              <a:gd name="connsiteX3" fmla="*/ 1557734 w 2041525"/>
              <a:gd name="connsiteY3" fmla="*/ 0 h 2178844"/>
              <a:gd name="connsiteX4" fmla="*/ 1411287 w 2041525"/>
              <a:gd name="connsiteY4" fmla="*/ 68262 h 2178844"/>
              <a:gd name="connsiteX5" fmla="*/ 1148556 w 2041525"/>
              <a:gd name="connsiteY5" fmla="*/ 372666 h 2178844"/>
              <a:gd name="connsiteX6" fmla="*/ 809625 w 2041525"/>
              <a:gd name="connsiteY6" fmla="*/ 277019 h 2178844"/>
              <a:gd name="connsiteX7" fmla="*/ 546100 w 2041525"/>
              <a:gd name="connsiteY7" fmla="*/ 156369 h 2178844"/>
              <a:gd name="connsiteX8" fmla="*/ 469900 w 2041525"/>
              <a:gd name="connsiteY8" fmla="*/ 197644 h 2178844"/>
              <a:gd name="connsiteX9" fmla="*/ 254000 w 2041525"/>
              <a:gd name="connsiteY9" fmla="*/ 464344 h 2178844"/>
              <a:gd name="connsiteX10" fmla="*/ 409575 w 2041525"/>
              <a:gd name="connsiteY10" fmla="*/ 724694 h 2178844"/>
              <a:gd name="connsiteX11" fmla="*/ 330200 w 2041525"/>
              <a:gd name="connsiteY11" fmla="*/ 810419 h 2178844"/>
              <a:gd name="connsiteX12" fmla="*/ 225425 w 2041525"/>
              <a:gd name="connsiteY12" fmla="*/ 734219 h 2178844"/>
              <a:gd name="connsiteX13" fmla="*/ 196850 w 2041525"/>
              <a:gd name="connsiteY13" fmla="*/ 762794 h 2178844"/>
              <a:gd name="connsiteX14" fmla="*/ 95250 w 2041525"/>
              <a:gd name="connsiteY14" fmla="*/ 1032669 h 2178844"/>
              <a:gd name="connsiteX15" fmla="*/ 82550 w 2041525"/>
              <a:gd name="connsiteY15" fmla="*/ 1026319 h 2178844"/>
              <a:gd name="connsiteX16" fmla="*/ 0 w 2041525"/>
              <a:gd name="connsiteY16" fmla="*/ 1166019 h 2178844"/>
              <a:gd name="connsiteX17" fmla="*/ 0 w 2041525"/>
              <a:gd name="connsiteY17" fmla="*/ 1248569 h 2178844"/>
              <a:gd name="connsiteX18" fmla="*/ 406400 w 2041525"/>
              <a:gd name="connsiteY18" fmla="*/ 1724819 h 2178844"/>
              <a:gd name="connsiteX19" fmla="*/ 822325 w 2041525"/>
              <a:gd name="connsiteY19" fmla="*/ 2115344 h 2178844"/>
              <a:gd name="connsiteX20" fmla="*/ 914400 w 2041525"/>
              <a:gd name="connsiteY20" fmla="*/ 2178844 h 2178844"/>
              <a:gd name="connsiteX21" fmla="*/ 1143000 w 2041525"/>
              <a:gd name="connsiteY21" fmla="*/ 2086769 h 2178844"/>
              <a:gd name="connsiteX22" fmla="*/ 1187450 w 2041525"/>
              <a:gd name="connsiteY22" fmla="*/ 2108994 h 2178844"/>
              <a:gd name="connsiteX23" fmla="*/ 1336675 w 2041525"/>
              <a:gd name="connsiteY23" fmla="*/ 1889919 h 2178844"/>
              <a:gd name="connsiteX24" fmla="*/ 1298575 w 2041525"/>
              <a:gd name="connsiteY24" fmla="*/ 1867694 h 2178844"/>
              <a:gd name="connsiteX25" fmla="*/ 1365250 w 2041525"/>
              <a:gd name="connsiteY25" fmla="*/ 1718469 h 2178844"/>
              <a:gd name="connsiteX26" fmla="*/ 1555750 w 2041525"/>
              <a:gd name="connsiteY26" fmla="*/ 1750219 h 2178844"/>
              <a:gd name="connsiteX27" fmla="*/ 1577975 w 2041525"/>
              <a:gd name="connsiteY27" fmla="*/ 1705769 h 2178844"/>
              <a:gd name="connsiteX28" fmla="*/ 1800225 w 2041525"/>
              <a:gd name="connsiteY28" fmla="*/ 1813719 h 2178844"/>
              <a:gd name="connsiteX29" fmla="*/ 1876425 w 2041525"/>
              <a:gd name="connsiteY29" fmla="*/ 1642269 h 2178844"/>
              <a:gd name="connsiteX30" fmla="*/ 1955800 w 2041525"/>
              <a:gd name="connsiteY30" fmla="*/ 1661319 h 2178844"/>
              <a:gd name="connsiteX31" fmla="*/ 2041525 w 2041525"/>
              <a:gd name="connsiteY31" fmla="*/ 1575594 h 2178844"/>
              <a:gd name="connsiteX32" fmla="*/ 1981200 w 2041525"/>
              <a:gd name="connsiteY32" fmla="*/ 1242219 h 2178844"/>
              <a:gd name="connsiteX33" fmla="*/ 2019300 w 2041525"/>
              <a:gd name="connsiteY33" fmla="*/ 1235869 h 2178844"/>
              <a:gd name="connsiteX34" fmla="*/ 1974850 w 2041525"/>
              <a:gd name="connsiteY34" fmla="*/ 445294 h 2178844"/>
              <a:gd name="connsiteX35" fmla="*/ 1873250 w 2041525"/>
              <a:gd name="connsiteY35" fmla="*/ 445294 h 2178844"/>
              <a:gd name="connsiteX0" fmla="*/ 1873250 w 2041525"/>
              <a:gd name="connsiteY0" fmla="*/ 448866 h 2182416"/>
              <a:gd name="connsiteX1" fmla="*/ 1784350 w 2041525"/>
              <a:gd name="connsiteY1" fmla="*/ 166291 h 2182416"/>
              <a:gd name="connsiteX2" fmla="*/ 1666876 w 2041525"/>
              <a:gd name="connsiteY2" fmla="*/ 31354 h 2182416"/>
              <a:gd name="connsiteX3" fmla="*/ 1552971 w 2041525"/>
              <a:gd name="connsiteY3" fmla="*/ 0 h 2182416"/>
              <a:gd name="connsiteX4" fmla="*/ 1411287 w 2041525"/>
              <a:gd name="connsiteY4" fmla="*/ 71834 h 2182416"/>
              <a:gd name="connsiteX5" fmla="*/ 1148556 w 2041525"/>
              <a:gd name="connsiteY5" fmla="*/ 376238 h 2182416"/>
              <a:gd name="connsiteX6" fmla="*/ 809625 w 2041525"/>
              <a:gd name="connsiteY6" fmla="*/ 280591 h 2182416"/>
              <a:gd name="connsiteX7" fmla="*/ 546100 w 2041525"/>
              <a:gd name="connsiteY7" fmla="*/ 159941 h 2182416"/>
              <a:gd name="connsiteX8" fmla="*/ 469900 w 2041525"/>
              <a:gd name="connsiteY8" fmla="*/ 201216 h 2182416"/>
              <a:gd name="connsiteX9" fmla="*/ 254000 w 2041525"/>
              <a:gd name="connsiteY9" fmla="*/ 467916 h 2182416"/>
              <a:gd name="connsiteX10" fmla="*/ 409575 w 2041525"/>
              <a:gd name="connsiteY10" fmla="*/ 728266 h 2182416"/>
              <a:gd name="connsiteX11" fmla="*/ 330200 w 2041525"/>
              <a:gd name="connsiteY11" fmla="*/ 813991 h 2182416"/>
              <a:gd name="connsiteX12" fmla="*/ 225425 w 2041525"/>
              <a:gd name="connsiteY12" fmla="*/ 737791 h 2182416"/>
              <a:gd name="connsiteX13" fmla="*/ 196850 w 2041525"/>
              <a:gd name="connsiteY13" fmla="*/ 766366 h 2182416"/>
              <a:gd name="connsiteX14" fmla="*/ 95250 w 2041525"/>
              <a:gd name="connsiteY14" fmla="*/ 1036241 h 2182416"/>
              <a:gd name="connsiteX15" fmla="*/ 82550 w 2041525"/>
              <a:gd name="connsiteY15" fmla="*/ 1029891 h 2182416"/>
              <a:gd name="connsiteX16" fmla="*/ 0 w 2041525"/>
              <a:gd name="connsiteY16" fmla="*/ 1169591 h 2182416"/>
              <a:gd name="connsiteX17" fmla="*/ 0 w 2041525"/>
              <a:gd name="connsiteY17" fmla="*/ 1252141 h 2182416"/>
              <a:gd name="connsiteX18" fmla="*/ 406400 w 2041525"/>
              <a:gd name="connsiteY18" fmla="*/ 1728391 h 2182416"/>
              <a:gd name="connsiteX19" fmla="*/ 822325 w 2041525"/>
              <a:gd name="connsiteY19" fmla="*/ 2118916 h 2182416"/>
              <a:gd name="connsiteX20" fmla="*/ 914400 w 2041525"/>
              <a:gd name="connsiteY20" fmla="*/ 2182416 h 2182416"/>
              <a:gd name="connsiteX21" fmla="*/ 1143000 w 2041525"/>
              <a:gd name="connsiteY21" fmla="*/ 2090341 h 2182416"/>
              <a:gd name="connsiteX22" fmla="*/ 1187450 w 2041525"/>
              <a:gd name="connsiteY22" fmla="*/ 2112566 h 2182416"/>
              <a:gd name="connsiteX23" fmla="*/ 1336675 w 2041525"/>
              <a:gd name="connsiteY23" fmla="*/ 1893491 h 2182416"/>
              <a:gd name="connsiteX24" fmla="*/ 1298575 w 2041525"/>
              <a:gd name="connsiteY24" fmla="*/ 1871266 h 2182416"/>
              <a:gd name="connsiteX25" fmla="*/ 1365250 w 2041525"/>
              <a:gd name="connsiteY25" fmla="*/ 1722041 h 2182416"/>
              <a:gd name="connsiteX26" fmla="*/ 1555750 w 2041525"/>
              <a:gd name="connsiteY26" fmla="*/ 1753791 h 2182416"/>
              <a:gd name="connsiteX27" fmla="*/ 1577975 w 2041525"/>
              <a:gd name="connsiteY27" fmla="*/ 1709341 h 2182416"/>
              <a:gd name="connsiteX28" fmla="*/ 1800225 w 2041525"/>
              <a:gd name="connsiteY28" fmla="*/ 1817291 h 2182416"/>
              <a:gd name="connsiteX29" fmla="*/ 1876425 w 2041525"/>
              <a:gd name="connsiteY29" fmla="*/ 1645841 h 2182416"/>
              <a:gd name="connsiteX30" fmla="*/ 1955800 w 2041525"/>
              <a:gd name="connsiteY30" fmla="*/ 1664891 h 2182416"/>
              <a:gd name="connsiteX31" fmla="*/ 2041525 w 2041525"/>
              <a:gd name="connsiteY31" fmla="*/ 1579166 h 2182416"/>
              <a:gd name="connsiteX32" fmla="*/ 1981200 w 2041525"/>
              <a:gd name="connsiteY32" fmla="*/ 1245791 h 2182416"/>
              <a:gd name="connsiteX33" fmla="*/ 2019300 w 2041525"/>
              <a:gd name="connsiteY33" fmla="*/ 1239441 h 2182416"/>
              <a:gd name="connsiteX34" fmla="*/ 1974850 w 2041525"/>
              <a:gd name="connsiteY34" fmla="*/ 448866 h 2182416"/>
              <a:gd name="connsiteX35" fmla="*/ 1873250 w 2041525"/>
              <a:gd name="connsiteY35" fmla="*/ 448866 h 2182416"/>
              <a:gd name="connsiteX0" fmla="*/ 1873250 w 2041525"/>
              <a:gd name="connsiteY0" fmla="*/ 448866 h 2182416"/>
              <a:gd name="connsiteX1" fmla="*/ 1774825 w 2041525"/>
              <a:gd name="connsiteY1" fmla="*/ 138907 h 2182416"/>
              <a:gd name="connsiteX2" fmla="*/ 1666876 w 2041525"/>
              <a:gd name="connsiteY2" fmla="*/ 31354 h 2182416"/>
              <a:gd name="connsiteX3" fmla="*/ 1552971 w 2041525"/>
              <a:gd name="connsiteY3" fmla="*/ 0 h 2182416"/>
              <a:gd name="connsiteX4" fmla="*/ 1411287 w 2041525"/>
              <a:gd name="connsiteY4" fmla="*/ 71834 h 2182416"/>
              <a:gd name="connsiteX5" fmla="*/ 1148556 w 2041525"/>
              <a:gd name="connsiteY5" fmla="*/ 376238 h 2182416"/>
              <a:gd name="connsiteX6" fmla="*/ 809625 w 2041525"/>
              <a:gd name="connsiteY6" fmla="*/ 280591 h 2182416"/>
              <a:gd name="connsiteX7" fmla="*/ 546100 w 2041525"/>
              <a:gd name="connsiteY7" fmla="*/ 159941 h 2182416"/>
              <a:gd name="connsiteX8" fmla="*/ 469900 w 2041525"/>
              <a:gd name="connsiteY8" fmla="*/ 201216 h 2182416"/>
              <a:gd name="connsiteX9" fmla="*/ 254000 w 2041525"/>
              <a:gd name="connsiteY9" fmla="*/ 467916 h 2182416"/>
              <a:gd name="connsiteX10" fmla="*/ 409575 w 2041525"/>
              <a:gd name="connsiteY10" fmla="*/ 728266 h 2182416"/>
              <a:gd name="connsiteX11" fmla="*/ 330200 w 2041525"/>
              <a:gd name="connsiteY11" fmla="*/ 813991 h 2182416"/>
              <a:gd name="connsiteX12" fmla="*/ 225425 w 2041525"/>
              <a:gd name="connsiteY12" fmla="*/ 737791 h 2182416"/>
              <a:gd name="connsiteX13" fmla="*/ 196850 w 2041525"/>
              <a:gd name="connsiteY13" fmla="*/ 766366 h 2182416"/>
              <a:gd name="connsiteX14" fmla="*/ 95250 w 2041525"/>
              <a:gd name="connsiteY14" fmla="*/ 1036241 h 2182416"/>
              <a:gd name="connsiteX15" fmla="*/ 82550 w 2041525"/>
              <a:gd name="connsiteY15" fmla="*/ 1029891 h 2182416"/>
              <a:gd name="connsiteX16" fmla="*/ 0 w 2041525"/>
              <a:gd name="connsiteY16" fmla="*/ 1169591 h 2182416"/>
              <a:gd name="connsiteX17" fmla="*/ 0 w 2041525"/>
              <a:gd name="connsiteY17" fmla="*/ 1252141 h 2182416"/>
              <a:gd name="connsiteX18" fmla="*/ 406400 w 2041525"/>
              <a:gd name="connsiteY18" fmla="*/ 1728391 h 2182416"/>
              <a:gd name="connsiteX19" fmla="*/ 822325 w 2041525"/>
              <a:gd name="connsiteY19" fmla="*/ 2118916 h 2182416"/>
              <a:gd name="connsiteX20" fmla="*/ 914400 w 2041525"/>
              <a:gd name="connsiteY20" fmla="*/ 2182416 h 2182416"/>
              <a:gd name="connsiteX21" fmla="*/ 1143000 w 2041525"/>
              <a:gd name="connsiteY21" fmla="*/ 2090341 h 2182416"/>
              <a:gd name="connsiteX22" fmla="*/ 1187450 w 2041525"/>
              <a:gd name="connsiteY22" fmla="*/ 2112566 h 2182416"/>
              <a:gd name="connsiteX23" fmla="*/ 1336675 w 2041525"/>
              <a:gd name="connsiteY23" fmla="*/ 1893491 h 2182416"/>
              <a:gd name="connsiteX24" fmla="*/ 1298575 w 2041525"/>
              <a:gd name="connsiteY24" fmla="*/ 1871266 h 2182416"/>
              <a:gd name="connsiteX25" fmla="*/ 1365250 w 2041525"/>
              <a:gd name="connsiteY25" fmla="*/ 1722041 h 2182416"/>
              <a:gd name="connsiteX26" fmla="*/ 1555750 w 2041525"/>
              <a:gd name="connsiteY26" fmla="*/ 1753791 h 2182416"/>
              <a:gd name="connsiteX27" fmla="*/ 1577975 w 2041525"/>
              <a:gd name="connsiteY27" fmla="*/ 1709341 h 2182416"/>
              <a:gd name="connsiteX28" fmla="*/ 1800225 w 2041525"/>
              <a:gd name="connsiteY28" fmla="*/ 1817291 h 2182416"/>
              <a:gd name="connsiteX29" fmla="*/ 1876425 w 2041525"/>
              <a:gd name="connsiteY29" fmla="*/ 1645841 h 2182416"/>
              <a:gd name="connsiteX30" fmla="*/ 1955800 w 2041525"/>
              <a:gd name="connsiteY30" fmla="*/ 1664891 h 2182416"/>
              <a:gd name="connsiteX31" fmla="*/ 2041525 w 2041525"/>
              <a:gd name="connsiteY31" fmla="*/ 1579166 h 2182416"/>
              <a:gd name="connsiteX32" fmla="*/ 1981200 w 2041525"/>
              <a:gd name="connsiteY32" fmla="*/ 1245791 h 2182416"/>
              <a:gd name="connsiteX33" fmla="*/ 2019300 w 2041525"/>
              <a:gd name="connsiteY33" fmla="*/ 1239441 h 2182416"/>
              <a:gd name="connsiteX34" fmla="*/ 1974850 w 2041525"/>
              <a:gd name="connsiteY34" fmla="*/ 448866 h 2182416"/>
              <a:gd name="connsiteX35" fmla="*/ 1873250 w 2041525"/>
              <a:gd name="connsiteY35" fmla="*/ 448866 h 218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41525" h="2182416">
                <a:moveTo>
                  <a:pt x="1873250" y="448866"/>
                </a:moveTo>
                <a:lnTo>
                  <a:pt x="1774825" y="138907"/>
                </a:lnTo>
                <a:lnTo>
                  <a:pt x="1666876" y="31354"/>
                </a:lnTo>
                <a:lnTo>
                  <a:pt x="1552971" y="0"/>
                </a:lnTo>
                <a:lnTo>
                  <a:pt x="1411287" y="71834"/>
                </a:lnTo>
                <a:lnTo>
                  <a:pt x="1148556" y="376238"/>
                </a:lnTo>
                <a:lnTo>
                  <a:pt x="809625" y="280591"/>
                </a:lnTo>
                <a:lnTo>
                  <a:pt x="546100" y="159941"/>
                </a:lnTo>
                <a:lnTo>
                  <a:pt x="469900" y="201216"/>
                </a:lnTo>
                <a:lnTo>
                  <a:pt x="254000" y="467916"/>
                </a:lnTo>
                <a:lnTo>
                  <a:pt x="409575" y="728266"/>
                </a:lnTo>
                <a:lnTo>
                  <a:pt x="330200" y="813991"/>
                </a:lnTo>
                <a:lnTo>
                  <a:pt x="225425" y="737791"/>
                </a:lnTo>
                <a:lnTo>
                  <a:pt x="196850" y="766366"/>
                </a:lnTo>
                <a:lnTo>
                  <a:pt x="95250" y="1036241"/>
                </a:lnTo>
                <a:lnTo>
                  <a:pt x="82550" y="1029891"/>
                </a:lnTo>
                <a:lnTo>
                  <a:pt x="0" y="1169591"/>
                </a:lnTo>
                <a:lnTo>
                  <a:pt x="0" y="1252141"/>
                </a:lnTo>
                <a:lnTo>
                  <a:pt x="406400" y="1728391"/>
                </a:lnTo>
                <a:lnTo>
                  <a:pt x="822325" y="2118916"/>
                </a:lnTo>
                <a:lnTo>
                  <a:pt x="914400" y="2182416"/>
                </a:lnTo>
                <a:lnTo>
                  <a:pt x="1143000" y="2090341"/>
                </a:lnTo>
                <a:lnTo>
                  <a:pt x="1187450" y="2112566"/>
                </a:lnTo>
                <a:lnTo>
                  <a:pt x="1336675" y="1893491"/>
                </a:lnTo>
                <a:lnTo>
                  <a:pt x="1298575" y="1871266"/>
                </a:lnTo>
                <a:lnTo>
                  <a:pt x="1365250" y="1722041"/>
                </a:lnTo>
                <a:lnTo>
                  <a:pt x="1555750" y="1753791"/>
                </a:lnTo>
                <a:lnTo>
                  <a:pt x="1577975" y="1709341"/>
                </a:lnTo>
                <a:lnTo>
                  <a:pt x="1800225" y="1817291"/>
                </a:lnTo>
                <a:lnTo>
                  <a:pt x="1876425" y="1645841"/>
                </a:lnTo>
                <a:lnTo>
                  <a:pt x="1955800" y="1664891"/>
                </a:lnTo>
                <a:lnTo>
                  <a:pt x="2041525" y="1579166"/>
                </a:lnTo>
                <a:lnTo>
                  <a:pt x="1981200" y="1245791"/>
                </a:lnTo>
                <a:lnTo>
                  <a:pt x="2019300" y="1239441"/>
                </a:lnTo>
                <a:lnTo>
                  <a:pt x="1974850" y="448866"/>
                </a:lnTo>
                <a:lnTo>
                  <a:pt x="1873250" y="448866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black and orange striped object&#10;&#10;Description automatically generated">
            <a:extLst>
              <a:ext uri="{FF2B5EF4-FFF2-40B4-BE49-F238E27FC236}">
                <a16:creationId xmlns:a16="http://schemas.microsoft.com/office/drawing/2014/main" id="{D5718386-28C6-25DA-A14C-8411141B6F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96" y="198978"/>
            <a:ext cx="585554" cy="66454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A92ACB2-7C41-C648-9062-BD1022080C90}"/>
              </a:ext>
            </a:extLst>
          </p:cNvPr>
          <p:cNvSpPr/>
          <p:nvPr/>
        </p:nvSpPr>
        <p:spPr>
          <a:xfrm>
            <a:off x="6632972" y="1071563"/>
            <a:ext cx="82153" cy="8215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287A55-762E-AC0B-B019-51CEFDC3CDA7}"/>
              </a:ext>
            </a:extLst>
          </p:cNvPr>
          <p:cNvSpPr txBox="1"/>
          <p:nvPr/>
        </p:nvSpPr>
        <p:spPr>
          <a:xfrm>
            <a:off x="6657973" y="972742"/>
            <a:ext cx="862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The Cabin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F09896-0998-A9B5-E3B9-8E68F3F1A6F8}"/>
              </a:ext>
            </a:extLst>
          </p:cNvPr>
          <p:cNvSpPr txBox="1"/>
          <p:nvPr/>
        </p:nvSpPr>
        <p:spPr>
          <a:xfrm>
            <a:off x="7900882" y="1708018"/>
            <a:ext cx="86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Education</a:t>
            </a:r>
          </a:p>
          <a:p>
            <a:r>
              <a:rPr lang="en-GB" sz="1000" b="1" dirty="0"/>
              <a:t>Campus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D9766C-96BC-DA2D-E609-2E4C5639E7F8}"/>
              </a:ext>
            </a:extLst>
          </p:cNvPr>
          <p:cNvSpPr txBox="1"/>
          <p:nvPr/>
        </p:nvSpPr>
        <p:spPr>
          <a:xfrm>
            <a:off x="7699438" y="2106359"/>
            <a:ext cx="948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Town</a:t>
            </a:r>
          </a:p>
          <a:p>
            <a:r>
              <a:rPr lang="en-GB" sz="1000" b="1" dirty="0"/>
              <a:t>Centre</a:t>
            </a:r>
          </a:p>
        </p:txBody>
      </p:sp>
    </p:spTree>
    <p:extLst>
      <p:ext uri="{BB962C8B-B14F-4D97-AF65-F5344CB8AC3E}">
        <p14:creationId xmlns:p14="http://schemas.microsoft.com/office/powerpoint/2010/main" val="40184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27884-D382-AA57-5C3F-E40C973670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5287" y="1686981"/>
            <a:ext cx="8439679" cy="2731215"/>
          </a:xfrm>
        </p:spPr>
        <p:txBody>
          <a:bodyPr/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err="1"/>
              <a:t>Greenfisher</a:t>
            </a:r>
            <a:r>
              <a:rPr lang="en-GB" dirty="0"/>
              <a:t> are the contractor currently undertaking preparatory work for the Eastern Sports Hub. Major earthworks throughout the Spring within Phase 2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Some temporary impact on access around Halcyon Mere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Ongoing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landscape improvements in the strategic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reen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reas 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26F924-AFD6-8032-9A7C-74E75A7A505D}"/>
              </a:ext>
            </a:extLst>
          </p:cNvPr>
          <p:cNvSpPr txBox="1">
            <a:spLocks/>
          </p:cNvSpPr>
          <p:nvPr/>
        </p:nvSpPr>
        <p:spPr bwMode="auto">
          <a:xfrm>
            <a:off x="1555159" y="715427"/>
            <a:ext cx="250884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Works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72168B-AAE2-323D-D5ED-748376AD1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342" y="725304"/>
            <a:ext cx="4415551" cy="3414893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E7E62A-B247-5D89-3A75-6E74DE4D6CFE}"/>
              </a:ext>
            </a:extLst>
          </p:cNvPr>
          <p:cNvSpPr/>
          <p:nvPr/>
        </p:nvSpPr>
        <p:spPr>
          <a:xfrm>
            <a:off x="8062913" y="2312194"/>
            <a:ext cx="688181" cy="933450"/>
          </a:xfrm>
          <a:custGeom>
            <a:avLst/>
            <a:gdLst>
              <a:gd name="connsiteX0" fmla="*/ 0 w 688181"/>
              <a:gd name="connsiteY0" fmla="*/ 421481 h 933450"/>
              <a:gd name="connsiteX1" fmla="*/ 461962 w 688181"/>
              <a:gd name="connsiteY1" fmla="*/ 933450 h 933450"/>
              <a:gd name="connsiteX2" fmla="*/ 688181 w 688181"/>
              <a:gd name="connsiteY2" fmla="*/ 704850 h 933450"/>
              <a:gd name="connsiteX3" fmla="*/ 576262 w 688181"/>
              <a:gd name="connsiteY3" fmla="*/ 590550 h 933450"/>
              <a:gd name="connsiteX4" fmla="*/ 604837 w 688181"/>
              <a:gd name="connsiteY4" fmla="*/ 157162 h 933450"/>
              <a:gd name="connsiteX5" fmla="*/ 440531 w 688181"/>
              <a:gd name="connsiteY5" fmla="*/ 0 h 933450"/>
              <a:gd name="connsiteX6" fmla="*/ 0 w 688181"/>
              <a:gd name="connsiteY6" fmla="*/ 421481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181" h="933450">
                <a:moveTo>
                  <a:pt x="0" y="421481"/>
                </a:moveTo>
                <a:lnTo>
                  <a:pt x="461962" y="933450"/>
                </a:lnTo>
                <a:lnTo>
                  <a:pt x="688181" y="704850"/>
                </a:lnTo>
                <a:lnTo>
                  <a:pt x="576262" y="590550"/>
                </a:lnTo>
                <a:lnTo>
                  <a:pt x="604837" y="157162"/>
                </a:lnTo>
                <a:lnTo>
                  <a:pt x="440531" y="0"/>
                </a:lnTo>
                <a:lnTo>
                  <a:pt x="0" y="421481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7B3888-A86F-4EBC-97EE-6960CD6EC804}"/>
              </a:ext>
            </a:extLst>
          </p:cNvPr>
          <p:cNvSpPr/>
          <p:nvPr/>
        </p:nvSpPr>
        <p:spPr>
          <a:xfrm>
            <a:off x="6198394" y="1281113"/>
            <a:ext cx="1042987" cy="1026318"/>
          </a:xfrm>
          <a:custGeom>
            <a:avLst/>
            <a:gdLst>
              <a:gd name="connsiteX0" fmla="*/ 0 w 1042987"/>
              <a:gd name="connsiteY0" fmla="*/ 488156 h 1026318"/>
              <a:gd name="connsiteX1" fmla="*/ 733425 w 1042987"/>
              <a:gd name="connsiteY1" fmla="*/ 0 h 1026318"/>
              <a:gd name="connsiteX2" fmla="*/ 1042987 w 1042987"/>
              <a:gd name="connsiteY2" fmla="*/ 438150 h 1026318"/>
              <a:gd name="connsiteX3" fmla="*/ 978694 w 1042987"/>
              <a:gd name="connsiteY3" fmla="*/ 500062 h 1026318"/>
              <a:gd name="connsiteX4" fmla="*/ 921544 w 1042987"/>
              <a:gd name="connsiteY4" fmla="*/ 626268 h 1026318"/>
              <a:gd name="connsiteX5" fmla="*/ 666750 w 1042987"/>
              <a:gd name="connsiteY5" fmla="*/ 831056 h 1026318"/>
              <a:gd name="connsiteX6" fmla="*/ 288131 w 1042987"/>
              <a:gd name="connsiteY6" fmla="*/ 1026318 h 1026318"/>
              <a:gd name="connsiteX7" fmla="*/ 0 w 1042987"/>
              <a:gd name="connsiteY7" fmla="*/ 488156 h 10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2987" h="1026318">
                <a:moveTo>
                  <a:pt x="0" y="488156"/>
                </a:moveTo>
                <a:lnTo>
                  <a:pt x="733425" y="0"/>
                </a:lnTo>
                <a:lnTo>
                  <a:pt x="1042987" y="438150"/>
                </a:lnTo>
                <a:lnTo>
                  <a:pt x="978694" y="500062"/>
                </a:lnTo>
                <a:lnTo>
                  <a:pt x="921544" y="626268"/>
                </a:lnTo>
                <a:lnTo>
                  <a:pt x="666750" y="831056"/>
                </a:lnTo>
                <a:lnTo>
                  <a:pt x="288131" y="1026318"/>
                </a:lnTo>
                <a:lnTo>
                  <a:pt x="0" y="488156"/>
                </a:lnTo>
                <a:close/>
              </a:path>
            </a:pathLst>
          </a:custGeom>
          <a:solidFill>
            <a:srgbClr val="FFC0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026017-E45B-3413-3023-C02E25F86A4F}"/>
              </a:ext>
            </a:extLst>
          </p:cNvPr>
          <p:cNvSpPr txBox="1"/>
          <p:nvPr/>
        </p:nvSpPr>
        <p:spPr>
          <a:xfrm>
            <a:off x="6345327" y="1655772"/>
            <a:ext cx="1109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Parcel 2C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5D9E4E-E94B-F518-9931-AEE941FAFBBA}"/>
              </a:ext>
            </a:extLst>
          </p:cNvPr>
          <p:cNvSpPr txBox="1"/>
          <p:nvPr/>
        </p:nvSpPr>
        <p:spPr>
          <a:xfrm>
            <a:off x="8082488" y="2518482"/>
            <a:ext cx="7091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Eastern sports hub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08020-45ED-C202-A898-49E9CF762D67}"/>
              </a:ext>
            </a:extLst>
          </p:cNvPr>
          <p:cNvSpPr txBox="1"/>
          <p:nvPr/>
        </p:nvSpPr>
        <p:spPr>
          <a:xfrm>
            <a:off x="7534572" y="2320163"/>
            <a:ext cx="86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Secondary</a:t>
            </a:r>
          </a:p>
          <a:p>
            <a:r>
              <a:rPr lang="en-GB" sz="1000" dirty="0"/>
              <a:t>College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B11CEB-F2B3-BAF6-EEEC-2044FC846FC0}"/>
              </a:ext>
            </a:extLst>
          </p:cNvPr>
          <p:cNvSpPr txBox="1"/>
          <p:nvPr/>
        </p:nvSpPr>
        <p:spPr>
          <a:xfrm>
            <a:off x="6761242" y="2881831"/>
            <a:ext cx="86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Stirling</a:t>
            </a:r>
          </a:p>
          <a:p>
            <a:r>
              <a:rPr lang="en-GB" sz="1000" dirty="0"/>
              <a:t>     Fields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29EDA2-2CFB-2A85-6ED1-1D62FC02FF35}"/>
              </a:ext>
            </a:extLst>
          </p:cNvPr>
          <p:cNvSpPr/>
          <p:nvPr/>
        </p:nvSpPr>
        <p:spPr>
          <a:xfrm>
            <a:off x="8479631" y="3514725"/>
            <a:ext cx="521494" cy="623888"/>
          </a:xfrm>
          <a:custGeom>
            <a:avLst/>
            <a:gdLst>
              <a:gd name="connsiteX0" fmla="*/ 381000 w 521494"/>
              <a:gd name="connsiteY0" fmla="*/ 623888 h 623888"/>
              <a:gd name="connsiteX1" fmla="*/ 240507 w 521494"/>
              <a:gd name="connsiteY1" fmla="*/ 266700 h 623888"/>
              <a:gd name="connsiteX2" fmla="*/ 0 w 521494"/>
              <a:gd name="connsiteY2" fmla="*/ 116681 h 623888"/>
              <a:gd name="connsiteX3" fmla="*/ 7144 w 521494"/>
              <a:gd name="connsiteY3" fmla="*/ 21431 h 623888"/>
              <a:gd name="connsiteX4" fmla="*/ 521494 w 521494"/>
              <a:gd name="connsiteY4" fmla="*/ 0 h 623888"/>
              <a:gd name="connsiteX5" fmla="*/ 511969 w 521494"/>
              <a:gd name="connsiteY5" fmla="*/ 604838 h 623888"/>
              <a:gd name="connsiteX6" fmla="*/ 381000 w 521494"/>
              <a:gd name="connsiteY6" fmla="*/ 623888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494" h="623888">
                <a:moveTo>
                  <a:pt x="381000" y="623888"/>
                </a:moveTo>
                <a:lnTo>
                  <a:pt x="240507" y="266700"/>
                </a:lnTo>
                <a:lnTo>
                  <a:pt x="0" y="116681"/>
                </a:lnTo>
                <a:lnTo>
                  <a:pt x="7144" y="21431"/>
                </a:lnTo>
                <a:lnTo>
                  <a:pt x="521494" y="0"/>
                </a:lnTo>
                <a:lnTo>
                  <a:pt x="511969" y="604838"/>
                </a:lnTo>
                <a:lnTo>
                  <a:pt x="381000" y="623888"/>
                </a:lnTo>
                <a:close/>
              </a:path>
            </a:pathLst>
          </a:cu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CDC3FF-3B02-E5BC-6989-B1A1D7A3AA54}"/>
              </a:ext>
            </a:extLst>
          </p:cNvPr>
          <p:cNvSpPr txBox="1"/>
          <p:nvPr/>
        </p:nvSpPr>
        <p:spPr>
          <a:xfrm>
            <a:off x="8632029" y="3463690"/>
            <a:ext cx="504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New</a:t>
            </a:r>
          </a:p>
          <a:p>
            <a:r>
              <a:rPr lang="en-GB" sz="1100" dirty="0"/>
              <a:t>lake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1D8E2A-ED2F-868E-64D6-5EF4A620FECE}"/>
              </a:ext>
            </a:extLst>
          </p:cNvPr>
          <p:cNvSpPr txBox="1"/>
          <p:nvPr/>
        </p:nvSpPr>
        <p:spPr>
          <a:xfrm>
            <a:off x="8408845" y="3185911"/>
            <a:ext cx="554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</a:rPr>
              <a:t>Halcyon Mere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FD502FB-4A81-F20A-EFCC-0DE3B5D1B4C3}"/>
              </a:ext>
            </a:extLst>
          </p:cNvPr>
          <p:cNvSpPr/>
          <p:nvPr/>
        </p:nvSpPr>
        <p:spPr>
          <a:xfrm>
            <a:off x="8209000" y="3443963"/>
            <a:ext cx="195077" cy="2048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39BEA-6B37-6E45-F1AD-55937C97096A}"/>
              </a:ext>
            </a:extLst>
          </p:cNvPr>
          <p:cNvSpPr txBox="1"/>
          <p:nvPr/>
        </p:nvSpPr>
        <p:spPr>
          <a:xfrm>
            <a:off x="5142559" y="781591"/>
            <a:ext cx="862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Cabin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27884-D382-AA57-5C3F-E40C973670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95287" y="1686981"/>
            <a:ext cx="8439679" cy="2731215"/>
          </a:xfrm>
        </p:spPr>
        <p:txBody>
          <a:bodyPr/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Applications to be submitted shortly for site clearance, remediation and earthworks on Phase 2 West (former MoD land)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26F924-AFD6-8032-9A7C-74E75A7A505D}"/>
              </a:ext>
            </a:extLst>
          </p:cNvPr>
          <p:cNvSpPr txBox="1">
            <a:spLocks/>
          </p:cNvSpPr>
          <p:nvPr/>
        </p:nvSpPr>
        <p:spPr bwMode="auto">
          <a:xfrm>
            <a:off x="1555159" y="715427"/>
            <a:ext cx="250884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GB" dirty="0"/>
              <a:t>Planning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72168B-AAE2-323D-D5ED-748376AD1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342" y="725304"/>
            <a:ext cx="4415551" cy="34148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5D9E4E-E94B-F518-9931-AEE941FAFBBA}"/>
              </a:ext>
            </a:extLst>
          </p:cNvPr>
          <p:cNvSpPr txBox="1"/>
          <p:nvPr/>
        </p:nvSpPr>
        <p:spPr>
          <a:xfrm>
            <a:off x="8082488" y="2518482"/>
            <a:ext cx="7091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Eastern sports hub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08020-45ED-C202-A898-49E9CF762D67}"/>
              </a:ext>
            </a:extLst>
          </p:cNvPr>
          <p:cNvSpPr txBox="1"/>
          <p:nvPr/>
        </p:nvSpPr>
        <p:spPr>
          <a:xfrm>
            <a:off x="7534572" y="2320163"/>
            <a:ext cx="86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Secondary</a:t>
            </a:r>
          </a:p>
          <a:p>
            <a:r>
              <a:rPr lang="en-GB" sz="1000" dirty="0"/>
              <a:t>College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B11CEB-F2B3-BAF6-EEEC-2044FC846FC0}"/>
              </a:ext>
            </a:extLst>
          </p:cNvPr>
          <p:cNvSpPr txBox="1"/>
          <p:nvPr/>
        </p:nvSpPr>
        <p:spPr>
          <a:xfrm>
            <a:off x="6761242" y="2881831"/>
            <a:ext cx="86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Stirling</a:t>
            </a:r>
          </a:p>
          <a:p>
            <a:r>
              <a:rPr lang="en-GB" sz="1000" dirty="0"/>
              <a:t>     Fields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9970C2-62E1-7EE9-4466-4E5B330385BE}"/>
              </a:ext>
            </a:extLst>
          </p:cNvPr>
          <p:cNvSpPr/>
          <p:nvPr/>
        </p:nvSpPr>
        <p:spPr>
          <a:xfrm rot="21442251">
            <a:off x="6083539" y="2579342"/>
            <a:ext cx="1577947" cy="1561763"/>
          </a:xfrm>
          <a:custGeom>
            <a:avLst/>
            <a:gdLst>
              <a:gd name="connsiteX0" fmla="*/ 1480842 w 1577947"/>
              <a:gd name="connsiteY0" fmla="*/ 1561763 h 1561763"/>
              <a:gd name="connsiteX1" fmla="*/ 1577947 w 1577947"/>
              <a:gd name="connsiteY1" fmla="*/ 623087 h 1561763"/>
              <a:gd name="connsiteX2" fmla="*/ 1286633 w 1577947"/>
              <a:gd name="connsiteY2" fmla="*/ 267037 h 1561763"/>
              <a:gd name="connsiteX3" fmla="*/ 1278541 w 1577947"/>
              <a:gd name="connsiteY3" fmla="*/ 72829 h 1561763"/>
              <a:gd name="connsiteX4" fmla="*/ 1213805 w 1577947"/>
              <a:gd name="connsiteY4" fmla="*/ 0 h 1561763"/>
              <a:gd name="connsiteX5" fmla="*/ 1051964 w 1577947"/>
              <a:gd name="connsiteY5" fmla="*/ 178025 h 1561763"/>
              <a:gd name="connsiteX6" fmla="*/ 979136 w 1577947"/>
              <a:gd name="connsiteY6" fmla="*/ 226577 h 1561763"/>
              <a:gd name="connsiteX7" fmla="*/ 1310909 w 1577947"/>
              <a:gd name="connsiteY7" fmla="*/ 598811 h 1561763"/>
              <a:gd name="connsiteX8" fmla="*/ 1011504 w 1577947"/>
              <a:gd name="connsiteY8" fmla="*/ 833480 h 1561763"/>
              <a:gd name="connsiteX9" fmla="*/ 542166 w 1577947"/>
              <a:gd name="connsiteY9" fmla="*/ 299406 h 1561763"/>
              <a:gd name="connsiteX10" fmla="*/ 0 w 1577947"/>
              <a:gd name="connsiteY10" fmla="*/ 776836 h 1561763"/>
              <a:gd name="connsiteX11" fmla="*/ 436970 w 1577947"/>
              <a:gd name="connsiteY11" fmla="*/ 1302818 h 1561763"/>
              <a:gd name="connsiteX12" fmla="*/ 550258 w 1577947"/>
              <a:gd name="connsiteY12" fmla="*/ 1254266 h 1561763"/>
              <a:gd name="connsiteX13" fmla="*/ 971044 w 1577947"/>
              <a:gd name="connsiteY13" fmla="*/ 1472751 h 1561763"/>
              <a:gd name="connsiteX14" fmla="*/ 1480842 w 1577947"/>
              <a:gd name="connsiteY14" fmla="*/ 1561763 h 156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77947" h="1561763">
                <a:moveTo>
                  <a:pt x="1480842" y="1561763"/>
                </a:moveTo>
                <a:lnTo>
                  <a:pt x="1577947" y="623087"/>
                </a:lnTo>
                <a:lnTo>
                  <a:pt x="1286633" y="267037"/>
                </a:lnTo>
                <a:lnTo>
                  <a:pt x="1278541" y="72829"/>
                </a:lnTo>
                <a:lnTo>
                  <a:pt x="1213805" y="0"/>
                </a:lnTo>
                <a:lnTo>
                  <a:pt x="1051964" y="178025"/>
                </a:lnTo>
                <a:lnTo>
                  <a:pt x="979136" y="226577"/>
                </a:lnTo>
                <a:lnTo>
                  <a:pt x="1310909" y="598811"/>
                </a:lnTo>
                <a:lnTo>
                  <a:pt x="1011504" y="833480"/>
                </a:lnTo>
                <a:lnTo>
                  <a:pt x="542166" y="299406"/>
                </a:lnTo>
                <a:lnTo>
                  <a:pt x="0" y="776836"/>
                </a:lnTo>
                <a:lnTo>
                  <a:pt x="436970" y="1302818"/>
                </a:lnTo>
                <a:lnTo>
                  <a:pt x="550258" y="1254266"/>
                </a:lnTo>
                <a:lnTo>
                  <a:pt x="971044" y="1472751"/>
                </a:lnTo>
                <a:lnTo>
                  <a:pt x="1480842" y="1561763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6F696-646D-8B47-7D90-48B01F66ABD1}"/>
              </a:ext>
            </a:extLst>
          </p:cNvPr>
          <p:cNvSpPr txBox="1"/>
          <p:nvPr/>
        </p:nvSpPr>
        <p:spPr>
          <a:xfrm>
            <a:off x="6647791" y="3473224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Phase 2 West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0C443-91A9-346C-055D-25C4D3B61965}"/>
              </a:ext>
            </a:extLst>
          </p:cNvPr>
          <p:cNvSpPr txBox="1"/>
          <p:nvPr/>
        </p:nvSpPr>
        <p:spPr>
          <a:xfrm>
            <a:off x="5593143" y="2627233"/>
            <a:ext cx="86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Northstowe House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C41856-BB3A-F741-12AC-051C26D1D459}"/>
              </a:ext>
            </a:extLst>
          </p:cNvPr>
          <p:cNvSpPr/>
          <p:nvPr/>
        </p:nvSpPr>
        <p:spPr>
          <a:xfrm>
            <a:off x="6139229" y="2851071"/>
            <a:ext cx="82153" cy="8215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91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C637-927B-9082-5660-84402EED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159" y="715427"/>
            <a:ext cx="2652774" cy="735012"/>
          </a:xfrm>
        </p:spPr>
        <p:txBody>
          <a:bodyPr/>
          <a:lstStyle/>
          <a:p>
            <a:r>
              <a:rPr lang="en-GB" dirty="0"/>
              <a:t>Other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99839-2C30-59EC-F495-4FF25BCAFD9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87629" y="1461908"/>
            <a:ext cx="8699738" cy="32815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Seeking a housebuilder partner to deliver 190 homes on 2A1 (balance of Phase 2A) and one to build 130 homes and a neighbourhood play area on C2.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Keepmoat (2B) – currently building 300 homes, a commercial unit and play area at Stirling Fields, some occupations already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Community engagement ongoing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DEAB2-953E-8F2F-86B6-31709E28FD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342" y="725304"/>
            <a:ext cx="4415551" cy="3414893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3710F67-FC12-B81D-2794-99268B278832}"/>
              </a:ext>
            </a:extLst>
          </p:cNvPr>
          <p:cNvSpPr/>
          <p:nvPr/>
        </p:nvSpPr>
        <p:spPr>
          <a:xfrm>
            <a:off x="6688931" y="2750344"/>
            <a:ext cx="676275" cy="726281"/>
          </a:xfrm>
          <a:custGeom>
            <a:avLst/>
            <a:gdLst>
              <a:gd name="connsiteX0" fmla="*/ 0 w 676275"/>
              <a:gd name="connsiteY0" fmla="*/ 388144 h 726281"/>
              <a:gd name="connsiteX1" fmla="*/ 435769 w 676275"/>
              <a:gd name="connsiteY1" fmla="*/ 0 h 726281"/>
              <a:gd name="connsiteX2" fmla="*/ 664369 w 676275"/>
              <a:gd name="connsiteY2" fmla="*/ 257175 h 726281"/>
              <a:gd name="connsiteX3" fmla="*/ 592932 w 676275"/>
              <a:gd name="connsiteY3" fmla="*/ 321469 h 726281"/>
              <a:gd name="connsiteX4" fmla="*/ 676275 w 676275"/>
              <a:gd name="connsiteY4" fmla="*/ 404812 h 726281"/>
              <a:gd name="connsiteX5" fmla="*/ 307182 w 676275"/>
              <a:gd name="connsiteY5" fmla="*/ 726281 h 726281"/>
              <a:gd name="connsiteX6" fmla="*/ 0 w 676275"/>
              <a:gd name="connsiteY6" fmla="*/ 388144 h 7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275" h="726281">
                <a:moveTo>
                  <a:pt x="0" y="388144"/>
                </a:moveTo>
                <a:lnTo>
                  <a:pt x="435769" y="0"/>
                </a:lnTo>
                <a:lnTo>
                  <a:pt x="664369" y="257175"/>
                </a:lnTo>
                <a:lnTo>
                  <a:pt x="592932" y="321469"/>
                </a:lnTo>
                <a:lnTo>
                  <a:pt x="676275" y="404812"/>
                </a:lnTo>
                <a:lnTo>
                  <a:pt x="307182" y="726281"/>
                </a:lnTo>
                <a:lnTo>
                  <a:pt x="0" y="388144"/>
                </a:lnTo>
                <a:close/>
              </a:path>
            </a:pathLst>
          </a:cu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E15ADD6-85AF-2381-DE91-A05850A4E909}"/>
              </a:ext>
            </a:extLst>
          </p:cNvPr>
          <p:cNvSpPr/>
          <p:nvPr/>
        </p:nvSpPr>
        <p:spPr>
          <a:xfrm>
            <a:off x="6953250" y="1869281"/>
            <a:ext cx="502444" cy="652463"/>
          </a:xfrm>
          <a:custGeom>
            <a:avLst/>
            <a:gdLst>
              <a:gd name="connsiteX0" fmla="*/ 0 w 502444"/>
              <a:gd name="connsiteY0" fmla="*/ 252413 h 652463"/>
              <a:gd name="connsiteX1" fmla="*/ 111919 w 502444"/>
              <a:gd name="connsiteY1" fmla="*/ 161925 h 652463"/>
              <a:gd name="connsiteX2" fmla="*/ 161925 w 502444"/>
              <a:gd name="connsiteY2" fmla="*/ 207169 h 652463"/>
              <a:gd name="connsiteX3" fmla="*/ 419100 w 502444"/>
              <a:gd name="connsiteY3" fmla="*/ 0 h 652463"/>
              <a:gd name="connsiteX4" fmla="*/ 495300 w 502444"/>
              <a:gd name="connsiteY4" fmla="*/ 250032 h 652463"/>
              <a:gd name="connsiteX5" fmla="*/ 502444 w 502444"/>
              <a:gd name="connsiteY5" fmla="*/ 519113 h 652463"/>
              <a:gd name="connsiteX6" fmla="*/ 364331 w 502444"/>
              <a:gd name="connsiteY6" fmla="*/ 652463 h 652463"/>
              <a:gd name="connsiteX7" fmla="*/ 0 w 502444"/>
              <a:gd name="connsiteY7" fmla="*/ 25241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444" h="652463">
                <a:moveTo>
                  <a:pt x="0" y="252413"/>
                </a:moveTo>
                <a:lnTo>
                  <a:pt x="111919" y="161925"/>
                </a:lnTo>
                <a:lnTo>
                  <a:pt x="161925" y="207169"/>
                </a:lnTo>
                <a:lnTo>
                  <a:pt x="419100" y="0"/>
                </a:lnTo>
                <a:lnTo>
                  <a:pt x="495300" y="250032"/>
                </a:lnTo>
                <a:lnTo>
                  <a:pt x="502444" y="519113"/>
                </a:lnTo>
                <a:lnTo>
                  <a:pt x="364331" y="652463"/>
                </a:lnTo>
                <a:lnTo>
                  <a:pt x="0" y="252413"/>
                </a:lnTo>
                <a:close/>
              </a:path>
            </a:pathLst>
          </a:custGeom>
          <a:solidFill>
            <a:srgbClr val="57C5C6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E759A-352F-31C0-2A34-0718DD31EBBE}"/>
              </a:ext>
            </a:extLst>
          </p:cNvPr>
          <p:cNvSpPr txBox="1"/>
          <p:nvPr/>
        </p:nvSpPr>
        <p:spPr>
          <a:xfrm>
            <a:off x="6993730" y="1994919"/>
            <a:ext cx="57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2A1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4A3356-84A0-B8C8-B0E9-5DA4B4B8189A}"/>
              </a:ext>
            </a:extLst>
          </p:cNvPr>
          <p:cNvSpPr txBox="1"/>
          <p:nvPr/>
        </p:nvSpPr>
        <p:spPr>
          <a:xfrm>
            <a:off x="6823470" y="2915214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B8EAF4-E715-2053-765D-99B295F3D4A5}"/>
              </a:ext>
            </a:extLst>
          </p:cNvPr>
          <p:cNvSpPr/>
          <p:nvPr/>
        </p:nvSpPr>
        <p:spPr>
          <a:xfrm rot="2880744">
            <a:off x="7992051" y="3003678"/>
            <a:ext cx="531523" cy="271462"/>
          </a:xfrm>
          <a:prstGeom prst="rect">
            <a:avLst/>
          </a:prstGeom>
          <a:solidFill>
            <a:srgbClr val="7030A0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380D6-F13A-A855-0BAD-E3253748DF7A}"/>
              </a:ext>
            </a:extLst>
          </p:cNvPr>
          <p:cNvSpPr txBox="1"/>
          <p:nvPr/>
        </p:nvSpPr>
        <p:spPr>
          <a:xfrm>
            <a:off x="7534572" y="2320163"/>
            <a:ext cx="86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Secondary</a:t>
            </a:r>
          </a:p>
          <a:p>
            <a:r>
              <a:rPr lang="en-GB" sz="1000" dirty="0"/>
              <a:t>College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498F8E-C72C-2F8F-E501-DE9A572E10C6}"/>
              </a:ext>
            </a:extLst>
          </p:cNvPr>
          <p:cNvSpPr txBox="1"/>
          <p:nvPr/>
        </p:nvSpPr>
        <p:spPr>
          <a:xfrm>
            <a:off x="8057786" y="2970132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323682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155052-AD3C-C2A1-29CB-F41D748E3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2201" r="11733" b="15001"/>
          <a:stretch/>
        </p:blipFill>
        <p:spPr>
          <a:xfrm>
            <a:off x="5901220" y="761454"/>
            <a:ext cx="2764146" cy="35057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DBCEB-0697-A9CA-4B05-87A53C73AE06}"/>
              </a:ext>
            </a:extLst>
          </p:cNvPr>
          <p:cNvSpPr/>
          <p:nvPr/>
        </p:nvSpPr>
        <p:spPr>
          <a:xfrm>
            <a:off x="478634" y="2350736"/>
            <a:ext cx="4190470" cy="309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39E9F-5C71-E5A6-0EAC-1F89E04751A9}"/>
              </a:ext>
            </a:extLst>
          </p:cNvPr>
          <p:cNvSpPr txBox="1"/>
          <p:nvPr/>
        </p:nvSpPr>
        <p:spPr>
          <a:xfrm>
            <a:off x="380326" y="2387233"/>
            <a:ext cx="3803255" cy="30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GB" b="1" u="sng" dirty="0">
                <a:solidFill>
                  <a:srgbClr val="995300"/>
                </a:solidFill>
              </a:rPr>
              <a:t>dean.harris@homesengland.gov.uk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57C5C6"/>
      </a:accent1>
      <a:accent2>
        <a:srgbClr val="E9A200"/>
      </a:accent2>
      <a:accent3>
        <a:srgbClr val="006C7D"/>
      </a:accent3>
      <a:accent4>
        <a:srgbClr val="BED000"/>
      </a:accent4>
      <a:accent5>
        <a:srgbClr val="6E8127"/>
      </a:accent5>
      <a:accent6>
        <a:srgbClr val="727271"/>
      </a:accent6>
      <a:hlink>
        <a:srgbClr val="995300"/>
      </a:hlink>
      <a:folHlink>
        <a:srgbClr val="4F97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FINAL june" id="{ED8EE35E-B325-47DD-957E-6E84669EED53}" vid="{614C6A16-E793-4A6B-860C-FEFEBDE172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b81e68-8582-4e5b-a4f6-edcf914ba655" xsi:nil="true"/>
    <lcf76f155ced4ddcb4097134ff3c332f xmlns="1d03f480-3f88-459c-b49a-9b43c245f62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A4E713C40A6442B05ACE88E3F8C01D" ma:contentTypeVersion="14" ma:contentTypeDescription="Create a new document." ma:contentTypeScope="" ma:versionID="e3b3247cc53939884c99e4f34e97a541">
  <xsd:schema xmlns:xsd="http://www.w3.org/2001/XMLSchema" xmlns:xs="http://www.w3.org/2001/XMLSchema" xmlns:p="http://schemas.microsoft.com/office/2006/metadata/properties" xmlns:ns2="1d03f480-3f88-459c-b49a-9b43c245f62b" xmlns:ns3="beb81e68-8582-4e5b-a4f6-edcf914ba655" targetNamespace="http://schemas.microsoft.com/office/2006/metadata/properties" ma:root="true" ma:fieldsID="f90e14e0488a36fc2f8976f04a18206d" ns2:_="" ns3:_="">
    <xsd:import namespace="1d03f480-3f88-459c-b49a-9b43c245f62b"/>
    <xsd:import namespace="beb81e68-8582-4e5b-a4f6-edcf914ba65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3f480-3f88-459c-b49a-9b43c245f6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81e68-8582-4e5b-a4f6-edcf914ba65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c8b7d4e-f310-4336-ad78-3dee9ad8acc5}" ma:internalName="TaxCatchAll" ma:showField="CatchAllData" ma:web="beb81e68-8582-4e5b-a4f6-edcf914ba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793CB0-D694-46FB-8278-87F2C59186FB}">
  <ds:schemaRefs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07441519-4e7d-4023-bb37-f411b133c352"/>
    <ds:schemaRef ds:uri="f46f58b2-cb74-4d3d-aef6-a87280cf3f3d"/>
    <ds:schemaRef ds:uri="http://schemas.microsoft.com/office/2006/metadata/properties"/>
    <ds:schemaRef ds:uri="beb81e68-8582-4e5b-a4f6-edcf914ba655"/>
    <ds:schemaRef ds:uri="1d03f480-3f88-459c-b49a-9b43c245f62b"/>
  </ds:schemaRefs>
</ds:datastoreItem>
</file>

<file path=customXml/itemProps2.xml><?xml version="1.0" encoding="utf-8"?>
<ds:datastoreItem xmlns:ds="http://schemas.openxmlformats.org/officeDocument/2006/customXml" ds:itemID="{A04ACD3C-03AE-4215-8C85-F81AD11429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3f480-3f88-459c-b49a-9b43c245f62b"/>
    <ds:schemaRef ds:uri="beb81e68-8582-4e5b-a4f6-edcf914ba6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4D21D9-3F0C-4FB9-9C07-CAE2DE7BF3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 june</Template>
  <TotalTime>294</TotalTime>
  <Words>859</Words>
  <Application>Microsoft Office PowerPoint</Application>
  <PresentationFormat>On-screen Show (16:9)</PresentationFormat>
  <Paragraphs>94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Chart</vt:lpstr>
      <vt:lpstr>Northstowe Phase 2 Update</vt:lpstr>
      <vt:lpstr>PowerPoint Presentation</vt:lpstr>
      <vt:lpstr>PowerPoint Presentation</vt:lpstr>
      <vt:lpstr>PowerPoint Presentation</vt:lpstr>
      <vt:lpstr>Other updates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Dean Harris</dc:creator>
  <cp:lastModifiedBy>Chris James</cp:lastModifiedBy>
  <cp:revision>17</cp:revision>
  <dcterms:created xsi:type="dcterms:W3CDTF">2023-06-05T08:33:19Z</dcterms:created>
  <dcterms:modified xsi:type="dcterms:W3CDTF">2024-02-07T15:25:16Z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7fb50e-81d5-40a5-b712-4eff31972ce4_Enabled">
    <vt:lpwstr>true</vt:lpwstr>
  </property>
  <property fmtid="{D5CDD505-2E9C-101B-9397-08002B2CF9AE}" pid="3" name="MSIP_Label_727fb50e-81d5-40a5-b712-4eff31972ce4_SetDate">
    <vt:lpwstr>2023-04-19T09:09:57Z</vt:lpwstr>
  </property>
  <property fmtid="{D5CDD505-2E9C-101B-9397-08002B2CF9AE}" pid="4" name="MSIP_Label_727fb50e-81d5-40a5-b712-4eff31972ce4_Method">
    <vt:lpwstr>Standard</vt:lpwstr>
  </property>
  <property fmtid="{D5CDD505-2E9C-101B-9397-08002B2CF9AE}" pid="5" name="MSIP_Label_727fb50e-81d5-40a5-b712-4eff31972ce4_Name">
    <vt:lpwstr>727fb50e-81d5-40a5-b712-4eff31972ce4</vt:lpwstr>
  </property>
  <property fmtid="{D5CDD505-2E9C-101B-9397-08002B2CF9AE}" pid="6" name="MSIP_Label_727fb50e-81d5-40a5-b712-4eff31972ce4_SiteId">
    <vt:lpwstr>faa8e269-0811-4538-82e7-4d29009219bf</vt:lpwstr>
  </property>
  <property fmtid="{D5CDD505-2E9C-101B-9397-08002B2CF9AE}" pid="7" name="MSIP_Label_727fb50e-81d5-40a5-b712-4eff31972ce4_ActionId">
    <vt:lpwstr>6ec435ed-f28b-43f1-87c1-709c76c84d0e</vt:lpwstr>
  </property>
  <property fmtid="{D5CDD505-2E9C-101B-9397-08002B2CF9AE}" pid="8" name="MSIP_Label_727fb50e-81d5-40a5-b712-4eff31972ce4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 </vt:lpwstr>
  </property>
  <property fmtid="{D5CDD505-2E9C-101B-9397-08002B2CF9AE}" pid="11" name="ContentTypeId">
    <vt:lpwstr>0x010100526F3911B8A50541A04711481007F95F</vt:lpwstr>
  </property>
</Properties>
</file>