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8" r:id="rId6"/>
    <p:sldId id="333" r:id="rId7"/>
    <p:sldId id="362" r:id="rId8"/>
    <p:sldId id="363" r:id="rId9"/>
    <p:sldId id="335" r:id="rId10"/>
    <p:sldId id="348" r:id="rId11"/>
    <p:sldId id="357" r:id="rId12"/>
    <p:sldId id="358" r:id="rId13"/>
    <p:sldId id="367" r:id="rId14"/>
    <p:sldId id="342" r:id="rId15"/>
    <p:sldId id="341" r:id="rId16"/>
    <p:sldId id="344" r:id="rId17"/>
    <p:sldId id="343" r:id="rId18"/>
    <p:sldId id="312" r:id="rId19"/>
    <p:sldId id="315" r:id="rId20"/>
    <p:sldId id="360" r:id="rId21"/>
    <p:sldId id="318" r:id="rId22"/>
    <p:sldId id="319" r:id="rId23"/>
    <p:sldId id="320" r:id="rId24"/>
    <p:sldId id="327" r:id="rId25"/>
    <p:sldId id="368" r:id="rId26"/>
    <p:sldId id="352" r:id="rId27"/>
    <p:sldId id="346" r:id="rId28"/>
    <p:sldId id="292" r:id="rId29"/>
    <p:sldId id="26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4C"/>
    <a:srgbClr val="FFF75A"/>
    <a:srgbClr val="16203C"/>
    <a:srgbClr val="FFFFFF"/>
    <a:srgbClr val="44C8F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423BF-275D-431F-8D27-61E26C045FBC}" v="15" dt="2023-06-13T19:06:46.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0BEB09-6122-4F2B-8E30-7D10C1B9D40B}"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GB"/>
        </a:p>
      </dgm:t>
    </dgm:pt>
    <dgm:pt modelId="{25F0AC5A-A573-4E6B-B745-AB19ECABA221}">
      <dgm:prSet phldrT="[Text]"/>
      <dgm:spPr>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b="1" dirty="0">
              <a:latin typeface="Calibri Light" panose="020F0302020204030204" pitchFamily="34" charset="0"/>
              <a:cs typeface="Calibri Light" panose="020F0302020204030204" pitchFamily="34" charset="0"/>
            </a:rPr>
            <a:t>Incentives</a:t>
          </a:r>
        </a:p>
      </dgm:t>
    </dgm:pt>
    <dgm:pt modelId="{B89ABCAE-A617-4825-B088-F69A0619E7C0}" type="parTrans" cxnId="{4ACBA0D0-42D2-4AB3-8817-8CDC42C4ACC8}">
      <dgm:prSet/>
      <dgm:spPr/>
      <dgm:t>
        <a:bodyPr/>
        <a:lstStyle/>
        <a:p>
          <a:endParaRPr lang="en-GB"/>
        </a:p>
      </dgm:t>
    </dgm:pt>
    <dgm:pt modelId="{154C023C-EED6-4C1B-BD2A-80DAAE95A0D7}" type="sibTrans" cxnId="{4ACBA0D0-42D2-4AB3-8817-8CDC42C4ACC8}">
      <dgm:prSet/>
      <dgm:spPr/>
      <dgm:t>
        <a:bodyPr/>
        <a:lstStyle/>
        <a:p>
          <a:endParaRPr lang="en-GB"/>
        </a:p>
      </dgm:t>
    </dgm:pt>
    <dgm:pt modelId="{12BCB70B-896C-4419-827A-65D45B84D072}">
      <dgm:prSet phldrT="[Text]" custT="1"/>
      <dgm:spPr>
        <a:ln>
          <a:solidFill>
            <a:schemeClr val="tx2">
              <a:lumMod val="75000"/>
            </a:schemeClr>
          </a:solidFill>
        </a:ln>
      </dgm:spPr>
      <dgm:t>
        <a:bodyPr/>
        <a:lstStyle/>
        <a:p>
          <a:endParaRPr lang="en-GB" sz="1400" dirty="0">
            <a:latin typeface="Calibri Light" panose="020F0302020204030204" pitchFamily="34" charset="0"/>
            <a:cs typeface="Calibri Light" panose="020F0302020204030204" pitchFamily="34" charset="0"/>
          </a:endParaRPr>
        </a:p>
        <a:p>
          <a:r>
            <a:rPr lang="en-GB" sz="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continuing Mobility Ways lift sharing app, personalised travel planning, promotional events, community trail, set-up sustainable transport forum, introducing e-bikes, establishing the Mobility Hub.</a:t>
          </a:r>
        </a:p>
        <a:p>
          <a:endParaRPr lang="en-GB" sz="1600" dirty="0">
            <a:latin typeface="Calibri Light" panose="020F0302020204030204" pitchFamily="34" charset="0"/>
            <a:cs typeface="Calibri Light" panose="020F0302020204030204" pitchFamily="34" charset="0"/>
          </a:endParaRPr>
        </a:p>
      </dgm:t>
    </dgm:pt>
    <dgm:pt modelId="{75FFB288-1C3B-44C2-B95A-D276952AB567}" type="parTrans" cxnId="{8C465C6F-37B8-4994-9BA1-09008E9B8286}">
      <dgm:prSet/>
      <dgm:spPr/>
      <dgm:t>
        <a:bodyPr/>
        <a:lstStyle/>
        <a:p>
          <a:endParaRPr lang="en-GB"/>
        </a:p>
      </dgm:t>
    </dgm:pt>
    <dgm:pt modelId="{A8796590-D77F-465C-A878-0D19A5F79EC5}" type="sibTrans" cxnId="{8C465C6F-37B8-4994-9BA1-09008E9B8286}">
      <dgm:prSet/>
      <dgm:spPr/>
      <dgm:t>
        <a:bodyPr/>
        <a:lstStyle/>
        <a:p>
          <a:endParaRPr lang="en-GB"/>
        </a:p>
      </dgm:t>
    </dgm:pt>
    <dgm:pt modelId="{AF548758-FBDA-4BC7-88C9-43B92EF6EAED}">
      <dgm:prSet custT="1"/>
      <dgm:spPr>
        <a:ln>
          <a:solidFill>
            <a:schemeClr val="tx2">
              <a:lumMod val="75000"/>
            </a:schemeClr>
          </a:solidFill>
        </a:ln>
      </dgm:spPr>
      <dgm:t>
        <a:bodyPr/>
        <a:lstStyle/>
        <a:p>
          <a:r>
            <a:rPr lang="en-GB" sz="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setting up Mobility Ways lift sharing app, personalised travel planning, and promotional events.</a:t>
          </a:r>
        </a:p>
      </dgm:t>
    </dgm:pt>
    <dgm:pt modelId="{3664993A-4385-494C-B0F3-CC15A43278DC}" type="parTrans" cxnId="{132FBB74-AE3A-4BEF-9FF3-7EA3856B7757}">
      <dgm:prSet/>
      <dgm:spPr/>
      <dgm:t>
        <a:bodyPr/>
        <a:lstStyle/>
        <a:p>
          <a:endParaRPr lang="en-GB"/>
        </a:p>
      </dgm:t>
    </dgm:pt>
    <dgm:pt modelId="{2DE71A33-F7E5-4D0C-A6D4-1801968CED2E}" type="sibTrans" cxnId="{132FBB74-AE3A-4BEF-9FF3-7EA3856B7757}">
      <dgm:prSet/>
      <dgm:spPr/>
      <dgm:t>
        <a:bodyPr/>
        <a:lstStyle/>
        <a:p>
          <a:endParaRPr lang="en-GB"/>
        </a:p>
      </dgm:t>
    </dgm:pt>
    <dgm:pt modelId="{A74A01ED-7B89-4C91-AF79-A50FED86DD60}">
      <dgm:prSet custT="1"/>
      <dgm:spPr>
        <a:ln>
          <a:solidFill>
            <a:schemeClr val="tx2">
              <a:lumMod val="75000"/>
            </a:schemeClr>
          </a:solidFill>
        </a:ln>
      </dgm:spPr>
      <dgm:t>
        <a:bodyPr/>
        <a:lstStyle/>
        <a:p>
          <a:endParaRPr lang="en-GB" sz="1200" dirty="0">
            <a:latin typeface="Calibri Light" panose="020F0302020204030204" pitchFamily="34" charset="0"/>
            <a:cs typeface="Calibri Light" panose="020F0302020204030204" pitchFamily="34" charset="0"/>
          </a:endParaRPr>
        </a:p>
        <a:p>
          <a:r>
            <a:rPr lang="en-GB" sz="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continuing Mobility Ways lift sharing app, personalised travel planning, promotional events, community trail, run sustainable transport forum, setting up e-car, e-bikes, Mobility Hub management. </a:t>
          </a:r>
        </a:p>
        <a:p>
          <a:endParaRPr lang="en-GB" sz="1200" dirty="0">
            <a:latin typeface="Calibri Light" panose="020F0302020204030204" pitchFamily="34" charset="0"/>
            <a:cs typeface="Calibri Light" panose="020F0302020204030204" pitchFamily="34" charset="0"/>
          </a:endParaRPr>
        </a:p>
      </dgm:t>
    </dgm:pt>
    <dgm:pt modelId="{37F33388-C075-4648-82CB-219D8DBE993B}" type="parTrans" cxnId="{78787BAC-9C17-4BDB-949F-8E36A61EE667}">
      <dgm:prSet/>
      <dgm:spPr/>
      <dgm:t>
        <a:bodyPr/>
        <a:lstStyle/>
        <a:p>
          <a:endParaRPr lang="en-GB"/>
        </a:p>
      </dgm:t>
    </dgm:pt>
    <dgm:pt modelId="{C6658F08-A5F0-4462-9F23-A746457B8A1B}" type="sibTrans" cxnId="{78787BAC-9C17-4BDB-949F-8E36A61EE667}">
      <dgm:prSet/>
      <dgm:spPr/>
      <dgm:t>
        <a:bodyPr/>
        <a:lstStyle/>
        <a:p>
          <a:endParaRPr lang="en-GB"/>
        </a:p>
      </dgm:t>
    </dgm:pt>
    <dgm:pt modelId="{8103CC89-48AF-4BDE-BF18-57718F8D5C9E}">
      <dgm:prSet custT="1"/>
      <dgm:spPr>
        <a:ln>
          <a:solidFill>
            <a:schemeClr val="tx2">
              <a:lumMod val="75000"/>
            </a:schemeClr>
          </a:solidFill>
        </a:ln>
      </dgm:spPr>
      <dgm:t>
        <a:bodyPr/>
        <a:lstStyle/>
        <a:p>
          <a:r>
            <a:rPr lang="en-GB" sz="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continuing Mobility Ways lift sharing app, personalised travel planning, promotional events, community trail, run sustainable transport forum, e-car, e-bikes, Mobility Hub management.</a:t>
          </a:r>
        </a:p>
      </dgm:t>
    </dgm:pt>
    <dgm:pt modelId="{B0C95902-E83D-436D-B80F-126D5F13EE35}" type="parTrans" cxnId="{365D485E-E10F-4C1F-8CF9-45959DEC6CD4}">
      <dgm:prSet/>
      <dgm:spPr/>
      <dgm:t>
        <a:bodyPr/>
        <a:lstStyle/>
        <a:p>
          <a:endParaRPr lang="en-GB"/>
        </a:p>
      </dgm:t>
    </dgm:pt>
    <dgm:pt modelId="{F363A851-95F4-49C8-ABA9-EA7FBAD0A5F9}" type="sibTrans" cxnId="{365D485E-E10F-4C1F-8CF9-45959DEC6CD4}">
      <dgm:prSet/>
      <dgm:spPr/>
      <dgm:t>
        <a:bodyPr/>
        <a:lstStyle/>
        <a:p>
          <a:endParaRPr lang="en-GB"/>
        </a:p>
      </dgm:t>
    </dgm:pt>
    <dgm:pt modelId="{5CE3D430-89FE-42E5-8347-E2D62F1A5BE8}">
      <dgm:prSet custT="1"/>
      <dgm:spPr>
        <a:ln>
          <a:solidFill>
            <a:schemeClr val="tx2">
              <a:lumMod val="75000"/>
            </a:schemeClr>
          </a:solidFill>
        </a:ln>
      </dgm:spPr>
      <dgm:t>
        <a:bodyPr/>
        <a:lstStyle/>
        <a:p>
          <a:r>
            <a:rPr lang="en-GB" sz="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continuing Mobility Ways lift sharing app, personalised travel planning, promotional events, community trail, run sustainable transport forum, second e-car, e-bikes, Mobility Hub management.</a:t>
          </a:r>
        </a:p>
      </dgm:t>
    </dgm:pt>
    <dgm:pt modelId="{1A1D1388-7E27-46E4-9AAD-888FE2B812BA}" type="parTrans" cxnId="{92606048-A192-4475-AFC3-6106D9750000}">
      <dgm:prSet/>
      <dgm:spPr>
        <a:ln>
          <a:solidFill>
            <a:schemeClr val="tx2">
              <a:lumMod val="75000"/>
            </a:schemeClr>
          </a:solidFill>
        </a:ln>
      </dgm:spPr>
      <dgm:t>
        <a:bodyPr/>
        <a:lstStyle/>
        <a:p>
          <a:endParaRPr lang="en-GB"/>
        </a:p>
      </dgm:t>
    </dgm:pt>
    <dgm:pt modelId="{7B0824D9-0B51-4B4E-923A-B6464B6B49E2}" type="sibTrans" cxnId="{92606048-A192-4475-AFC3-6106D9750000}">
      <dgm:prSet/>
      <dgm:spPr/>
      <dgm:t>
        <a:bodyPr/>
        <a:lstStyle/>
        <a:p>
          <a:endParaRPr lang="en-GB"/>
        </a:p>
      </dgm:t>
    </dgm:pt>
    <dgm:pt modelId="{6A6601B2-0F76-4C84-A4FD-59BBE1F8F98F}" type="pres">
      <dgm:prSet presAssocID="{210BEB09-6122-4F2B-8E30-7D10C1B9D40B}" presName="diagram" presStyleCnt="0">
        <dgm:presLayoutVars>
          <dgm:chPref val="1"/>
          <dgm:dir/>
          <dgm:animOne val="branch"/>
          <dgm:animLvl val="lvl"/>
          <dgm:resizeHandles/>
        </dgm:presLayoutVars>
      </dgm:prSet>
      <dgm:spPr/>
    </dgm:pt>
    <dgm:pt modelId="{A290CAF7-6AB7-424F-B312-E09A05D2743C}" type="pres">
      <dgm:prSet presAssocID="{25F0AC5A-A573-4E6B-B745-AB19ECABA221}" presName="root" presStyleCnt="0"/>
      <dgm:spPr/>
    </dgm:pt>
    <dgm:pt modelId="{4B69D048-886A-4338-B2A3-F3BA5D1C6787}" type="pres">
      <dgm:prSet presAssocID="{25F0AC5A-A573-4E6B-B745-AB19ECABA221}" presName="rootComposite" presStyleCnt="0"/>
      <dgm:spPr/>
    </dgm:pt>
    <dgm:pt modelId="{68B331E9-23EB-42D6-8D27-DB338381FF5A}" type="pres">
      <dgm:prSet presAssocID="{25F0AC5A-A573-4E6B-B745-AB19ECABA221}" presName="rootText" presStyleLbl="node1" presStyleIdx="0" presStyleCnt="1" custScaleY="39973"/>
      <dgm:spPr/>
    </dgm:pt>
    <dgm:pt modelId="{1C557D51-B2D7-4E5F-BFA0-A07538FA350A}" type="pres">
      <dgm:prSet presAssocID="{25F0AC5A-A573-4E6B-B745-AB19ECABA221}" presName="rootConnector" presStyleLbl="node1" presStyleIdx="0" presStyleCnt="1"/>
      <dgm:spPr/>
    </dgm:pt>
    <dgm:pt modelId="{98E36AC5-6EB5-49BF-B581-7FA05EC6FD49}" type="pres">
      <dgm:prSet presAssocID="{25F0AC5A-A573-4E6B-B745-AB19ECABA221}" presName="childShape" presStyleCnt="0"/>
      <dgm:spPr/>
    </dgm:pt>
    <dgm:pt modelId="{70C20991-246E-4BD5-BBC1-ADFA5BD716D5}" type="pres">
      <dgm:prSet presAssocID="{3664993A-4385-494C-B0F3-CC15A43278DC}" presName="Name13" presStyleLbl="parChTrans1D2" presStyleIdx="0" presStyleCnt="5"/>
      <dgm:spPr/>
    </dgm:pt>
    <dgm:pt modelId="{B21A87E6-E0D0-4C47-9419-776C433DF926}" type="pres">
      <dgm:prSet presAssocID="{AF548758-FBDA-4BC7-88C9-43B92EF6EAED}" presName="childText" presStyleLbl="bgAcc1" presStyleIdx="0" presStyleCnt="5" custScaleX="386667">
        <dgm:presLayoutVars>
          <dgm:bulletEnabled val="1"/>
        </dgm:presLayoutVars>
      </dgm:prSet>
      <dgm:spPr/>
    </dgm:pt>
    <dgm:pt modelId="{3180E2BD-7B11-4D9B-B1BB-2FB7D8ECE267}" type="pres">
      <dgm:prSet presAssocID="{75FFB288-1C3B-44C2-B95A-D276952AB567}" presName="Name13" presStyleLbl="parChTrans1D2" presStyleIdx="1" presStyleCnt="5"/>
      <dgm:spPr/>
    </dgm:pt>
    <dgm:pt modelId="{52DA34D0-D078-4515-8F08-A7ACDB9A5BE7}" type="pres">
      <dgm:prSet presAssocID="{12BCB70B-896C-4419-827A-65D45B84D072}" presName="childText" presStyleLbl="bgAcc1" presStyleIdx="1" presStyleCnt="5" custScaleX="386667" custLinFactNeighborX="333" custLinFactNeighborY="1380">
        <dgm:presLayoutVars>
          <dgm:bulletEnabled val="1"/>
        </dgm:presLayoutVars>
      </dgm:prSet>
      <dgm:spPr/>
    </dgm:pt>
    <dgm:pt modelId="{625F5899-45FB-4F9A-BC5A-398A5592382C}" type="pres">
      <dgm:prSet presAssocID="{37F33388-C075-4648-82CB-219D8DBE993B}" presName="Name13" presStyleLbl="parChTrans1D2" presStyleIdx="2" presStyleCnt="5"/>
      <dgm:spPr/>
    </dgm:pt>
    <dgm:pt modelId="{1E7580F9-E25A-48FA-B616-3ED65A40F045}" type="pres">
      <dgm:prSet presAssocID="{A74A01ED-7B89-4C91-AF79-A50FED86DD60}" presName="childText" presStyleLbl="bgAcc1" presStyleIdx="2" presStyleCnt="5" custScaleX="386667">
        <dgm:presLayoutVars>
          <dgm:bulletEnabled val="1"/>
        </dgm:presLayoutVars>
      </dgm:prSet>
      <dgm:spPr/>
    </dgm:pt>
    <dgm:pt modelId="{E26F3BD4-9B04-44D3-95C4-9EE286C22E14}" type="pres">
      <dgm:prSet presAssocID="{B0C95902-E83D-436D-B80F-126D5F13EE35}" presName="Name13" presStyleLbl="parChTrans1D2" presStyleIdx="3" presStyleCnt="5"/>
      <dgm:spPr/>
    </dgm:pt>
    <dgm:pt modelId="{08487697-0C31-4059-9BBC-2ED70DC84541}" type="pres">
      <dgm:prSet presAssocID="{8103CC89-48AF-4BDE-BF18-57718F8D5C9E}" presName="childText" presStyleLbl="bgAcc1" presStyleIdx="3" presStyleCnt="5" custScaleX="386667">
        <dgm:presLayoutVars>
          <dgm:bulletEnabled val="1"/>
        </dgm:presLayoutVars>
      </dgm:prSet>
      <dgm:spPr/>
    </dgm:pt>
    <dgm:pt modelId="{B75FF41A-98B0-4CFA-B0B7-04C206D18044}" type="pres">
      <dgm:prSet presAssocID="{1A1D1388-7E27-46E4-9AAD-888FE2B812BA}" presName="Name13" presStyleLbl="parChTrans1D2" presStyleIdx="4" presStyleCnt="5"/>
      <dgm:spPr/>
    </dgm:pt>
    <dgm:pt modelId="{5DDA5936-49EB-4144-A268-A2D557F27137}" type="pres">
      <dgm:prSet presAssocID="{5CE3D430-89FE-42E5-8347-E2D62F1A5BE8}" presName="childText" presStyleLbl="bgAcc1" presStyleIdx="4" presStyleCnt="5" custScaleX="386667">
        <dgm:presLayoutVars>
          <dgm:bulletEnabled val="1"/>
        </dgm:presLayoutVars>
      </dgm:prSet>
      <dgm:spPr/>
    </dgm:pt>
  </dgm:ptLst>
  <dgm:cxnLst>
    <dgm:cxn modelId="{E95F2C02-04A8-4C04-BA45-7AF0D4A22A93}" type="presOf" srcId="{8103CC89-48AF-4BDE-BF18-57718F8D5C9E}" destId="{08487697-0C31-4059-9BBC-2ED70DC84541}" srcOrd="0" destOrd="0" presId="urn:microsoft.com/office/officeart/2005/8/layout/hierarchy3"/>
    <dgm:cxn modelId="{220BB13E-D0A8-4E36-A394-2EC4D4468938}" type="presOf" srcId="{210BEB09-6122-4F2B-8E30-7D10C1B9D40B}" destId="{6A6601B2-0F76-4C84-A4FD-59BBE1F8F98F}" srcOrd="0" destOrd="0" presId="urn:microsoft.com/office/officeart/2005/8/layout/hierarchy3"/>
    <dgm:cxn modelId="{365D485E-E10F-4C1F-8CF9-45959DEC6CD4}" srcId="{25F0AC5A-A573-4E6B-B745-AB19ECABA221}" destId="{8103CC89-48AF-4BDE-BF18-57718F8D5C9E}" srcOrd="3" destOrd="0" parTransId="{B0C95902-E83D-436D-B80F-126D5F13EE35}" sibTransId="{F363A851-95F4-49C8-ABA9-EA7FBAD0A5F9}"/>
    <dgm:cxn modelId="{F062F841-543D-4A01-AE95-3187E1C1D9BF}" type="presOf" srcId="{A74A01ED-7B89-4C91-AF79-A50FED86DD60}" destId="{1E7580F9-E25A-48FA-B616-3ED65A40F045}" srcOrd="0" destOrd="0" presId="urn:microsoft.com/office/officeart/2005/8/layout/hierarchy3"/>
    <dgm:cxn modelId="{20865F65-8611-413E-B240-870E5DD8780C}" type="presOf" srcId="{3664993A-4385-494C-B0F3-CC15A43278DC}" destId="{70C20991-246E-4BD5-BBC1-ADFA5BD716D5}" srcOrd="0" destOrd="0" presId="urn:microsoft.com/office/officeart/2005/8/layout/hierarchy3"/>
    <dgm:cxn modelId="{92606048-A192-4475-AFC3-6106D9750000}" srcId="{25F0AC5A-A573-4E6B-B745-AB19ECABA221}" destId="{5CE3D430-89FE-42E5-8347-E2D62F1A5BE8}" srcOrd="4" destOrd="0" parTransId="{1A1D1388-7E27-46E4-9AAD-888FE2B812BA}" sibTransId="{7B0824D9-0B51-4B4E-923A-B6464B6B49E2}"/>
    <dgm:cxn modelId="{CCB5324C-55C4-4681-AA54-3225E4DD8601}" type="presOf" srcId="{25F0AC5A-A573-4E6B-B745-AB19ECABA221}" destId="{68B331E9-23EB-42D6-8D27-DB338381FF5A}" srcOrd="0" destOrd="0" presId="urn:microsoft.com/office/officeart/2005/8/layout/hierarchy3"/>
    <dgm:cxn modelId="{8C465C6F-37B8-4994-9BA1-09008E9B8286}" srcId="{25F0AC5A-A573-4E6B-B745-AB19ECABA221}" destId="{12BCB70B-896C-4419-827A-65D45B84D072}" srcOrd="1" destOrd="0" parTransId="{75FFB288-1C3B-44C2-B95A-D276952AB567}" sibTransId="{A8796590-D77F-465C-A878-0D19A5F79EC5}"/>
    <dgm:cxn modelId="{DE2A7754-D397-4860-8514-9B06E57B67A4}" type="presOf" srcId="{25F0AC5A-A573-4E6B-B745-AB19ECABA221}" destId="{1C557D51-B2D7-4E5F-BFA0-A07538FA350A}" srcOrd="1" destOrd="0" presId="urn:microsoft.com/office/officeart/2005/8/layout/hierarchy3"/>
    <dgm:cxn modelId="{132FBB74-AE3A-4BEF-9FF3-7EA3856B7757}" srcId="{25F0AC5A-A573-4E6B-B745-AB19ECABA221}" destId="{AF548758-FBDA-4BC7-88C9-43B92EF6EAED}" srcOrd="0" destOrd="0" parTransId="{3664993A-4385-494C-B0F3-CC15A43278DC}" sibTransId="{2DE71A33-F7E5-4D0C-A6D4-1801968CED2E}"/>
    <dgm:cxn modelId="{919BDC92-4393-4A2F-B735-B97FC07100FC}" type="presOf" srcId="{75FFB288-1C3B-44C2-B95A-D276952AB567}" destId="{3180E2BD-7B11-4D9B-B1BB-2FB7D8ECE267}" srcOrd="0" destOrd="0" presId="urn:microsoft.com/office/officeart/2005/8/layout/hierarchy3"/>
    <dgm:cxn modelId="{F90FA6A2-FA89-4CA7-8C87-5D39EF50A894}" type="presOf" srcId="{37F33388-C075-4648-82CB-219D8DBE993B}" destId="{625F5899-45FB-4F9A-BC5A-398A5592382C}" srcOrd="0" destOrd="0" presId="urn:microsoft.com/office/officeart/2005/8/layout/hierarchy3"/>
    <dgm:cxn modelId="{78787BAC-9C17-4BDB-949F-8E36A61EE667}" srcId="{25F0AC5A-A573-4E6B-B745-AB19ECABA221}" destId="{A74A01ED-7B89-4C91-AF79-A50FED86DD60}" srcOrd="2" destOrd="0" parTransId="{37F33388-C075-4648-82CB-219D8DBE993B}" sibTransId="{C6658F08-A5F0-4462-9F23-A746457B8A1B}"/>
    <dgm:cxn modelId="{5D0CE7BA-55E4-4E55-A317-E98B587E6E56}" type="presOf" srcId="{12BCB70B-896C-4419-827A-65D45B84D072}" destId="{52DA34D0-D078-4515-8F08-A7ACDB9A5BE7}" srcOrd="0" destOrd="0" presId="urn:microsoft.com/office/officeart/2005/8/layout/hierarchy3"/>
    <dgm:cxn modelId="{15D15EC0-85E4-4855-BFF3-E4EA10F896B7}" type="presOf" srcId="{B0C95902-E83D-436D-B80F-126D5F13EE35}" destId="{E26F3BD4-9B04-44D3-95C4-9EE286C22E14}" srcOrd="0" destOrd="0" presId="urn:microsoft.com/office/officeart/2005/8/layout/hierarchy3"/>
    <dgm:cxn modelId="{40BCA2C7-E2E4-4487-83AB-C75273888A79}" type="presOf" srcId="{5CE3D430-89FE-42E5-8347-E2D62F1A5BE8}" destId="{5DDA5936-49EB-4144-A268-A2D557F27137}" srcOrd="0" destOrd="0" presId="urn:microsoft.com/office/officeart/2005/8/layout/hierarchy3"/>
    <dgm:cxn modelId="{040948CD-3CB8-4E0C-A879-C70F7AB004DD}" type="presOf" srcId="{1A1D1388-7E27-46E4-9AAD-888FE2B812BA}" destId="{B75FF41A-98B0-4CFA-B0B7-04C206D18044}" srcOrd="0" destOrd="0" presId="urn:microsoft.com/office/officeart/2005/8/layout/hierarchy3"/>
    <dgm:cxn modelId="{4ACBA0D0-42D2-4AB3-8817-8CDC42C4ACC8}" srcId="{210BEB09-6122-4F2B-8E30-7D10C1B9D40B}" destId="{25F0AC5A-A573-4E6B-B745-AB19ECABA221}" srcOrd="0" destOrd="0" parTransId="{B89ABCAE-A617-4825-B088-F69A0619E7C0}" sibTransId="{154C023C-EED6-4C1B-BD2A-80DAAE95A0D7}"/>
    <dgm:cxn modelId="{F83211D7-7A71-4541-920F-FA54E8A1BEED}" type="presOf" srcId="{AF548758-FBDA-4BC7-88C9-43B92EF6EAED}" destId="{B21A87E6-E0D0-4C47-9419-776C433DF926}" srcOrd="0" destOrd="0" presId="urn:microsoft.com/office/officeart/2005/8/layout/hierarchy3"/>
    <dgm:cxn modelId="{FCD1A871-A854-4A3A-B779-95D0EC29F5A8}" type="presParOf" srcId="{6A6601B2-0F76-4C84-A4FD-59BBE1F8F98F}" destId="{A290CAF7-6AB7-424F-B312-E09A05D2743C}" srcOrd="0" destOrd="0" presId="urn:microsoft.com/office/officeart/2005/8/layout/hierarchy3"/>
    <dgm:cxn modelId="{62BEE588-4AFC-438D-B5CF-827B298FEB5D}" type="presParOf" srcId="{A290CAF7-6AB7-424F-B312-E09A05D2743C}" destId="{4B69D048-886A-4338-B2A3-F3BA5D1C6787}" srcOrd="0" destOrd="0" presId="urn:microsoft.com/office/officeart/2005/8/layout/hierarchy3"/>
    <dgm:cxn modelId="{BEBBD7B5-88B8-4F1B-86EB-10ACF1DBEF16}" type="presParOf" srcId="{4B69D048-886A-4338-B2A3-F3BA5D1C6787}" destId="{68B331E9-23EB-42D6-8D27-DB338381FF5A}" srcOrd="0" destOrd="0" presId="urn:microsoft.com/office/officeart/2005/8/layout/hierarchy3"/>
    <dgm:cxn modelId="{0460A0B0-1E7C-441D-BA3B-243EED1528E2}" type="presParOf" srcId="{4B69D048-886A-4338-B2A3-F3BA5D1C6787}" destId="{1C557D51-B2D7-4E5F-BFA0-A07538FA350A}" srcOrd="1" destOrd="0" presId="urn:microsoft.com/office/officeart/2005/8/layout/hierarchy3"/>
    <dgm:cxn modelId="{C0CC5E5E-4542-41EE-AFAE-85D9A7637384}" type="presParOf" srcId="{A290CAF7-6AB7-424F-B312-E09A05D2743C}" destId="{98E36AC5-6EB5-49BF-B581-7FA05EC6FD49}" srcOrd="1" destOrd="0" presId="urn:microsoft.com/office/officeart/2005/8/layout/hierarchy3"/>
    <dgm:cxn modelId="{919852C2-4D11-42D6-B1D4-82B24B886D3C}" type="presParOf" srcId="{98E36AC5-6EB5-49BF-B581-7FA05EC6FD49}" destId="{70C20991-246E-4BD5-BBC1-ADFA5BD716D5}" srcOrd="0" destOrd="0" presId="urn:microsoft.com/office/officeart/2005/8/layout/hierarchy3"/>
    <dgm:cxn modelId="{01F22279-F8F5-4B32-B910-1AD69B11E4F0}" type="presParOf" srcId="{98E36AC5-6EB5-49BF-B581-7FA05EC6FD49}" destId="{B21A87E6-E0D0-4C47-9419-776C433DF926}" srcOrd="1" destOrd="0" presId="urn:microsoft.com/office/officeart/2005/8/layout/hierarchy3"/>
    <dgm:cxn modelId="{4341AB2B-BA7D-426B-B817-FF28CC7B875B}" type="presParOf" srcId="{98E36AC5-6EB5-49BF-B581-7FA05EC6FD49}" destId="{3180E2BD-7B11-4D9B-B1BB-2FB7D8ECE267}" srcOrd="2" destOrd="0" presId="urn:microsoft.com/office/officeart/2005/8/layout/hierarchy3"/>
    <dgm:cxn modelId="{D01F983F-18B3-4B83-BDF4-0C915E86C1FC}" type="presParOf" srcId="{98E36AC5-6EB5-49BF-B581-7FA05EC6FD49}" destId="{52DA34D0-D078-4515-8F08-A7ACDB9A5BE7}" srcOrd="3" destOrd="0" presId="urn:microsoft.com/office/officeart/2005/8/layout/hierarchy3"/>
    <dgm:cxn modelId="{C2A4F970-93E4-4534-85EB-06C0CE566CD9}" type="presParOf" srcId="{98E36AC5-6EB5-49BF-B581-7FA05EC6FD49}" destId="{625F5899-45FB-4F9A-BC5A-398A5592382C}" srcOrd="4" destOrd="0" presId="urn:microsoft.com/office/officeart/2005/8/layout/hierarchy3"/>
    <dgm:cxn modelId="{04EDA84F-5C6F-4EB2-AA0D-C7D7A9D9EAB4}" type="presParOf" srcId="{98E36AC5-6EB5-49BF-B581-7FA05EC6FD49}" destId="{1E7580F9-E25A-48FA-B616-3ED65A40F045}" srcOrd="5" destOrd="0" presId="urn:microsoft.com/office/officeart/2005/8/layout/hierarchy3"/>
    <dgm:cxn modelId="{D706D344-90D6-4D41-9A56-362E8DEC0F19}" type="presParOf" srcId="{98E36AC5-6EB5-49BF-B581-7FA05EC6FD49}" destId="{E26F3BD4-9B04-44D3-95C4-9EE286C22E14}" srcOrd="6" destOrd="0" presId="urn:microsoft.com/office/officeart/2005/8/layout/hierarchy3"/>
    <dgm:cxn modelId="{B67CA9B9-E232-4ED3-9536-F06FEA0D91CE}" type="presParOf" srcId="{98E36AC5-6EB5-49BF-B581-7FA05EC6FD49}" destId="{08487697-0C31-4059-9BBC-2ED70DC84541}" srcOrd="7" destOrd="0" presId="urn:microsoft.com/office/officeart/2005/8/layout/hierarchy3"/>
    <dgm:cxn modelId="{20857F2C-813B-490B-AB47-504D0BAFA907}" type="presParOf" srcId="{98E36AC5-6EB5-49BF-B581-7FA05EC6FD49}" destId="{B75FF41A-98B0-4CFA-B0B7-04C206D18044}" srcOrd="8" destOrd="0" presId="urn:microsoft.com/office/officeart/2005/8/layout/hierarchy3"/>
    <dgm:cxn modelId="{3EB30F5A-FB15-46FA-90D9-F9EDFAE83AB1}" type="presParOf" srcId="{98E36AC5-6EB5-49BF-B581-7FA05EC6FD49}" destId="{5DDA5936-49EB-4144-A268-A2D557F27137}"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331E9-23EB-42D6-8D27-DB338381FF5A}">
      <dsp:nvSpPr>
        <dsp:cNvPr id="0" name=""/>
        <dsp:cNvSpPr/>
      </dsp:nvSpPr>
      <dsp:spPr>
        <a:xfrm>
          <a:off x="648073" y="1630"/>
          <a:ext cx="1421208" cy="284049"/>
        </a:xfrm>
        <a:prstGeom prst="roundRect">
          <a:avLst>
            <a:gd name="adj" fmla="val 10000"/>
          </a:avLst>
        </a:prstGeom>
        <a:solidFill>
          <a:schemeClr val="tx2">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alibri Light" panose="020F0302020204030204" pitchFamily="34" charset="0"/>
              <a:cs typeface="Calibri Light" panose="020F0302020204030204" pitchFamily="34" charset="0"/>
            </a:rPr>
            <a:t>Incentives</a:t>
          </a:r>
        </a:p>
      </dsp:txBody>
      <dsp:txXfrm>
        <a:off x="656393" y="9950"/>
        <a:ext cx="1404568" cy="267409"/>
      </dsp:txXfrm>
    </dsp:sp>
    <dsp:sp modelId="{70C20991-246E-4BD5-BBC1-ADFA5BD716D5}">
      <dsp:nvSpPr>
        <dsp:cNvPr id="0" name=""/>
        <dsp:cNvSpPr/>
      </dsp:nvSpPr>
      <dsp:spPr>
        <a:xfrm>
          <a:off x="790194" y="285680"/>
          <a:ext cx="142120" cy="532953"/>
        </a:xfrm>
        <a:custGeom>
          <a:avLst/>
          <a:gdLst/>
          <a:ahLst/>
          <a:cxnLst/>
          <a:rect l="0" t="0" r="0" b="0"/>
          <a:pathLst>
            <a:path>
              <a:moveTo>
                <a:pt x="0" y="0"/>
              </a:moveTo>
              <a:lnTo>
                <a:pt x="0" y="532953"/>
              </a:lnTo>
              <a:lnTo>
                <a:pt x="142120" y="532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1A87E6-E0D0-4C47-9419-776C433DF926}">
      <dsp:nvSpPr>
        <dsp:cNvPr id="0" name=""/>
        <dsp:cNvSpPr/>
      </dsp:nvSpPr>
      <dsp:spPr>
        <a:xfrm>
          <a:off x="932314" y="463331"/>
          <a:ext cx="4396275" cy="710604"/>
        </a:xfrm>
        <a:prstGeom prst="roundRect">
          <a:avLst>
            <a:gd name="adj" fmla="val 10000"/>
          </a:avLst>
        </a:prstGeom>
        <a:solidFill>
          <a:schemeClr val="lt1">
            <a:alpha val="90000"/>
            <a:hueOff val="0"/>
            <a:satOff val="0"/>
            <a:lumOff val="0"/>
            <a:alphaOff val="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setting up Mobility Ways lift sharing app, personalised travel planning, and promotional events.</a:t>
          </a:r>
        </a:p>
      </dsp:txBody>
      <dsp:txXfrm>
        <a:off x="953127" y="484144"/>
        <a:ext cx="4354649" cy="668978"/>
      </dsp:txXfrm>
    </dsp:sp>
    <dsp:sp modelId="{3180E2BD-7B11-4D9B-B1BB-2FB7D8ECE267}">
      <dsp:nvSpPr>
        <dsp:cNvPr id="0" name=""/>
        <dsp:cNvSpPr/>
      </dsp:nvSpPr>
      <dsp:spPr>
        <a:xfrm>
          <a:off x="790194" y="285680"/>
          <a:ext cx="145906" cy="1431015"/>
        </a:xfrm>
        <a:custGeom>
          <a:avLst/>
          <a:gdLst/>
          <a:ahLst/>
          <a:cxnLst/>
          <a:rect l="0" t="0" r="0" b="0"/>
          <a:pathLst>
            <a:path>
              <a:moveTo>
                <a:pt x="0" y="0"/>
              </a:moveTo>
              <a:lnTo>
                <a:pt x="0" y="1431015"/>
              </a:lnTo>
              <a:lnTo>
                <a:pt x="145906" y="14310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DA34D0-D078-4515-8F08-A7ACDB9A5BE7}">
      <dsp:nvSpPr>
        <dsp:cNvPr id="0" name=""/>
        <dsp:cNvSpPr/>
      </dsp:nvSpPr>
      <dsp:spPr>
        <a:xfrm>
          <a:off x="936100" y="1361393"/>
          <a:ext cx="4396275" cy="710604"/>
        </a:xfrm>
        <a:prstGeom prst="roundRect">
          <a:avLst>
            <a:gd name="adj" fmla="val 10000"/>
          </a:avLst>
        </a:prstGeom>
        <a:solidFill>
          <a:schemeClr val="lt1">
            <a:alpha val="90000"/>
            <a:hueOff val="0"/>
            <a:satOff val="0"/>
            <a:lumOff val="0"/>
            <a:alphaOff val="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en-GB" sz="1400" kern="1200" dirty="0">
            <a:latin typeface="Calibri Light" panose="020F0302020204030204" pitchFamily="34" charset="0"/>
            <a:cs typeface="Calibri Light" panose="020F0302020204030204" pitchFamily="34" charset="0"/>
          </a:endParaRPr>
        </a:p>
        <a:p>
          <a:pPr marL="0" lvl="0" indent="0" algn="ctr" defTabSz="622300">
            <a:lnSpc>
              <a:spcPct val="90000"/>
            </a:lnSpc>
            <a:spcBef>
              <a:spcPct val="0"/>
            </a:spcBef>
            <a:spcAft>
              <a:spcPct val="35000"/>
            </a:spcAft>
            <a:buNone/>
          </a:pPr>
          <a:r>
            <a:rPr lang="en-GB" sz="1200" kern="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continuing Mobility Ways lift sharing app, personalised travel planning, promotional events, community trail, set-up sustainable transport forum, introducing e-bikes, establishing the Mobility Hub.</a:t>
          </a:r>
        </a:p>
        <a:p>
          <a:pPr marL="0" lvl="0" indent="0" algn="ctr" defTabSz="622300">
            <a:lnSpc>
              <a:spcPct val="90000"/>
            </a:lnSpc>
            <a:spcBef>
              <a:spcPct val="0"/>
            </a:spcBef>
            <a:spcAft>
              <a:spcPct val="35000"/>
            </a:spcAft>
            <a:buNone/>
          </a:pPr>
          <a:endParaRPr lang="en-GB" sz="1600" kern="1200" dirty="0">
            <a:latin typeface="Calibri Light" panose="020F0302020204030204" pitchFamily="34" charset="0"/>
            <a:cs typeface="Calibri Light" panose="020F0302020204030204" pitchFamily="34" charset="0"/>
          </a:endParaRPr>
        </a:p>
      </dsp:txBody>
      <dsp:txXfrm>
        <a:off x="956913" y="1382206"/>
        <a:ext cx="4354649" cy="668978"/>
      </dsp:txXfrm>
    </dsp:sp>
    <dsp:sp modelId="{625F5899-45FB-4F9A-BC5A-398A5592382C}">
      <dsp:nvSpPr>
        <dsp:cNvPr id="0" name=""/>
        <dsp:cNvSpPr/>
      </dsp:nvSpPr>
      <dsp:spPr>
        <a:xfrm>
          <a:off x="790194" y="285680"/>
          <a:ext cx="142120" cy="2309464"/>
        </a:xfrm>
        <a:custGeom>
          <a:avLst/>
          <a:gdLst/>
          <a:ahLst/>
          <a:cxnLst/>
          <a:rect l="0" t="0" r="0" b="0"/>
          <a:pathLst>
            <a:path>
              <a:moveTo>
                <a:pt x="0" y="0"/>
              </a:moveTo>
              <a:lnTo>
                <a:pt x="0" y="2309464"/>
              </a:lnTo>
              <a:lnTo>
                <a:pt x="142120" y="2309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7580F9-E25A-48FA-B616-3ED65A40F045}">
      <dsp:nvSpPr>
        <dsp:cNvPr id="0" name=""/>
        <dsp:cNvSpPr/>
      </dsp:nvSpPr>
      <dsp:spPr>
        <a:xfrm>
          <a:off x="932314" y="2239842"/>
          <a:ext cx="4396275" cy="710604"/>
        </a:xfrm>
        <a:prstGeom prst="roundRect">
          <a:avLst>
            <a:gd name="adj" fmla="val 10000"/>
          </a:avLst>
        </a:prstGeom>
        <a:solidFill>
          <a:schemeClr val="lt1">
            <a:alpha val="90000"/>
            <a:hueOff val="0"/>
            <a:satOff val="0"/>
            <a:lumOff val="0"/>
            <a:alphaOff val="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endParaRPr lang="en-GB" sz="1200" kern="1200" dirty="0">
            <a:latin typeface="Calibri Light" panose="020F0302020204030204" pitchFamily="34" charset="0"/>
            <a:cs typeface="Calibri Light" panose="020F0302020204030204" pitchFamily="34" charset="0"/>
          </a:endParaRPr>
        </a:p>
        <a:p>
          <a:pPr marL="0" lvl="0" indent="0" algn="ctr" defTabSz="533400">
            <a:lnSpc>
              <a:spcPct val="90000"/>
            </a:lnSpc>
            <a:spcBef>
              <a:spcPct val="0"/>
            </a:spcBef>
            <a:spcAft>
              <a:spcPct val="35000"/>
            </a:spcAft>
            <a:buNone/>
          </a:pPr>
          <a:r>
            <a:rPr lang="en-GB" sz="1200" kern="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continuing Mobility Ways lift sharing app, personalised travel planning, promotional events, community trail, run sustainable transport forum, setting up e-car, e-bikes, Mobility Hub management. </a:t>
          </a:r>
        </a:p>
        <a:p>
          <a:pPr marL="0" lvl="0" indent="0" algn="ctr" defTabSz="533400">
            <a:lnSpc>
              <a:spcPct val="90000"/>
            </a:lnSpc>
            <a:spcBef>
              <a:spcPct val="0"/>
            </a:spcBef>
            <a:spcAft>
              <a:spcPct val="35000"/>
            </a:spcAft>
            <a:buNone/>
          </a:pPr>
          <a:endParaRPr lang="en-GB" sz="1200" kern="1200" dirty="0">
            <a:latin typeface="Calibri Light" panose="020F0302020204030204" pitchFamily="34" charset="0"/>
            <a:cs typeface="Calibri Light" panose="020F0302020204030204" pitchFamily="34" charset="0"/>
          </a:endParaRPr>
        </a:p>
      </dsp:txBody>
      <dsp:txXfrm>
        <a:off x="953127" y="2260655"/>
        <a:ext cx="4354649" cy="668978"/>
      </dsp:txXfrm>
    </dsp:sp>
    <dsp:sp modelId="{E26F3BD4-9B04-44D3-95C4-9EE286C22E14}">
      <dsp:nvSpPr>
        <dsp:cNvPr id="0" name=""/>
        <dsp:cNvSpPr/>
      </dsp:nvSpPr>
      <dsp:spPr>
        <a:xfrm>
          <a:off x="790194" y="285680"/>
          <a:ext cx="142120" cy="3197719"/>
        </a:xfrm>
        <a:custGeom>
          <a:avLst/>
          <a:gdLst/>
          <a:ahLst/>
          <a:cxnLst/>
          <a:rect l="0" t="0" r="0" b="0"/>
          <a:pathLst>
            <a:path>
              <a:moveTo>
                <a:pt x="0" y="0"/>
              </a:moveTo>
              <a:lnTo>
                <a:pt x="0" y="3197719"/>
              </a:lnTo>
              <a:lnTo>
                <a:pt x="142120" y="3197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487697-0C31-4059-9BBC-2ED70DC84541}">
      <dsp:nvSpPr>
        <dsp:cNvPr id="0" name=""/>
        <dsp:cNvSpPr/>
      </dsp:nvSpPr>
      <dsp:spPr>
        <a:xfrm>
          <a:off x="932314" y="3128097"/>
          <a:ext cx="4396275" cy="710604"/>
        </a:xfrm>
        <a:prstGeom prst="roundRect">
          <a:avLst>
            <a:gd name="adj" fmla="val 10000"/>
          </a:avLst>
        </a:prstGeom>
        <a:solidFill>
          <a:schemeClr val="lt1">
            <a:alpha val="90000"/>
            <a:hueOff val="0"/>
            <a:satOff val="0"/>
            <a:lumOff val="0"/>
            <a:alphaOff val="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continuing Mobility Ways lift sharing app, personalised travel planning, promotional events, community trail, run sustainable transport forum, e-car, e-bikes, Mobility Hub management.</a:t>
          </a:r>
        </a:p>
      </dsp:txBody>
      <dsp:txXfrm>
        <a:off x="953127" y="3148910"/>
        <a:ext cx="4354649" cy="668978"/>
      </dsp:txXfrm>
    </dsp:sp>
    <dsp:sp modelId="{B75FF41A-98B0-4CFA-B0B7-04C206D18044}">
      <dsp:nvSpPr>
        <dsp:cNvPr id="0" name=""/>
        <dsp:cNvSpPr/>
      </dsp:nvSpPr>
      <dsp:spPr>
        <a:xfrm>
          <a:off x="790194" y="285680"/>
          <a:ext cx="142120" cy="4085974"/>
        </a:xfrm>
        <a:custGeom>
          <a:avLst/>
          <a:gdLst/>
          <a:ahLst/>
          <a:cxnLst/>
          <a:rect l="0" t="0" r="0" b="0"/>
          <a:pathLst>
            <a:path>
              <a:moveTo>
                <a:pt x="0" y="0"/>
              </a:moveTo>
              <a:lnTo>
                <a:pt x="0" y="4085974"/>
              </a:lnTo>
              <a:lnTo>
                <a:pt x="142120" y="4085974"/>
              </a:lnTo>
            </a:path>
          </a:pathLst>
        </a:custGeom>
        <a:noFill/>
        <a:ln w="25400" cap="flat" cmpd="sng" algn="ctr">
          <a:solidFill>
            <a:schemeClr val="tx2">
              <a:lumMod val="75000"/>
            </a:schemeClr>
          </a:solidFill>
          <a:prstDash val="solid"/>
        </a:ln>
        <a:effectLst/>
      </dsp:spPr>
      <dsp:style>
        <a:lnRef idx="2">
          <a:scrgbClr r="0" g="0" b="0"/>
        </a:lnRef>
        <a:fillRef idx="0">
          <a:scrgbClr r="0" g="0" b="0"/>
        </a:fillRef>
        <a:effectRef idx="0">
          <a:scrgbClr r="0" g="0" b="0"/>
        </a:effectRef>
        <a:fontRef idx="minor"/>
      </dsp:style>
    </dsp:sp>
    <dsp:sp modelId="{5DDA5936-49EB-4144-A268-A2D557F27137}">
      <dsp:nvSpPr>
        <dsp:cNvPr id="0" name=""/>
        <dsp:cNvSpPr/>
      </dsp:nvSpPr>
      <dsp:spPr>
        <a:xfrm>
          <a:off x="932314" y="4016353"/>
          <a:ext cx="4396275" cy="710604"/>
        </a:xfrm>
        <a:prstGeom prst="roundRect">
          <a:avLst>
            <a:gd name="adj" fmla="val 10000"/>
          </a:avLst>
        </a:prstGeom>
        <a:solidFill>
          <a:schemeClr val="lt1">
            <a:alpha val="90000"/>
            <a:hueOff val="0"/>
            <a:satOff val="0"/>
            <a:lumOff val="0"/>
            <a:alphaOff val="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2">
                  <a:lumMod val="75000"/>
                </a:schemeClr>
              </a:solidFill>
              <a:latin typeface="Calibri Light" panose="020F0302020204030204" pitchFamily="34" charset="0"/>
              <a:cs typeface="Calibri Light" panose="020F0302020204030204" pitchFamily="34" charset="0"/>
            </a:rPr>
            <a:t>Welcome packs, bus tickets, bike servicing, cycle training, continuing Mobility Ways lift sharing app, personalised travel planning, promotional events, community trail, run sustainable transport forum, second e-car, e-bikes, Mobility Hub management.</a:t>
          </a:r>
        </a:p>
      </dsp:txBody>
      <dsp:txXfrm>
        <a:off x="953127" y="4037166"/>
        <a:ext cx="4354649" cy="6689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F50ED-4E2B-4029-86B0-4389BB3EEA95}" type="datetimeFigureOut">
              <a:rPr lang="en-GB" smtClean="0"/>
              <a:t>20/03/2024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5B90C-B585-4112-8548-BD2ACC0E9377}" type="slidenum">
              <a:rPr lang="en-GB" smtClean="0"/>
              <a:t>‹#›</a:t>
            </a:fld>
            <a:endParaRPr lang="en-GB" dirty="0"/>
          </a:p>
        </p:txBody>
      </p:sp>
    </p:spTree>
    <p:extLst>
      <p:ext uri="{BB962C8B-B14F-4D97-AF65-F5344CB8AC3E}">
        <p14:creationId xmlns:p14="http://schemas.microsoft.com/office/powerpoint/2010/main" val="3671811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mart Journeys Powerpoint Templates v2-1.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94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mart Journeys Powerpoint Templates v3-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Smart Journeys Powerpoint Templates v3-6.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Smart Journeys Powerpoint Templates v3-5.jpg"/>
          <p:cNvPicPr>
            <a:picLocks noChangeAspect="1"/>
          </p:cNvPicPr>
          <p:nvPr userDrawn="1"/>
        </p:nvPicPr>
        <p:blipFill>
          <a:blip r:embed="rId2"/>
          <a:stretch>
            <a:fillRect/>
          </a:stretch>
        </p:blipFill>
        <p:spPr>
          <a:xfrm>
            <a:off x="6096" y="6096"/>
            <a:ext cx="9131808" cy="684580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Smart Journeys Powerpoint Templates v3-7.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4" name="Picture 3" descr="SJ-Powerpoint-Sized-Image.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592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070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713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heelsforwellbeing.org.uk/" TargetMode="Externa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8029" y="2204864"/>
            <a:ext cx="4752952" cy="2123658"/>
          </a:xfrm>
          <a:prstGeom prst="rect">
            <a:avLst/>
          </a:prstGeom>
          <a:noFill/>
        </p:spPr>
        <p:txBody>
          <a:bodyPr wrap="square" rtlCol="0">
            <a:spAutoFit/>
          </a:bodyPr>
          <a:lstStyle/>
          <a:p>
            <a:r>
              <a:rPr lang="en-US" sz="4400" b="1" dirty="0">
                <a:solidFill>
                  <a:schemeClr val="bg1"/>
                </a:solidFill>
                <a:latin typeface="Gilroy ExtraBold" panose="00000900000000000000" pitchFamily="50" charset="0"/>
                <a:ea typeface="Verdana" panose="020B0604030504040204" pitchFamily="34" charset="0"/>
                <a:cs typeface="Calibri Light" panose="020F0302020204030204" pitchFamily="34" charset="0"/>
              </a:rPr>
              <a:t>Smart Journeys and Waterbeach New Town</a:t>
            </a:r>
          </a:p>
        </p:txBody>
      </p:sp>
      <p:sp>
        <p:nvSpPr>
          <p:cNvPr id="2" name="TextBox 1">
            <a:extLst>
              <a:ext uri="{FF2B5EF4-FFF2-40B4-BE49-F238E27FC236}">
                <a16:creationId xmlns:a16="http://schemas.microsoft.com/office/drawing/2014/main" id="{EC7DBD18-CB8B-0140-BCBA-8DF48D170124}"/>
              </a:ext>
            </a:extLst>
          </p:cNvPr>
          <p:cNvSpPr txBox="1"/>
          <p:nvPr/>
        </p:nvSpPr>
        <p:spPr>
          <a:xfrm>
            <a:off x="1054836" y="4304916"/>
            <a:ext cx="3733800" cy="338554"/>
          </a:xfrm>
          <a:prstGeom prst="rect">
            <a:avLst/>
          </a:prstGeom>
          <a:noFill/>
        </p:spPr>
        <p:txBody>
          <a:bodyPr wrap="square" rtlCol="0">
            <a:spAutoFit/>
          </a:bodyPr>
          <a:lstStyle/>
          <a:p>
            <a:r>
              <a:rPr lang="en-US" sz="1600" dirty="0">
                <a:solidFill>
                  <a:srgbClr val="FFF75A"/>
                </a:solidFill>
                <a:latin typeface="Catamaran" pitchFamily="2" charset="0"/>
                <a:cs typeface="Catamaran" pitchFamily="2" charset="0"/>
              </a:rPr>
              <a:t>Wednesday, 20</a:t>
            </a:r>
            <a:r>
              <a:rPr lang="en-US" sz="1600" baseline="30000" dirty="0">
                <a:solidFill>
                  <a:srgbClr val="FFF75A"/>
                </a:solidFill>
                <a:latin typeface="Catamaran" pitchFamily="2" charset="0"/>
                <a:cs typeface="Catamaran" pitchFamily="2" charset="0"/>
              </a:rPr>
              <a:t>th</a:t>
            </a:r>
            <a:r>
              <a:rPr lang="en-US" sz="1600" dirty="0">
                <a:solidFill>
                  <a:srgbClr val="FFF75A"/>
                </a:solidFill>
                <a:latin typeface="Catamaran" pitchFamily="2" charset="0"/>
                <a:cs typeface="Catamaran" pitchFamily="2" charset="0"/>
              </a:rPr>
              <a:t> March 2024</a:t>
            </a:r>
          </a:p>
        </p:txBody>
      </p:sp>
    </p:spTree>
  </p:cSld>
  <p:clrMapOvr>
    <a:masterClrMapping/>
  </p:clrMapOvr>
  <mc:AlternateContent xmlns:mc="http://schemas.openxmlformats.org/markup-compatibility/2006" xmlns:p14="http://schemas.microsoft.com/office/powerpoint/2010/main">
    <mc:Choice Requires="p14">
      <p:transition spd="slow" p14:dur="2000" advTm="12381"/>
    </mc:Choice>
    <mc:Fallback xmlns="">
      <p:transition spd="slow" advTm="1238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070" y="1044025"/>
            <a:ext cx="78424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E-Car &amp; E-Bike Hire Schemes</a:t>
            </a:r>
          </a:p>
        </p:txBody>
      </p:sp>
      <p:sp>
        <p:nvSpPr>
          <p:cNvPr id="3" name="TextBox 2">
            <a:extLst>
              <a:ext uri="{FF2B5EF4-FFF2-40B4-BE49-F238E27FC236}">
                <a16:creationId xmlns:a16="http://schemas.microsoft.com/office/drawing/2014/main" id="{CDD5D684-33FE-6B8A-81EB-6241BB44C78D}"/>
              </a:ext>
            </a:extLst>
          </p:cNvPr>
          <p:cNvSpPr txBox="1"/>
          <p:nvPr/>
        </p:nvSpPr>
        <p:spPr>
          <a:xfrm>
            <a:off x="449016" y="1699273"/>
            <a:ext cx="815518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smart journeys have already set up discounted E-car clubs (Enterprise) for residents and employees at sites such as Northstowe and Alconbury Weald. These E-car clubs have the potential to remove the need for a second car in a household and encourages employers to promote E-car sharing for work journeys. </a:t>
            </a:r>
          </a:p>
        </p:txBody>
      </p:sp>
      <p:pic>
        <p:nvPicPr>
          <p:cNvPr id="9" name="Picture 8" descr="A hand holding a phone with a map on it&#10;&#10;Description automatically generated with medium confidence">
            <a:extLst>
              <a:ext uri="{FF2B5EF4-FFF2-40B4-BE49-F238E27FC236}">
                <a16:creationId xmlns:a16="http://schemas.microsoft.com/office/drawing/2014/main" id="{5B873FE0-6FEA-8603-CBCD-24CCDA0523D2}"/>
              </a:ext>
            </a:extLst>
          </p:cNvPr>
          <p:cNvPicPr>
            <a:picLocks noChangeAspect="1"/>
          </p:cNvPicPr>
          <p:nvPr/>
        </p:nvPicPr>
        <p:blipFill>
          <a:blip r:embed="rId2"/>
          <a:stretch>
            <a:fillRect/>
          </a:stretch>
        </p:blipFill>
        <p:spPr>
          <a:xfrm>
            <a:off x="5368171" y="2724921"/>
            <a:ext cx="3775829" cy="3303018"/>
          </a:xfrm>
          <a:prstGeom prst="rect">
            <a:avLst/>
          </a:prstGeom>
        </p:spPr>
      </p:pic>
      <p:sp>
        <p:nvSpPr>
          <p:cNvPr id="5" name="TextBox 4">
            <a:extLst>
              <a:ext uri="{FF2B5EF4-FFF2-40B4-BE49-F238E27FC236}">
                <a16:creationId xmlns:a16="http://schemas.microsoft.com/office/drawing/2014/main" id="{90DAF10A-00C7-E5EA-3D25-7B44B9B17165}"/>
              </a:ext>
            </a:extLst>
          </p:cNvPr>
          <p:cNvSpPr txBox="1"/>
          <p:nvPr/>
        </p:nvSpPr>
        <p:spPr>
          <a:xfrm>
            <a:off x="460667" y="2852936"/>
            <a:ext cx="4844627" cy="35394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smart journeys are in discussions with E-bike companies to look at providing a E-bike hire schemes for Waterbeach residents, which can be located at the mobility hub. The expansion of the area under which the existing Voi bikes can operate would be extremely beneficial in this respect.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1600" dirty="0">
                <a:solidFill>
                  <a:srgbClr val="16203C"/>
                </a:solidFill>
                <a:latin typeface="Calibri Light" panose="020F0302020204030204" pitchFamily="34" charset="0"/>
                <a:cs typeface="Calibri Light" panose="020F0302020204030204" pitchFamily="34" charset="0"/>
              </a:rPr>
              <a:t>Any</a:t>
            </a: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 E-bike scheme will be monitored to assess the impact of the scheme and how carbon emissions are being reduced in the local area through their usage.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We will provide regular monitoring reports on E-car and E-bike hire usage to ensure we are working towards carbon zero living in line with Urban &amp; Civic’s Travel Plan.  </a:t>
            </a:r>
          </a:p>
        </p:txBody>
      </p:sp>
    </p:spTree>
    <p:extLst>
      <p:ext uri="{BB962C8B-B14F-4D97-AF65-F5344CB8AC3E}">
        <p14:creationId xmlns:p14="http://schemas.microsoft.com/office/powerpoint/2010/main" val="329390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827878"/>
            <a:ext cx="81304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Car Sharing</a:t>
            </a:r>
          </a:p>
        </p:txBody>
      </p:sp>
      <p:sp>
        <p:nvSpPr>
          <p:cNvPr id="3" name="TextBox 2"/>
          <p:cNvSpPr txBox="1"/>
          <p:nvPr/>
        </p:nvSpPr>
        <p:spPr>
          <a:xfrm>
            <a:off x="467544" y="1412653"/>
            <a:ext cx="8208912" cy="83099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60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Car sharing has the potential to reduce the number of cars owned per household and solve wider pollution and congestion problems. On average, there are only 1.2 people in each car during peak hours, this means that everyday there are millions of empty seats not being utilised. </a:t>
            </a:r>
          </a:p>
        </p:txBody>
      </p:sp>
      <p:pic>
        <p:nvPicPr>
          <p:cNvPr id="8" name="Picture 7" descr="A group of people in a car&#10;&#10;Description automatically generated">
            <a:extLst>
              <a:ext uri="{FF2B5EF4-FFF2-40B4-BE49-F238E27FC236}">
                <a16:creationId xmlns:a16="http://schemas.microsoft.com/office/drawing/2014/main" id="{973567D1-1ED0-5F79-14DC-7717E610852F}"/>
              </a:ext>
            </a:extLst>
          </p:cNvPr>
          <p:cNvPicPr>
            <a:picLocks noChangeAspect="1"/>
          </p:cNvPicPr>
          <p:nvPr/>
        </p:nvPicPr>
        <p:blipFill>
          <a:blip r:embed="rId2"/>
          <a:stretch>
            <a:fillRect/>
          </a:stretch>
        </p:blipFill>
        <p:spPr>
          <a:xfrm>
            <a:off x="5517089" y="2828425"/>
            <a:ext cx="3626911" cy="3172747"/>
          </a:xfrm>
          <a:prstGeom prst="rect">
            <a:avLst/>
          </a:prstGeom>
        </p:spPr>
      </p:pic>
      <p:sp>
        <p:nvSpPr>
          <p:cNvPr id="5" name="TextBox 4">
            <a:extLst>
              <a:ext uri="{FF2B5EF4-FFF2-40B4-BE49-F238E27FC236}">
                <a16:creationId xmlns:a16="http://schemas.microsoft.com/office/drawing/2014/main" id="{34270A78-B569-76F5-DC7A-85EABB4D8B2E}"/>
              </a:ext>
            </a:extLst>
          </p:cNvPr>
          <p:cNvSpPr txBox="1"/>
          <p:nvPr/>
        </p:nvSpPr>
        <p:spPr>
          <a:xfrm>
            <a:off x="462260" y="2302907"/>
            <a:ext cx="5189859" cy="280076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highlight>
                  <a:srgbClr val="FFFFFF"/>
                </a:highligh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highlight>
                  <a:srgbClr val="FFFFFF"/>
                </a:highlight>
                <a:uLnTx/>
                <a:uFillTx/>
                <a:latin typeface="Calibri Light" panose="020F0302020204030204" pitchFamily="34" charset="0"/>
                <a:ea typeface="+mn-ea"/>
                <a:cs typeface="Calibri Light" panose="020F0302020204030204" pitchFamily="34" charset="0"/>
              </a:rPr>
              <a:t> have partnered with ‘Mobility Ways’ to identify car sharing opportunities within residential and workplace communities. The Mobility Ways platform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supports residents in finding neighbouring occupiers, willing to share their journeys. In turn, this reduces single occupancy car trips, reduces commuter emissions and creates a community culture. </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We have already implemented a Mobility Ways domain for Urban &amp; Civic, which includes Waterbeach, Alconbury Weald and Wintringham.</a:t>
            </a:r>
            <a:endParaRPr kumimoji="0" lang="en-GB" sz="18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470150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205" y="905604"/>
            <a:ext cx="5943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Public Transport</a:t>
            </a:r>
          </a:p>
        </p:txBody>
      </p:sp>
      <p:sp>
        <p:nvSpPr>
          <p:cNvPr id="3" name="TextBox 2"/>
          <p:cNvSpPr txBox="1"/>
          <p:nvPr/>
        </p:nvSpPr>
        <p:spPr>
          <a:xfrm>
            <a:off x="408205" y="1540592"/>
            <a:ext cx="8329385" cy="147732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60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Travelling sustainably can seem expensive, with passengers having to pay for monthly and annual season tickets up front. </a:t>
            </a:r>
            <a:r>
              <a:rPr lang="en-GB" sz="1600" dirty="0">
                <a:solidFill>
                  <a:srgbClr val="1E2B4C"/>
                </a:solidFill>
                <a:latin typeface="Calibri Light" panose="020F0302020204030204" pitchFamily="34" charset="0"/>
                <a:cs typeface="Calibri Light" panose="020F0302020204030204" pitchFamily="34" charset="0"/>
              </a:rPr>
              <a:t>W</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e </a:t>
            </a:r>
            <a:r>
              <a:rPr lang="en-GB" sz="1600" dirty="0">
                <a:solidFill>
                  <a:srgbClr val="1E2B4C"/>
                </a:solidFill>
                <a:latin typeface="Calibri Light" panose="020F0302020204030204" pitchFamily="34" charset="0"/>
                <a:cs typeface="Calibri Light" panose="020F0302020204030204" pitchFamily="34" charset="0"/>
              </a:rPr>
              <a:t>are</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looking to improve the experience and reliability for onward journeys and have negotiated discounts for residents and employees to cut commuting costs.</a:t>
            </a:r>
          </a:p>
          <a:p>
            <a:pPr marL="0" marR="0" lvl="0" indent="0" algn="just" defTabSz="457200" rtl="0" eaLnBrk="1" fontAlgn="auto" latinLnBrk="0" hangingPunct="1">
              <a:lnSpc>
                <a:spcPct val="100000"/>
              </a:lnSpc>
              <a:spcBef>
                <a:spcPts val="0"/>
              </a:spcBef>
              <a:spcAft>
                <a:spcPts val="60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60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pic>
        <p:nvPicPr>
          <p:cNvPr id="6" name="Picture 5" descr="A group of people sitting on a bus&#10;&#10;Description automatically generated with medium confidence">
            <a:extLst>
              <a:ext uri="{FF2B5EF4-FFF2-40B4-BE49-F238E27FC236}">
                <a16:creationId xmlns:a16="http://schemas.microsoft.com/office/drawing/2014/main" id="{006B835D-C2B2-BF89-3B40-A0C3DA07386B}"/>
              </a:ext>
            </a:extLst>
          </p:cNvPr>
          <p:cNvPicPr>
            <a:picLocks noChangeAspect="1"/>
          </p:cNvPicPr>
          <p:nvPr/>
        </p:nvPicPr>
        <p:blipFill>
          <a:blip r:embed="rId2"/>
          <a:stretch>
            <a:fillRect/>
          </a:stretch>
        </p:blipFill>
        <p:spPr>
          <a:xfrm>
            <a:off x="5292080" y="2791846"/>
            <a:ext cx="3740479" cy="3272094"/>
          </a:xfrm>
          <a:prstGeom prst="rect">
            <a:avLst/>
          </a:prstGeom>
        </p:spPr>
      </p:pic>
      <p:sp>
        <p:nvSpPr>
          <p:cNvPr id="5" name="TextBox 4">
            <a:extLst>
              <a:ext uri="{FF2B5EF4-FFF2-40B4-BE49-F238E27FC236}">
                <a16:creationId xmlns:a16="http://schemas.microsoft.com/office/drawing/2014/main" id="{FA899602-0A70-6DC5-B297-7EAF4F6F6432}"/>
              </a:ext>
            </a:extLst>
          </p:cNvPr>
          <p:cNvSpPr txBox="1"/>
          <p:nvPr/>
        </p:nvSpPr>
        <p:spPr>
          <a:xfrm>
            <a:off x="408205" y="2516641"/>
            <a:ext cx="4673582" cy="230832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smart journeys are liaising with bus and rail providers to secure discounted rail tickets and bus tickets.</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Furthermore, our team has previous experience  working for Sustrans and Rail Delivery Group, focusing on inclusivity within public transport.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We will use our expertise to tailor our approach to the needs of Waterbeach residents, to ensure public transport is affordable and accessible for all. </a:t>
            </a:r>
          </a:p>
        </p:txBody>
      </p:sp>
    </p:spTree>
    <p:extLst>
      <p:ext uri="{BB962C8B-B14F-4D97-AF65-F5344CB8AC3E}">
        <p14:creationId xmlns:p14="http://schemas.microsoft.com/office/powerpoint/2010/main" val="3581087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554" y="1067673"/>
            <a:ext cx="81304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Personal Travel Planning</a:t>
            </a:r>
          </a:p>
        </p:txBody>
      </p:sp>
      <p:sp>
        <p:nvSpPr>
          <p:cNvPr id="3" name="TextBox 2"/>
          <p:cNvSpPr txBox="1"/>
          <p:nvPr/>
        </p:nvSpPr>
        <p:spPr>
          <a:xfrm>
            <a:off x="107505" y="2261718"/>
            <a:ext cx="5276750" cy="206210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are skilled at encouraging residents to think about their own travel habits. Through one-to-one support we will speak with individuals and provide them personalised travel information, enabling them to voluntarily make more informed travel choices. Our aim is to encourage residents to explore different ways to travel for leisure and  work.</a:t>
            </a:r>
          </a:p>
          <a:p>
            <a:pPr marL="0" marR="0" lvl="0" indent="0" algn="just" defTabSz="457200" rtl="0" eaLnBrk="1" fontAlgn="auto" latinLnBrk="0" hangingPunct="1">
              <a:lnSpc>
                <a:spcPct val="100000"/>
              </a:lnSpc>
              <a:spcBef>
                <a:spcPts val="0"/>
              </a:spcBef>
              <a:spcAft>
                <a:spcPts val="60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pic>
        <p:nvPicPr>
          <p:cNvPr id="6" name="Picture 5" descr="A close-up of a pin on a map&#10;&#10;Description automatically generated">
            <a:extLst>
              <a:ext uri="{FF2B5EF4-FFF2-40B4-BE49-F238E27FC236}">
                <a16:creationId xmlns:a16="http://schemas.microsoft.com/office/drawing/2014/main" id="{32A25099-8BBC-4690-FE29-C2F1ED6C0E56}"/>
              </a:ext>
            </a:extLst>
          </p:cNvPr>
          <p:cNvPicPr>
            <a:picLocks noChangeAspect="1"/>
          </p:cNvPicPr>
          <p:nvPr/>
        </p:nvPicPr>
        <p:blipFill>
          <a:blip r:embed="rId2"/>
          <a:stretch>
            <a:fillRect/>
          </a:stretch>
        </p:blipFill>
        <p:spPr>
          <a:xfrm>
            <a:off x="5300430" y="2756909"/>
            <a:ext cx="3847837" cy="3366009"/>
          </a:xfrm>
          <a:prstGeom prst="rect">
            <a:avLst/>
          </a:prstGeom>
        </p:spPr>
      </p:pic>
      <p:sp>
        <p:nvSpPr>
          <p:cNvPr id="5" name="TextBox 4">
            <a:extLst>
              <a:ext uri="{FF2B5EF4-FFF2-40B4-BE49-F238E27FC236}">
                <a16:creationId xmlns:a16="http://schemas.microsoft.com/office/drawing/2014/main" id="{0E7472FF-1504-2534-8174-73908993005F}"/>
              </a:ext>
            </a:extLst>
          </p:cNvPr>
          <p:cNvSpPr txBox="1"/>
          <p:nvPr/>
        </p:nvSpPr>
        <p:spPr>
          <a:xfrm>
            <a:off x="140369" y="1844824"/>
            <a:ext cx="835292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We will promote and implement personalised travel planning to enable residents to consider their travel habits, choices, and the impact this has on their surroundings.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DBDEF"/>
              </a:solidFill>
              <a:effectLst/>
              <a:uLnTx/>
              <a:uFillTx/>
              <a:latin typeface="Calibri"/>
              <a:ea typeface="+mn-ea"/>
              <a:cs typeface="+mn-cs"/>
            </a:endParaRPr>
          </a:p>
        </p:txBody>
      </p:sp>
    </p:spTree>
    <p:extLst>
      <p:ext uri="{BB962C8B-B14F-4D97-AF65-F5344CB8AC3E}">
        <p14:creationId xmlns:p14="http://schemas.microsoft.com/office/powerpoint/2010/main" val="1452076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811" y="1124744"/>
            <a:ext cx="81304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Residential Travel Plan Forum</a:t>
            </a:r>
          </a:p>
        </p:txBody>
      </p:sp>
      <p:sp>
        <p:nvSpPr>
          <p:cNvPr id="3" name="TextBox 2"/>
          <p:cNvSpPr txBox="1"/>
          <p:nvPr/>
        </p:nvSpPr>
        <p:spPr>
          <a:xfrm>
            <a:off x="351861" y="2039937"/>
            <a:ext cx="8254295" cy="37856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To shape the residential Travel Plan and to understand stakeholders' priorities, </a:t>
            </a: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will actively encourage participation, representation and engagement from residents. </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sng"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will manage and implement a Residential Travel/Transport Forum which will address residents’ travel needs, and create an on-going conversation, with emphasis on actively working together to create a better and more sustainable community.</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Our team are keen to work with both the existing and future residents of Waterbeach</a:t>
            </a:r>
            <a:r>
              <a:rPr lang="en-GB" sz="1600" dirty="0">
                <a:solidFill>
                  <a:srgbClr val="1E2B4C"/>
                </a:solidFill>
                <a:latin typeface="Calibri Light" panose="020F0302020204030204" pitchFamily="34" charset="0"/>
                <a:cs typeface="Calibri Light" panose="020F0302020204030204" pitchFamily="34" charset="0"/>
              </a:rPr>
              <a:t> by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actively engaging with them. This forum is vital in our understanding as to how to tailor our services to </a:t>
            </a:r>
            <a:r>
              <a:rPr lang="en-GB" sz="1600" dirty="0">
                <a:solidFill>
                  <a:srgbClr val="1E2B4C"/>
                </a:solidFill>
                <a:latin typeface="Calibri Light" panose="020F0302020204030204" pitchFamily="34" charset="0"/>
                <a:cs typeface="Calibri Light" panose="020F0302020204030204" pitchFamily="34" charset="0"/>
              </a:rPr>
              <a:t>all residents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and ensure we are offering bespoke and impactful incentives for residents and employees alike.</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We will host quarterly online sessions where residents and local transport service representatives will  have an opportunity to offer updates, discuss transport issues within the development and ask questions.</a:t>
            </a:r>
          </a:p>
        </p:txBody>
      </p:sp>
    </p:spTree>
    <p:extLst>
      <p:ext uri="{BB962C8B-B14F-4D97-AF65-F5344CB8AC3E}">
        <p14:creationId xmlns:p14="http://schemas.microsoft.com/office/powerpoint/2010/main" val="401071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124744"/>
            <a:ext cx="762642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Marketing, Communications &amp; Brand Awareness</a:t>
            </a:r>
          </a:p>
        </p:txBody>
      </p:sp>
      <p:sp>
        <p:nvSpPr>
          <p:cNvPr id="3" name="TextBox 2"/>
          <p:cNvSpPr txBox="1"/>
          <p:nvPr/>
        </p:nvSpPr>
        <p:spPr>
          <a:xfrm>
            <a:off x="431540" y="2493908"/>
            <a:ext cx="8280920" cy="323934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30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will develop an effective marketing plan, that will connect us with the local community and establish positive, long-term relationships. </a:t>
            </a: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We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will deliver a range of direct marketing communications, that are relevant and related to sustainable travel and transport.</a:t>
            </a:r>
          </a:p>
          <a:p>
            <a:pPr marL="0" marR="0" lvl="0" indent="0" algn="just" defTabSz="457200" rtl="0" eaLnBrk="1" fontAlgn="auto" latinLnBrk="0" hangingPunct="1">
              <a:lnSpc>
                <a:spcPct val="100000"/>
              </a:lnSpc>
              <a:spcBef>
                <a:spcPts val="0"/>
              </a:spcBef>
              <a:spcAft>
                <a:spcPts val="30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342900" marR="0" lvl="0" indent="-34290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We will deliver digital newsletters and promotional e-mail campaigns, to engage with residents on upcoming sustainable travel events.</a:t>
            </a:r>
          </a:p>
          <a:p>
            <a:pPr marL="342900" marR="0" lvl="0" indent="-34290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We will deliver two-way communications and information sharing, through various social media channels e.g. Facebook community groups and Instagram.</a:t>
            </a:r>
          </a:p>
          <a:p>
            <a:pPr marL="342900" marR="0" lvl="0" indent="-34290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We will setup a travel section on the community website for residents to visit and provide information about relevant travel initiatives. </a:t>
            </a:r>
          </a:p>
          <a:p>
            <a:pPr marL="342900" marR="0" lvl="0" indent="-34290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We will encourage residents to write articles, share their experiences and deliver feedback on transport initiatives and experiences to help us tailor our services at Waterbeach.</a:t>
            </a:r>
          </a:p>
        </p:txBody>
      </p:sp>
    </p:spTree>
    <p:extLst>
      <p:ext uri="{BB962C8B-B14F-4D97-AF65-F5344CB8AC3E}">
        <p14:creationId xmlns:p14="http://schemas.microsoft.com/office/powerpoint/2010/main" val="508293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188041"/>
            <a:ext cx="78424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highlight>
                  <a:srgbClr val="FFFFFF"/>
                </a:highlight>
                <a:uLnTx/>
                <a:uFillTx/>
                <a:latin typeface="Verdana" panose="020B0604030504040204" pitchFamily="34" charset="0"/>
                <a:ea typeface="Verdana" panose="020B0604030504040204" pitchFamily="34" charset="0"/>
                <a:cs typeface="+mn-cs"/>
              </a:rPr>
              <a:t>Sustainable Travel Incentives </a:t>
            </a:r>
          </a:p>
        </p:txBody>
      </p:sp>
      <p:sp>
        <p:nvSpPr>
          <p:cNvPr id="3" name="TextBox 2"/>
          <p:cNvSpPr txBox="1"/>
          <p:nvPr/>
        </p:nvSpPr>
        <p:spPr>
          <a:xfrm>
            <a:off x="323528" y="1700808"/>
            <a:ext cx="8640960" cy="452431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The smart journeys team</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are skilled at promoting healthier and sustainable lifestyles for all. We have specific experience of behavioural change success, and this will be applied to Waterbeach.  To inspire residents to walk, cycle and use shared modes of transport </a:t>
            </a: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will engage with key stakeholders and local businesses to secure discounted sustainable travel opportunities for residents of Waterbeach. </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Our team currently offer a variety of incentives across our sites including: </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lang="en-GB" sz="1600" dirty="0">
                <a:solidFill>
                  <a:srgbClr val="16203C"/>
                </a:solidFill>
                <a:latin typeface="Calibri Light" panose="020F0302020204030204" pitchFamily="34" charset="0"/>
                <a:cs typeface="Calibri Light" panose="020F0302020204030204" pitchFamily="34" charset="0"/>
              </a:rPr>
              <a:t>V</a:t>
            </a: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ouchers towards the purchase of a new or second-hand bike including bicycle accessories such as; helmets, locks and lights. </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1-2-1 cycle confidence training.</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lang="en-GB" sz="1600" dirty="0">
                <a:solidFill>
                  <a:srgbClr val="16203C"/>
                </a:solidFill>
                <a:latin typeface="Calibri Light" panose="020F0302020204030204" pitchFamily="34" charset="0"/>
                <a:cs typeface="Calibri Light" panose="020F0302020204030204" pitchFamily="34" charset="0"/>
              </a:rPr>
              <a:t>Flexi</a:t>
            </a: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 bus tickets</a:t>
            </a:r>
            <a:r>
              <a:rPr lang="en-GB" sz="1600" dirty="0">
                <a:solidFill>
                  <a:srgbClr val="16203C"/>
                </a:solidFill>
                <a:latin typeface="Calibri Light" panose="020F0302020204030204" pitchFamily="34" charset="0"/>
                <a:cs typeface="Calibri Light" panose="020F0302020204030204" pitchFamily="34" charset="0"/>
              </a:rPr>
              <a:t> which cater for hybrid working travel patterns.</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Bike Servicing.</a:t>
            </a:r>
          </a:p>
          <a:p>
            <a:pPr marL="0" marR="0" lvl="0" indent="0" algn="just" defTabSz="457200" rtl="0" eaLnBrk="1" fontAlgn="auto" latinLnBrk="0" hangingPunct="1">
              <a:lnSpc>
                <a:spcPct val="100000"/>
              </a:lnSpc>
              <a:spcBef>
                <a:spcPts val="0"/>
              </a:spcBef>
              <a:spcAft>
                <a:spcPts val="0"/>
              </a:spcAft>
              <a:buClr>
                <a:srgbClr val="44C8F5"/>
              </a:buClr>
              <a:buSzTx/>
              <a:buFontTx/>
              <a:buNone/>
              <a:tabLst/>
              <a:defRPr/>
            </a:pPr>
            <a:endPar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In turn, these incentives will help to reduce congestion, create social engagement and promote a greener environment. We will regularly ask residents for feedback on our offers so we can tailor these to their requirements. If we find that an incentive is not achieving the results expect, we will seek to change it to deliver the greatest impact we can on sustainable travel at Waterbeach. </a:t>
            </a:r>
            <a:endParaRPr kumimoji="0" lang="en-GB" sz="1600" b="1"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4159600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824" y="1120383"/>
            <a:ext cx="82306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Community Trail &amp; Treasure Hunt</a:t>
            </a:r>
          </a:p>
        </p:txBody>
      </p:sp>
      <p:sp>
        <p:nvSpPr>
          <p:cNvPr id="3" name="TextBox 2"/>
          <p:cNvSpPr txBox="1"/>
          <p:nvPr/>
        </p:nvSpPr>
        <p:spPr>
          <a:xfrm>
            <a:off x="301824" y="1791988"/>
            <a:ext cx="8446640"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This summer smart journeys </a:t>
            </a:r>
            <a:r>
              <a:rPr lang="en-GB" sz="1600" dirty="0">
                <a:solidFill>
                  <a:srgbClr val="1E2B4C"/>
                </a:solidFill>
                <a:latin typeface="Calibri Light" panose="020F0302020204030204" pitchFamily="34" charset="0"/>
                <a:cs typeface="Calibri Light" panose="020F0302020204030204" pitchFamily="34" charset="0"/>
              </a:rPr>
              <a:t>will be setting up a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community trail at </a:t>
            </a:r>
            <a:r>
              <a:rPr lang="en-GB" sz="1600" dirty="0">
                <a:solidFill>
                  <a:srgbClr val="1E2B4C"/>
                </a:solidFill>
                <a:latin typeface="Calibri Light" panose="020F0302020204030204" pitchFamily="34" charset="0"/>
                <a:cs typeface="Calibri Light" panose="020F0302020204030204" pitchFamily="34" charset="0"/>
              </a:rPr>
              <a:t>Waterbeach as we have already done at Alconbury Weald</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1"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pic>
        <p:nvPicPr>
          <p:cNvPr id="5" name="Picture 4">
            <a:extLst>
              <a:ext uri="{FF2B5EF4-FFF2-40B4-BE49-F238E27FC236}">
                <a16:creationId xmlns:a16="http://schemas.microsoft.com/office/drawing/2014/main" id="{9D1C72B7-F727-39E5-2C8A-5EDDD28FD778}"/>
              </a:ext>
            </a:extLst>
          </p:cNvPr>
          <p:cNvPicPr>
            <a:picLocks noChangeAspect="1"/>
          </p:cNvPicPr>
          <p:nvPr/>
        </p:nvPicPr>
        <p:blipFill rotWithShape="1">
          <a:blip r:embed="rId2"/>
          <a:srcRect l="16138" t="30400" r="23225" b="6601"/>
          <a:stretch/>
        </p:blipFill>
        <p:spPr>
          <a:xfrm>
            <a:off x="4390819" y="2996951"/>
            <a:ext cx="4483917" cy="2740665"/>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76200" dir="13500000" sy="23000" kx="1200000" algn="br" rotWithShape="0">
              <a:prstClr val="black">
                <a:alpha val="20000"/>
              </a:prst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F097F0A-4E3E-6393-8FF8-AC9727E595BC}"/>
              </a:ext>
            </a:extLst>
          </p:cNvPr>
          <p:cNvSpPr txBox="1"/>
          <p:nvPr/>
        </p:nvSpPr>
        <p:spPr>
          <a:xfrm>
            <a:off x="301824" y="2465301"/>
            <a:ext cx="3726671" cy="230832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The trail will promote walking, cycling and scooting within the development, with an aim to show residents lots of different landmarks and locations within walking, scooting or cycling distance from their homes. Participants will be entered into a prize draw where they could win prizes such as:</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sp>
        <p:nvSpPr>
          <p:cNvPr id="6" name="TextBox 5">
            <a:extLst>
              <a:ext uri="{FF2B5EF4-FFF2-40B4-BE49-F238E27FC236}">
                <a16:creationId xmlns:a16="http://schemas.microsoft.com/office/drawing/2014/main" id="{9D66138E-DBEE-3086-BCC0-8D22ED584AE0}"/>
              </a:ext>
            </a:extLst>
          </p:cNvPr>
          <p:cNvSpPr txBox="1"/>
          <p:nvPr/>
        </p:nvSpPr>
        <p:spPr>
          <a:xfrm>
            <a:off x="5652120" y="5836057"/>
            <a:ext cx="259228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Map example ‘Pindar Creative’ for Alford</a:t>
            </a:r>
          </a:p>
        </p:txBody>
      </p:sp>
      <p:sp>
        <p:nvSpPr>
          <p:cNvPr id="8" name="TextBox 7">
            <a:extLst>
              <a:ext uri="{FF2B5EF4-FFF2-40B4-BE49-F238E27FC236}">
                <a16:creationId xmlns:a16="http://schemas.microsoft.com/office/drawing/2014/main" id="{70863694-A747-2353-B797-D405B069F2EA}"/>
              </a:ext>
            </a:extLst>
          </p:cNvPr>
          <p:cNvSpPr txBox="1"/>
          <p:nvPr/>
        </p:nvSpPr>
        <p:spPr>
          <a:xfrm>
            <a:off x="301824" y="4528684"/>
            <a:ext cx="4572000" cy="1077218"/>
          </a:xfrm>
          <a:prstGeom prst="rect">
            <a:avLst/>
          </a:prstGeom>
          <a:noFill/>
        </p:spPr>
        <p:txBody>
          <a:bodyPr wrap="square">
            <a:spAutoFit/>
          </a:bodyPr>
          <a:lstStyle/>
          <a:p>
            <a:pPr algn="just" rtl="0" fontAlgn="base">
              <a:buFont typeface="Arial" panose="020B0604020202020204" pitchFamily="34" charset="0"/>
              <a:buChar char="•"/>
            </a:pPr>
            <a:r>
              <a:rPr lang="en-GB" sz="1600" b="0" i="0" u="none" strike="noStrike" dirty="0">
                <a:solidFill>
                  <a:srgbClr val="1E2B4C"/>
                </a:solidFill>
                <a:effectLst/>
                <a:latin typeface="Calibri Light" panose="020F0302020204030204" pitchFamily="34" charset="0"/>
              </a:rPr>
              <a:t>£50 bike voucher.</a:t>
            </a:r>
            <a:r>
              <a:rPr lang="en-US" sz="1600" b="0" i="0" dirty="0">
                <a:solidFill>
                  <a:srgbClr val="3DBDEF"/>
                </a:solidFill>
                <a:effectLst/>
                <a:latin typeface="Calibri Light" panose="020F0302020204030204" pitchFamily="34" charset="0"/>
              </a:rPr>
              <a:t>​</a:t>
            </a:r>
            <a:endParaRPr lang="en-US" b="0" i="0" dirty="0">
              <a:solidFill>
                <a:srgbClr val="3DBDEF"/>
              </a:solidFill>
              <a:effectLst/>
              <a:latin typeface="Arial" panose="020B0604020202020204" pitchFamily="34" charset="0"/>
            </a:endParaRPr>
          </a:p>
          <a:p>
            <a:pPr algn="just" rtl="0" fontAlgn="base">
              <a:buFont typeface="Arial" panose="020B0604020202020204" pitchFamily="34" charset="0"/>
              <a:buChar char="•"/>
            </a:pPr>
            <a:r>
              <a:rPr lang="en-GB" sz="1600" b="0" i="0" u="none" strike="noStrike" dirty="0">
                <a:solidFill>
                  <a:srgbClr val="1E2B4C"/>
                </a:solidFill>
                <a:effectLst/>
                <a:latin typeface="Calibri Light" panose="020F0302020204030204" pitchFamily="34" charset="0"/>
              </a:rPr>
              <a:t>Master bike lock.</a:t>
            </a:r>
            <a:r>
              <a:rPr lang="en-US" sz="1600" b="0" i="0" dirty="0">
                <a:solidFill>
                  <a:srgbClr val="3DBDEF"/>
                </a:solidFill>
                <a:effectLst/>
                <a:latin typeface="Calibri Light" panose="020F0302020204030204" pitchFamily="34" charset="0"/>
              </a:rPr>
              <a:t>​</a:t>
            </a:r>
            <a:endParaRPr lang="en-US" b="0" i="0" dirty="0">
              <a:solidFill>
                <a:srgbClr val="3DBDEF"/>
              </a:solidFill>
              <a:effectLst/>
              <a:latin typeface="Arial" panose="020B0604020202020204" pitchFamily="34" charset="0"/>
            </a:endParaRPr>
          </a:p>
          <a:p>
            <a:pPr algn="just" rtl="0" fontAlgn="base">
              <a:buFont typeface="Arial" panose="020B0604020202020204" pitchFamily="34" charset="0"/>
              <a:buChar char="•"/>
            </a:pPr>
            <a:r>
              <a:rPr lang="en-GB" sz="1600" b="0" i="0" u="none" strike="noStrike" dirty="0">
                <a:solidFill>
                  <a:srgbClr val="1E2B4C"/>
                </a:solidFill>
                <a:effectLst/>
                <a:latin typeface="Calibri Light" panose="020F0302020204030204" pitchFamily="34" charset="0"/>
              </a:rPr>
              <a:t>Bike lights.</a:t>
            </a:r>
            <a:r>
              <a:rPr lang="en-US" sz="1600" b="0" i="0" dirty="0">
                <a:solidFill>
                  <a:srgbClr val="3DBDEF"/>
                </a:solidFill>
                <a:effectLst/>
                <a:latin typeface="Calibri Light" panose="020F0302020204030204" pitchFamily="34" charset="0"/>
              </a:rPr>
              <a:t>​</a:t>
            </a:r>
            <a:endParaRPr lang="en-US" b="0" i="0" dirty="0">
              <a:solidFill>
                <a:srgbClr val="3DBDEF"/>
              </a:solidFill>
              <a:effectLst/>
              <a:latin typeface="Arial" panose="020B0604020202020204" pitchFamily="34" charset="0"/>
            </a:endParaRPr>
          </a:p>
          <a:p>
            <a:pPr algn="just" rtl="0" fontAlgn="base">
              <a:buFont typeface="Arial" panose="020B0604020202020204" pitchFamily="34" charset="0"/>
              <a:buChar char="•"/>
            </a:pPr>
            <a:r>
              <a:rPr lang="en-GB" sz="1600" b="0" i="0" u="none" strike="noStrike" dirty="0">
                <a:solidFill>
                  <a:srgbClr val="1E2B4C"/>
                </a:solidFill>
                <a:effectLst/>
                <a:latin typeface="Calibri Light" panose="020F0302020204030204" pitchFamily="34" charset="0"/>
              </a:rPr>
              <a:t>Cycling accessories.</a:t>
            </a:r>
            <a:endParaRPr lang="en-US" b="0" i="0" dirty="0">
              <a:solidFill>
                <a:srgbClr val="3DBDEF"/>
              </a:solidFill>
              <a:effectLst/>
              <a:latin typeface="Arial" panose="020B0604020202020204" pitchFamily="34" charset="0"/>
            </a:endParaRPr>
          </a:p>
        </p:txBody>
      </p:sp>
    </p:spTree>
    <p:extLst>
      <p:ext uri="{BB962C8B-B14F-4D97-AF65-F5344CB8AC3E}">
        <p14:creationId xmlns:p14="http://schemas.microsoft.com/office/powerpoint/2010/main" val="4235691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3" y="1169273"/>
            <a:ext cx="78424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Annual Travel Survey</a:t>
            </a:r>
          </a:p>
        </p:txBody>
      </p:sp>
      <p:sp>
        <p:nvSpPr>
          <p:cNvPr id="3" name="TextBox 2"/>
          <p:cNvSpPr txBox="1"/>
          <p:nvPr/>
        </p:nvSpPr>
        <p:spPr>
          <a:xfrm>
            <a:off x="181473" y="1754048"/>
            <a:ext cx="5328591" cy="477053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will deliver an annual travel survey, designed to help us understand how residents get to, and from work from the development. We are experienced in asking leading questions, that enable us a to gauge a clear understanding of barriers that prevent them travelling sustainably.</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will design a comprehensive plan, that outlines our approach and provides a clear timeline to deliver the survey. We will use a mix of methodologies for collecting survey results, to include: an on-line platform and a paper-based survey to capture as much feedback as possible.</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The travel survey will also allow us to plan, monitor and evaluate the impact of our Travel Plan initiatives and will aid us in reaching your objectives. We can use the data that has been collected from thousands of employees across Cambridgeshire to make sure our data is the most valuable in our geographic area.</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pic>
        <p:nvPicPr>
          <p:cNvPr id="5" name="Picture 4">
            <a:extLst>
              <a:ext uri="{FF2B5EF4-FFF2-40B4-BE49-F238E27FC236}">
                <a16:creationId xmlns:a16="http://schemas.microsoft.com/office/drawing/2014/main" id="{B9EC1C1B-34D9-C8D8-51F5-E9AD02337D4C}"/>
              </a:ext>
            </a:extLst>
          </p:cNvPr>
          <p:cNvPicPr>
            <a:picLocks noChangeAspect="1"/>
          </p:cNvPicPr>
          <p:nvPr/>
        </p:nvPicPr>
        <p:blipFill rotWithShape="1">
          <a:blip r:embed="rId2"/>
          <a:srcRect l="31100" t="3800" r="31100" b="9401"/>
          <a:stretch/>
        </p:blipFill>
        <p:spPr>
          <a:xfrm>
            <a:off x="5702142" y="1754048"/>
            <a:ext cx="3262345" cy="4213862"/>
          </a:xfrm>
          <a:prstGeom prst="rect">
            <a:avLst/>
          </a:prstGeom>
          <a:ln>
            <a:noFill/>
          </a:ln>
          <a:effectLst>
            <a:outerShdw blurRad="50800" dist="38100" dir="13500000" sx="102000" sy="102000" algn="br" rotWithShape="0">
              <a:srgbClr val="1E2B4C">
                <a:alpha val="40000"/>
              </a:srgbClr>
            </a:outerShdw>
          </a:effectLst>
        </p:spPr>
      </p:pic>
    </p:spTree>
    <p:extLst>
      <p:ext uri="{BB962C8B-B14F-4D97-AF65-F5344CB8AC3E}">
        <p14:creationId xmlns:p14="http://schemas.microsoft.com/office/powerpoint/2010/main" val="2658507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96" y="1118060"/>
            <a:ext cx="878497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Submit Monitoring Report and Travel Plan Revisions</a:t>
            </a:r>
          </a:p>
        </p:txBody>
      </p:sp>
      <p:sp>
        <p:nvSpPr>
          <p:cNvPr id="3" name="TextBox 2"/>
          <p:cNvSpPr txBox="1"/>
          <p:nvPr/>
        </p:nvSpPr>
        <p:spPr>
          <a:xfrm>
            <a:off x="179512" y="2242052"/>
            <a:ext cx="8784976" cy="83099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Each year 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will analyse data and feedback collected from the travel survey and provide an </a:t>
            </a:r>
            <a:r>
              <a:rPr kumimoji="0" lang="en-US"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advanced statistical analysis of the results. Using GIS and statistical software, our comprehensive report will identify trends, provide actionable insights and drive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new ideas.</a:t>
            </a:r>
          </a:p>
        </p:txBody>
      </p:sp>
      <p:pic>
        <p:nvPicPr>
          <p:cNvPr id="2051" name="Picture 1">
            <a:extLst>
              <a:ext uri="{FF2B5EF4-FFF2-40B4-BE49-F238E27FC236}">
                <a16:creationId xmlns:a16="http://schemas.microsoft.com/office/drawing/2014/main" id="{616ACD70-867A-DE78-5A09-6243835B6D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80" t="23079" r="9898" b="9314"/>
          <a:stretch/>
        </p:blipFill>
        <p:spPr bwMode="auto">
          <a:xfrm>
            <a:off x="4228911" y="3221982"/>
            <a:ext cx="4896000" cy="2351744"/>
          </a:xfrm>
          <a:prstGeom prst="rect">
            <a:avLst/>
          </a:prstGeom>
          <a:noFill/>
          <a:ln>
            <a:noFill/>
          </a:ln>
          <a:effectLst>
            <a:outerShdw blurRad="50800" dist="76200" dir="12000000" algn="r" rotWithShape="0">
              <a:srgbClr val="1E2B4C">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6F5091E-CBB5-E2F6-FE46-D8B8C2685393}"/>
              </a:ext>
            </a:extLst>
          </p:cNvPr>
          <p:cNvSpPr txBox="1"/>
          <p:nvPr/>
        </p:nvSpPr>
        <p:spPr>
          <a:xfrm>
            <a:off x="205297" y="3119823"/>
            <a:ext cx="3884618" cy="329320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will create a yearly Monitoring Report and submit this data to the Local Authority, detailing how objectives within the Travel Plan have been met, as part of the planning condition.</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Furthermore, we will use the results of the survey to understand which schemes and initiatives enable behavioural change and update these accordingly, to continually improve our offer. We can also use these reports to help celebrate your successes.</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sp>
        <p:nvSpPr>
          <p:cNvPr id="6" name="TextBox 5">
            <a:extLst>
              <a:ext uri="{FF2B5EF4-FFF2-40B4-BE49-F238E27FC236}">
                <a16:creationId xmlns:a16="http://schemas.microsoft.com/office/drawing/2014/main" id="{BA46859D-703C-E489-AAEC-4BA694A91667}"/>
              </a:ext>
            </a:extLst>
          </p:cNvPr>
          <p:cNvSpPr txBox="1"/>
          <p:nvPr/>
        </p:nvSpPr>
        <p:spPr>
          <a:xfrm>
            <a:off x="4235072" y="5609135"/>
            <a:ext cx="496430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Alconbury Weald 2023 Scoping Report</a:t>
            </a:r>
          </a:p>
        </p:txBody>
      </p:sp>
    </p:spTree>
    <p:extLst>
      <p:ext uri="{BB962C8B-B14F-4D97-AF65-F5344CB8AC3E}">
        <p14:creationId xmlns:p14="http://schemas.microsoft.com/office/powerpoint/2010/main" val="2376978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008" y="1137896"/>
            <a:ext cx="2880320" cy="646331"/>
          </a:xfrm>
          <a:prstGeom prst="rect">
            <a:avLst/>
          </a:prstGeom>
          <a:noFill/>
        </p:spPr>
        <p:txBody>
          <a:bodyPr wrap="square" rtlCol="0">
            <a:spAutoFit/>
          </a:bodyPr>
          <a:lstStyle/>
          <a:p>
            <a:r>
              <a:rPr lang="en-US" sz="3600" b="1" dirty="0">
                <a:solidFill>
                  <a:srgbClr val="1E2B4C"/>
                </a:solidFill>
                <a:latin typeface="Gilroy ExtraBold" panose="00000900000000000000" pitchFamily="50" charset="0"/>
                <a:ea typeface="Verdana" panose="020B0604030504040204" pitchFamily="34" charset="0"/>
                <a:cs typeface="Calibri Light" panose="020F0302020204030204" pitchFamily="34" charset="0"/>
              </a:rPr>
              <a:t>About Us</a:t>
            </a:r>
          </a:p>
        </p:txBody>
      </p:sp>
      <p:sp>
        <p:nvSpPr>
          <p:cNvPr id="3" name="TextBox 2"/>
          <p:cNvSpPr txBox="1"/>
          <p:nvPr/>
        </p:nvSpPr>
        <p:spPr>
          <a:xfrm>
            <a:off x="251520" y="1959367"/>
            <a:ext cx="4674623" cy="3247043"/>
          </a:xfrm>
          <a:prstGeom prst="rect">
            <a:avLst/>
          </a:prstGeom>
          <a:noFill/>
        </p:spPr>
        <p:txBody>
          <a:bodyPr wrap="square" rtlCol="0">
            <a:spAutoFit/>
          </a:bodyPr>
          <a:lstStyle/>
          <a:p>
            <a:pPr lvl="0" algn="just">
              <a:spcAft>
                <a:spcPts val="300"/>
              </a:spcAft>
            </a:pPr>
            <a:r>
              <a:rPr lang="en-GB" sz="2000" dirty="0">
                <a:solidFill>
                  <a:srgbClr val="1E2B4C"/>
                </a:solidFill>
                <a:latin typeface="Catamaran" pitchFamily="2" charset="0"/>
                <a:cs typeface="Catamaran" pitchFamily="2" charset="0"/>
              </a:rPr>
              <a:t>smart journeys is an organisation of travel planners, who is hosted by Cambridgeshire County Council, that advises and supports clients on how to implement and promote sustainable and active travel. </a:t>
            </a:r>
          </a:p>
          <a:p>
            <a:pPr lvl="0" algn="just">
              <a:spcAft>
                <a:spcPts val="300"/>
              </a:spcAft>
            </a:pPr>
            <a:endParaRPr lang="en-GB" sz="2000" dirty="0">
              <a:solidFill>
                <a:srgbClr val="1E2B4C"/>
              </a:solidFill>
              <a:latin typeface="Catamaran" pitchFamily="2" charset="0"/>
              <a:cs typeface="Catamaran" pitchFamily="2" charset="0"/>
            </a:endParaRPr>
          </a:p>
          <a:p>
            <a:pPr lvl="0" algn="just">
              <a:spcAft>
                <a:spcPts val="300"/>
              </a:spcAft>
            </a:pPr>
            <a:r>
              <a:rPr lang="en-GB" sz="2000" dirty="0">
                <a:solidFill>
                  <a:srgbClr val="1E2B4C"/>
                </a:solidFill>
                <a:latin typeface="Catamaran" pitchFamily="2" charset="0"/>
                <a:cs typeface="Catamaran" pitchFamily="2" charset="0"/>
              </a:rPr>
              <a:t>With strategic plans, innovative solutions, and behavioural change initiatives, smart journeys aim to create a smarter commuter culture, for good.</a:t>
            </a:r>
          </a:p>
        </p:txBody>
      </p:sp>
      <p:pic>
        <p:nvPicPr>
          <p:cNvPr id="5" name="Content Placeholder 5" descr="A picture containing text, grass, sky, outdoor&#10;&#10;Description automatically generated">
            <a:extLst>
              <a:ext uri="{FF2B5EF4-FFF2-40B4-BE49-F238E27FC236}">
                <a16:creationId xmlns:a16="http://schemas.microsoft.com/office/drawing/2014/main" id="{7E4B29F6-409D-2E7C-1396-3A676517C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00" y="1759646"/>
            <a:ext cx="4284000" cy="3621904"/>
          </a:xfrm>
          <a:prstGeom prst="chord">
            <a:avLst>
              <a:gd name="adj1" fmla="val 7779653"/>
              <a:gd name="adj2" fmla="val 3141345"/>
            </a:avLst>
          </a:prstGeom>
          <a:ln>
            <a:noFill/>
          </a:ln>
          <a:effectLst>
            <a:softEdge rad="127000"/>
          </a:effectLst>
        </p:spPr>
      </p:pic>
      <p:sp>
        <p:nvSpPr>
          <p:cNvPr id="7" name="Chord 6">
            <a:extLst>
              <a:ext uri="{FF2B5EF4-FFF2-40B4-BE49-F238E27FC236}">
                <a16:creationId xmlns:a16="http://schemas.microsoft.com/office/drawing/2014/main" id="{2E1898F8-BC78-078C-C9D4-CD96982EC160}"/>
              </a:ext>
            </a:extLst>
          </p:cNvPr>
          <p:cNvSpPr/>
          <p:nvPr/>
        </p:nvSpPr>
        <p:spPr>
          <a:xfrm>
            <a:off x="5025575" y="1759646"/>
            <a:ext cx="3888431" cy="3528392"/>
          </a:xfrm>
          <a:prstGeom prst="chord">
            <a:avLst>
              <a:gd name="adj1" fmla="val 7757779"/>
              <a:gd name="adj2" fmla="val 2965419"/>
            </a:avLst>
          </a:prstGeom>
          <a:noFill/>
          <a:ln w="9525" cap="flat" cmpd="sng" algn="ctr">
            <a:solidFill>
              <a:srgbClr val="FFF75A"/>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544"/>
    </mc:Choice>
    <mc:Fallback xmlns="">
      <p:transition spd="slow" advTm="24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30" y="1067898"/>
            <a:ext cx="78424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Resident Travel Welcome Packs</a:t>
            </a:r>
          </a:p>
        </p:txBody>
      </p:sp>
      <p:sp>
        <p:nvSpPr>
          <p:cNvPr id="3" name="TextBox 2"/>
          <p:cNvSpPr txBox="1"/>
          <p:nvPr/>
        </p:nvSpPr>
        <p:spPr>
          <a:xfrm>
            <a:off x="251520" y="1627059"/>
            <a:ext cx="8496944" cy="304698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6203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 are developing</a:t>
            </a:r>
            <a:r>
              <a:rPr kumimoji="0" lang="en-GB" sz="1600" b="0" i="0" u="none" strike="noStrike" kern="1200" cap="none" spc="0" normalizeH="0" baseline="0" noProof="0" dirty="0">
                <a:ln>
                  <a:noFill/>
                </a:ln>
                <a:solidFill>
                  <a:srgbClr val="16203C"/>
                </a:solidFill>
                <a:effectLst/>
                <a:highlight>
                  <a:srgbClr val="FFFFFF"/>
                </a:highlight>
                <a:uLnTx/>
                <a:uFillTx/>
                <a:latin typeface="Calibri Light" panose="020F0302020204030204" pitchFamily="34" charset="0"/>
                <a:ea typeface="+mn-ea"/>
                <a:cs typeface="Calibri Light" panose="020F0302020204030204" pitchFamily="34" charset="0"/>
              </a:rPr>
              <a:t> residential travel </a:t>
            </a: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packs for new residents, which will include details on sustainable travel to and from the development. Through the information provided, residents will have the ability to make informed choices about how they choose to travel. These travel packs will include: </a:t>
            </a:r>
          </a:p>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endPar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An overview of the objectives and structure of the Residential Travel Plan.</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Details of incentives being offered to residents to encourage sustainable travel and how to apply for discounts/voucher codes.</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Current bus and rail timetables.</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Pedestrian and cycle route maps to and from the development.</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smart journeys’ contact details.</a:t>
            </a:r>
            <a:endParaRPr kumimoji="0" lang="en-GB" sz="1600" b="0" i="0" u="none" strike="noStrike" kern="1200" cap="none" spc="0" normalizeH="0" baseline="0" noProof="0" dirty="0">
              <a:ln>
                <a:noFill/>
              </a:ln>
              <a:solidFill>
                <a:srgbClr val="16203C"/>
              </a:solidFill>
              <a:effectLst/>
              <a:uLnTx/>
              <a:uFill>
                <a:solidFill>
                  <a:srgbClr val="FFF75A"/>
                </a:solidFill>
              </a:uFill>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60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pic>
        <p:nvPicPr>
          <p:cNvPr id="5" name="Picture 4" descr="A person holding a magazine&#10;&#10;Description automatically generated with low confidence">
            <a:extLst>
              <a:ext uri="{FF2B5EF4-FFF2-40B4-BE49-F238E27FC236}">
                <a16:creationId xmlns:a16="http://schemas.microsoft.com/office/drawing/2014/main" id="{276FFC78-ABCC-4CF7-F617-6D479A0CB5F4}"/>
              </a:ext>
            </a:extLst>
          </p:cNvPr>
          <p:cNvPicPr>
            <a:picLocks noChangeAspect="1"/>
          </p:cNvPicPr>
          <p:nvPr/>
        </p:nvPicPr>
        <p:blipFill>
          <a:blip r:embed="rId2"/>
          <a:stretch>
            <a:fillRect/>
          </a:stretch>
        </p:blipFill>
        <p:spPr>
          <a:xfrm>
            <a:off x="5652120" y="3263828"/>
            <a:ext cx="3415718" cy="2988000"/>
          </a:xfrm>
          <a:prstGeom prst="rect">
            <a:avLst/>
          </a:prstGeom>
        </p:spPr>
      </p:pic>
      <p:sp>
        <p:nvSpPr>
          <p:cNvPr id="7" name="TextBox 6">
            <a:extLst>
              <a:ext uri="{FF2B5EF4-FFF2-40B4-BE49-F238E27FC236}">
                <a16:creationId xmlns:a16="http://schemas.microsoft.com/office/drawing/2014/main" id="{246EAD8F-DC38-B923-48B2-F18BC5BDC790}"/>
              </a:ext>
            </a:extLst>
          </p:cNvPr>
          <p:cNvSpPr txBox="1"/>
          <p:nvPr/>
        </p:nvSpPr>
        <p:spPr>
          <a:xfrm>
            <a:off x="251520" y="4569221"/>
            <a:ext cx="5472608" cy="132343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Our team are experts in behavioural change and understand that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travel habits are formed within 3 months of moving to a new area; therefore, it is vital to encourage positive behaviours from day one and provide residents with the tools to make sustainable choices.</a:t>
            </a:r>
          </a:p>
        </p:txBody>
      </p:sp>
    </p:spTree>
    <p:extLst>
      <p:ext uri="{BB962C8B-B14F-4D97-AF65-F5344CB8AC3E}">
        <p14:creationId xmlns:p14="http://schemas.microsoft.com/office/powerpoint/2010/main" val="285293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774" y="924047"/>
            <a:ext cx="78424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Postcode Mapping</a:t>
            </a:r>
          </a:p>
        </p:txBody>
      </p:sp>
      <p:sp>
        <p:nvSpPr>
          <p:cNvPr id="3" name="TextBox 2"/>
          <p:cNvSpPr txBox="1"/>
          <p:nvPr/>
        </p:nvSpPr>
        <p:spPr>
          <a:xfrm>
            <a:off x="399934" y="1528505"/>
            <a:ext cx="8492546"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Using geographical information software (GIS), </a:t>
            </a: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can present geospatial data on residents’ travel options. Working with individuals we can map home postcodes to work postcodes or points of interest and use this data to visually identify the modes of transport available to them. This will enable us to support residents in establishing which travel campaigns would have the greatest impact, as illustrated by figures below.</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pic>
        <p:nvPicPr>
          <p:cNvPr id="5" name="Picture 4" descr="A picture containing map, text, atlas&#10;&#10;Description automatically generated">
            <a:extLst>
              <a:ext uri="{FF2B5EF4-FFF2-40B4-BE49-F238E27FC236}">
                <a16:creationId xmlns:a16="http://schemas.microsoft.com/office/drawing/2014/main" id="{55A98C5D-D408-54E1-3AB0-3955E9B467CB}"/>
              </a:ext>
            </a:extLst>
          </p:cNvPr>
          <p:cNvPicPr>
            <a:picLocks noChangeAspect="1"/>
          </p:cNvPicPr>
          <p:nvPr/>
        </p:nvPicPr>
        <p:blipFill>
          <a:blip r:embed="rId2"/>
          <a:stretch>
            <a:fillRect/>
          </a:stretch>
        </p:blipFill>
        <p:spPr>
          <a:xfrm>
            <a:off x="763028" y="3082008"/>
            <a:ext cx="3312368" cy="2559557"/>
          </a:xfrm>
          <a:prstGeom prst="rect">
            <a:avLst/>
          </a:prstGeom>
          <a:effectLst>
            <a:outerShdw blurRad="50800" dist="38100" dir="16200000" sx="102000" sy="102000" rotWithShape="0">
              <a:srgbClr val="16203C">
                <a:alpha val="40000"/>
              </a:srgbClr>
            </a:outerShdw>
          </a:effectLst>
        </p:spPr>
      </p:pic>
      <p:pic>
        <p:nvPicPr>
          <p:cNvPr id="7" name="Picture 6" descr="A map of a city&#10;&#10;Description automatically generated with low confidence">
            <a:extLst>
              <a:ext uri="{FF2B5EF4-FFF2-40B4-BE49-F238E27FC236}">
                <a16:creationId xmlns:a16="http://schemas.microsoft.com/office/drawing/2014/main" id="{CEA5DF0B-79F3-F90A-B2F5-56FCCEF89AA7}"/>
              </a:ext>
            </a:extLst>
          </p:cNvPr>
          <p:cNvPicPr>
            <a:picLocks noChangeAspect="1"/>
          </p:cNvPicPr>
          <p:nvPr/>
        </p:nvPicPr>
        <p:blipFill>
          <a:blip r:embed="rId3"/>
          <a:stretch>
            <a:fillRect/>
          </a:stretch>
        </p:blipFill>
        <p:spPr>
          <a:xfrm>
            <a:off x="5068604" y="3082007"/>
            <a:ext cx="3312368" cy="2559557"/>
          </a:xfrm>
          <a:prstGeom prst="rect">
            <a:avLst/>
          </a:prstGeom>
          <a:effectLst>
            <a:outerShdw blurRad="50800" dist="38100" dir="16200000" sx="102000" sy="102000" rotWithShape="0">
              <a:srgbClr val="1E2B4C">
                <a:alpha val="40000"/>
              </a:srgbClr>
            </a:outerShdw>
          </a:effectLst>
        </p:spPr>
      </p:pic>
      <p:sp>
        <p:nvSpPr>
          <p:cNvPr id="4" name="TextBox 3">
            <a:extLst>
              <a:ext uri="{FF2B5EF4-FFF2-40B4-BE49-F238E27FC236}">
                <a16:creationId xmlns:a16="http://schemas.microsoft.com/office/drawing/2014/main" id="{4F658E29-F2AB-9BAF-E561-6540B4165C3E}"/>
              </a:ext>
            </a:extLst>
          </p:cNvPr>
          <p:cNvSpPr txBox="1"/>
          <p:nvPr/>
        </p:nvSpPr>
        <p:spPr>
          <a:xfrm>
            <a:off x="707159" y="5661248"/>
            <a:ext cx="342410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Figure 1 </a:t>
            </a:r>
            <a:r>
              <a:rPr kumimoji="0" lang="en-GB" sz="1100" b="1" i="0" u="none" strike="noStrike" kern="1200" cap="none" spc="0" normalizeH="0" baseline="0" noProof="0" dirty="0">
                <a:ln>
                  <a:noFill/>
                </a:ln>
                <a:solidFill>
                  <a:srgbClr val="16203C"/>
                </a:solidFill>
                <a:effectLst/>
                <a:uLnTx/>
                <a:uFillTx/>
                <a:latin typeface="Calibri"/>
                <a:ea typeface="+mn-ea"/>
                <a:cs typeface="+mn-cs"/>
              </a:rPr>
              <a:t>- </a:t>
            </a:r>
            <a:r>
              <a:rPr kumimoji="0" lang="en-GB" sz="1100" b="1" i="1" u="none" strike="noStrike" kern="1200" cap="none" spc="0" normalizeH="0" baseline="0" noProof="0" dirty="0">
                <a:ln>
                  <a:noFill/>
                </a:ln>
                <a:solidFill>
                  <a:srgbClr val="16203C"/>
                </a:solidFill>
                <a:effectLst/>
                <a:uLnTx/>
                <a:uFillTx/>
                <a:latin typeface="Calibri Light" panose="020F0302020204030204" pitchFamily="34" charset="0"/>
                <a:ea typeface="Calibri" panose="020F0502020204030204" pitchFamily="34" charset="0"/>
                <a:cs typeface="Calibri Light" panose="020F0302020204030204" pitchFamily="34" charset="0"/>
              </a:rPr>
              <a:t>map showing workplaces of Alconbury Weald residents within 60 min cycle of Alconbury Weald </a:t>
            </a:r>
            <a:endParaRPr kumimoji="0" lang="en-GB" sz="1100" b="1"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p:txBody>
      </p:sp>
      <p:sp>
        <p:nvSpPr>
          <p:cNvPr id="6" name="TextBox 5">
            <a:extLst>
              <a:ext uri="{FF2B5EF4-FFF2-40B4-BE49-F238E27FC236}">
                <a16:creationId xmlns:a16="http://schemas.microsoft.com/office/drawing/2014/main" id="{6F216E08-1B4C-3185-C54C-FB4EB79E423E}"/>
              </a:ext>
            </a:extLst>
          </p:cNvPr>
          <p:cNvSpPr txBox="1"/>
          <p:nvPr/>
        </p:nvSpPr>
        <p:spPr>
          <a:xfrm>
            <a:off x="4956866" y="5665492"/>
            <a:ext cx="342410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Figure 2 </a:t>
            </a:r>
            <a:r>
              <a:rPr kumimoji="0" lang="en-GB" sz="1100" b="1" i="0" u="none" strike="noStrike" kern="1200" cap="none" spc="0" normalizeH="0" baseline="0" noProof="0" dirty="0">
                <a:ln>
                  <a:noFill/>
                </a:ln>
                <a:solidFill>
                  <a:srgbClr val="16203C"/>
                </a:solidFill>
                <a:effectLst/>
                <a:uLnTx/>
                <a:uFillTx/>
                <a:latin typeface="Calibri"/>
                <a:ea typeface="+mn-ea"/>
                <a:cs typeface="+mn-cs"/>
              </a:rPr>
              <a:t>- </a:t>
            </a:r>
            <a:r>
              <a:rPr kumimoji="0" lang="en-GB" sz="1100" b="1" i="1" u="none" strike="noStrike" kern="1200" cap="none" spc="0" normalizeH="0" baseline="0" noProof="0" dirty="0">
                <a:ln>
                  <a:noFill/>
                </a:ln>
                <a:solidFill>
                  <a:srgbClr val="16203C"/>
                </a:solidFill>
                <a:effectLst/>
                <a:uLnTx/>
                <a:uFillTx/>
                <a:latin typeface="Calibri Light" panose="020F0302020204030204" pitchFamily="34" charset="0"/>
                <a:ea typeface="Calibri" panose="020F0502020204030204" pitchFamily="34" charset="0"/>
                <a:cs typeface="Calibri Light" panose="020F0302020204030204" pitchFamily="34" charset="0"/>
              </a:rPr>
              <a:t>map showing employee home postcodes within a 60 min walk of Cambridge Science Park</a:t>
            </a:r>
            <a:endParaRPr kumimoji="0" lang="en-GB" sz="1100" b="1"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49811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6D9035-DCB9-0017-C993-08A1D479977A}"/>
              </a:ext>
            </a:extLst>
          </p:cNvPr>
          <p:cNvSpPr txBox="1"/>
          <p:nvPr/>
        </p:nvSpPr>
        <p:spPr>
          <a:xfrm>
            <a:off x="279770" y="926853"/>
            <a:ext cx="388843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Inclusivity</a:t>
            </a:r>
          </a:p>
        </p:txBody>
      </p:sp>
      <p:sp>
        <p:nvSpPr>
          <p:cNvPr id="3" name="TextBox 2">
            <a:extLst>
              <a:ext uri="{FF2B5EF4-FFF2-40B4-BE49-F238E27FC236}">
                <a16:creationId xmlns:a16="http://schemas.microsoft.com/office/drawing/2014/main" id="{E959CE93-490F-0A93-184E-E262C8FBBDC1}"/>
              </a:ext>
            </a:extLst>
          </p:cNvPr>
          <p:cNvSpPr txBox="1"/>
          <p:nvPr/>
        </p:nvSpPr>
        <p:spPr>
          <a:xfrm>
            <a:off x="279770" y="1460381"/>
            <a:ext cx="8632309" cy="280076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Inclusivity is at the heart of smart journeys sustainable travel plan initiatives. With experience in accessibility and inclusion, smart journeys will aim to incorporate inclusivity in all their workstreams to ensure sustainable travel is accessible for all.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Oftentimes, people with special accessibility requirements are excluded in sustainable travel plans and various travel schemes. As a result, we have proudly partnered with key charities and organisations such as ‘</a:t>
            </a: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hlinkClick r:id="rId2"/>
              </a:rPr>
              <a:t>Wheels for Wellbeing</a:t>
            </a: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 an award-winning charity supporting disabled people of all ages and abilities to enjoy the benefits of cycling.  This ensures our initiatives are appropriately structured and incorporated in our workstreams. Combining their specialist knowledge and skills will influence our work, enabling us to empower Waterbeach in becoming sustainable travel trailblazers, pioneering accessible travel in other local communities around Cambridgeshire. </a:t>
            </a:r>
          </a:p>
        </p:txBody>
      </p:sp>
      <p:pic>
        <p:nvPicPr>
          <p:cNvPr id="5" name="Picture 4" descr="A picture containing text, font, screenshot, graphics&#10;&#10;Description automatically generated">
            <a:extLst>
              <a:ext uri="{FF2B5EF4-FFF2-40B4-BE49-F238E27FC236}">
                <a16:creationId xmlns:a16="http://schemas.microsoft.com/office/drawing/2014/main" id="{72A78C4D-21C1-3BCF-2AA0-B599DC52DE05}"/>
              </a:ext>
            </a:extLst>
          </p:cNvPr>
          <p:cNvPicPr>
            <a:picLocks noChangeAspect="1"/>
          </p:cNvPicPr>
          <p:nvPr/>
        </p:nvPicPr>
        <p:blipFill rotWithShape="1">
          <a:blip r:embed="rId3"/>
          <a:srcRect l="12078" t="8050" r="10551" b="7843"/>
          <a:stretch/>
        </p:blipFill>
        <p:spPr>
          <a:xfrm>
            <a:off x="7724079" y="4118897"/>
            <a:ext cx="1188000" cy="1410631"/>
          </a:xfrm>
          <a:prstGeom prst="rect">
            <a:avLst/>
          </a:prstGeom>
        </p:spPr>
      </p:pic>
      <p:pic>
        <p:nvPicPr>
          <p:cNvPr id="3074" name="Picture 2" descr="Campaigning for inclusive cycling, Wheels for Wellbeing">
            <a:extLst>
              <a:ext uri="{FF2B5EF4-FFF2-40B4-BE49-F238E27FC236}">
                <a16:creationId xmlns:a16="http://schemas.microsoft.com/office/drawing/2014/main" id="{A42D61E0-F02E-90B7-4451-A43A514E9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826" y="5690909"/>
            <a:ext cx="1605858" cy="4817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933A01-8C14-513B-7100-97C04110DD08}"/>
              </a:ext>
            </a:extLst>
          </p:cNvPr>
          <p:cNvSpPr txBox="1"/>
          <p:nvPr/>
        </p:nvSpPr>
        <p:spPr>
          <a:xfrm>
            <a:off x="290738" y="4346208"/>
            <a:ext cx="7170538" cy="15696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We have also partnered with ‘TAG Bikes’ who offer training for adults with learning disabilities to enable them to find future employment. We currently use their services at Alconbury Weald and are in the process of securing vouchers for new residents at Northstowe to include in our ‘Welcome Pack’. This  provides an opportunity to purchase a refurbished bicycle, a new lock and helmet. All funds received are returned to Huntingdon Day Care Social Fund. </a:t>
            </a:r>
          </a:p>
        </p:txBody>
      </p:sp>
      <p:pic>
        <p:nvPicPr>
          <p:cNvPr id="1026" name="Picture 2" descr="Inclusive design – if you think it is the modern term for accessibility,  you're wrong">
            <a:extLst>
              <a:ext uri="{FF2B5EF4-FFF2-40B4-BE49-F238E27FC236}">
                <a16:creationId xmlns:a16="http://schemas.microsoft.com/office/drawing/2014/main" id="{22C46184-B733-8703-22C7-2D9A632B86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694" b="15389"/>
          <a:stretch/>
        </p:blipFill>
        <p:spPr bwMode="auto">
          <a:xfrm>
            <a:off x="7224981" y="5733787"/>
            <a:ext cx="1827546" cy="3960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032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1C2007-729F-B0C5-7801-698081DDDCE5}"/>
              </a:ext>
            </a:extLst>
          </p:cNvPr>
          <p:cNvSpPr txBox="1"/>
          <p:nvPr/>
        </p:nvSpPr>
        <p:spPr>
          <a:xfrm>
            <a:off x="395536" y="1024153"/>
            <a:ext cx="31384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5-year plan</a:t>
            </a:r>
          </a:p>
        </p:txBody>
      </p:sp>
      <p:grpSp>
        <p:nvGrpSpPr>
          <p:cNvPr id="6" name="Group 5">
            <a:extLst>
              <a:ext uri="{FF2B5EF4-FFF2-40B4-BE49-F238E27FC236}">
                <a16:creationId xmlns:a16="http://schemas.microsoft.com/office/drawing/2014/main" id="{69B40AB8-9E22-1A21-0417-5AEC1E03E2C2}"/>
              </a:ext>
            </a:extLst>
          </p:cNvPr>
          <p:cNvGrpSpPr/>
          <p:nvPr/>
        </p:nvGrpSpPr>
        <p:grpSpPr>
          <a:xfrm>
            <a:off x="395536" y="1758741"/>
            <a:ext cx="3990613" cy="4179092"/>
            <a:chOff x="581387" y="1758741"/>
            <a:chExt cx="3732752" cy="4060599"/>
          </a:xfrm>
        </p:grpSpPr>
        <p:sp>
          <p:nvSpPr>
            <p:cNvPr id="7" name="Freeform: Shape 6">
              <a:extLst>
                <a:ext uri="{FF2B5EF4-FFF2-40B4-BE49-F238E27FC236}">
                  <a16:creationId xmlns:a16="http://schemas.microsoft.com/office/drawing/2014/main" id="{0CFAEE3C-A808-FFBE-7C56-0B220424F227}"/>
                </a:ext>
              </a:extLst>
            </p:cNvPr>
            <p:cNvSpPr/>
            <p:nvPr/>
          </p:nvSpPr>
          <p:spPr>
            <a:xfrm>
              <a:off x="581387" y="1758741"/>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solidFill>
              <a:srgbClr val="1E2B4C"/>
            </a:solidFill>
          </p:spPr>
          <p:style>
            <a:lnRef idx="1">
              <a:schemeClr val="accen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0796" tIns="328543" rIns="10795" bIns="328544"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GB" sz="1700" b="1" i="0" u="none" strike="noStrike" kern="1200" cap="none" spc="0" normalizeH="0" baseline="0" noProof="0" dirty="0">
                  <a:ln>
                    <a:noFill/>
                  </a:ln>
                  <a:solidFill>
                    <a:srgbClr val="FFF56D"/>
                  </a:solidFill>
                  <a:effectLst/>
                  <a:uLnTx/>
                  <a:uFillTx/>
                  <a:latin typeface="Calibri Light" panose="020F0302020204030204" pitchFamily="34" charset="0"/>
                  <a:ea typeface="Verdana" panose="020B0604030504040204" pitchFamily="34" charset="0"/>
                  <a:cs typeface="Calibri Light" panose="020F0302020204030204" pitchFamily="34" charset="0"/>
                </a:rPr>
                <a:t>Year 1</a:t>
              </a:r>
            </a:p>
          </p:txBody>
        </p:sp>
        <p:sp>
          <p:nvSpPr>
            <p:cNvPr id="8" name="Freeform: Shape 7">
              <a:extLst>
                <a:ext uri="{FF2B5EF4-FFF2-40B4-BE49-F238E27FC236}">
                  <a16:creationId xmlns:a16="http://schemas.microsoft.com/office/drawing/2014/main" id="{6F9F6168-45D5-AAD0-9348-8920512B1CEC}"/>
                </a:ext>
              </a:extLst>
            </p:cNvPr>
            <p:cNvSpPr/>
            <p:nvPr/>
          </p:nvSpPr>
          <p:spPr>
            <a:xfrm>
              <a:off x="1386637" y="1758742"/>
              <a:ext cx="2899483" cy="590104"/>
            </a:xfrm>
            <a:custGeom>
              <a:avLst/>
              <a:gdLst>
                <a:gd name="connsiteX0" fmla="*/ 98352 w 590103"/>
                <a:gd name="connsiteY0" fmla="*/ 0 h 2899482"/>
                <a:gd name="connsiteX1" fmla="*/ 491751 w 590103"/>
                <a:gd name="connsiteY1" fmla="*/ 0 h 2899482"/>
                <a:gd name="connsiteX2" fmla="*/ 590103 w 590103"/>
                <a:gd name="connsiteY2" fmla="*/ 98352 h 2899482"/>
                <a:gd name="connsiteX3" fmla="*/ 590103 w 590103"/>
                <a:gd name="connsiteY3" fmla="*/ 2899482 h 2899482"/>
                <a:gd name="connsiteX4" fmla="*/ 590103 w 590103"/>
                <a:gd name="connsiteY4" fmla="*/ 2899482 h 2899482"/>
                <a:gd name="connsiteX5" fmla="*/ 0 w 590103"/>
                <a:gd name="connsiteY5" fmla="*/ 2899482 h 2899482"/>
                <a:gd name="connsiteX6" fmla="*/ 0 w 590103"/>
                <a:gd name="connsiteY6" fmla="*/ 2899482 h 2899482"/>
                <a:gd name="connsiteX7" fmla="*/ 0 w 590103"/>
                <a:gd name="connsiteY7" fmla="*/ 98352 h 2899482"/>
                <a:gd name="connsiteX8" fmla="*/ 98352 w 590103"/>
                <a:gd name="connsiteY8" fmla="*/ 0 h 289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2899482">
                  <a:moveTo>
                    <a:pt x="590103" y="483256"/>
                  </a:moveTo>
                  <a:lnTo>
                    <a:pt x="590103" y="2416226"/>
                  </a:lnTo>
                  <a:cubicBezTo>
                    <a:pt x="590103" y="2683118"/>
                    <a:pt x="581141" y="2899480"/>
                    <a:pt x="570086" y="2899480"/>
                  </a:cubicBezTo>
                  <a:lnTo>
                    <a:pt x="0" y="2899480"/>
                  </a:lnTo>
                  <a:lnTo>
                    <a:pt x="0" y="2899480"/>
                  </a:lnTo>
                  <a:lnTo>
                    <a:pt x="0" y="2"/>
                  </a:lnTo>
                  <a:lnTo>
                    <a:pt x="0" y="2"/>
                  </a:lnTo>
                  <a:lnTo>
                    <a:pt x="570086" y="2"/>
                  </a:lnTo>
                  <a:cubicBezTo>
                    <a:pt x="581141" y="2"/>
                    <a:pt x="590103" y="216364"/>
                    <a:pt x="590103" y="483256"/>
                  </a:cubicBezTo>
                  <a:close/>
                </a:path>
              </a:pathLst>
            </a:custGeom>
            <a:ln w="28575">
              <a:solidFill>
                <a:schemeClr val="tx2">
                  <a:lumMod val="75000"/>
                </a:schemeClr>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1" tIns="38331" rIns="38331" bIns="38332" numCol="1" spcCol="1270" anchor="ctr"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Services - £15,000</a:t>
              </a:r>
            </a:p>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Initiatives - £15,000</a:t>
              </a:r>
            </a:p>
          </p:txBody>
        </p:sp>
        <p:sp>
          <p:nvSpPr>
            <p:cNvPr id="9" name="Freeform: Shape 8">
              <a:extLst>
                <a:ext uri="{FF2B5EF4-FFF2-40B4-BE49-F238E27FC236}">
                  <a16:creationId xmlns:a16="http://schemas.microsoft.com/office/drawing/2014/main" id="{759FD66A-F5F9-D2BE-09B1-73C344FFEFF5}"/>
                </a:ext>
              </a:extLst>
            </p:cNvPr>
            <p:cNvSpPr/>
            <p:nvPr/>
          </p:nvSpPr>
          <p:spPr>
            <a:xfrm>
              <a:off x="581387" y="2546928"/>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solidFill>
              <a:srgbClr val="1E2B4C"/>
            </a:solidFill>
            <a:ln>
              <a:noFill/>
            </a:ln>
          </p:spPr>
          <p:style>
            <a:lnRef idx="1">
              <a:scrgbClr r="0" g="0" b="0"/>
            </a:lnRef>
            <a:fillRef idx="3">
              <a:scrgbClr r="0" g="0" b="0"/>
            </a:fillRef>
            <a:effectRef idx="3">
              <a:schemeClr val="accent1">
                <a:hueOff val="0"/>
                <a:satOff val="0"/>
                <a:lumOff val="0"/>
                <a:alphaOff val="0"/>
              </a:schemeClr>
            </a:effectRef>
            <a:fontRef idx="minor">
              <a:schemeClr val="lt1"/>
            </a:fontRef>
          </p:style>
          <p:txBody>
            <a:bodyPr spcFirstLastPara="0" vert="horz" wrap="square" lIns="10796" tIns="328543" rIns="10795" bIns="328544"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GB" sz="1700" b="1" i="0" u="none" strike="noStrike" kern="1200" cap="none" spc="0" normalizeH="0" baseline="0" noProof="0" dirty="0">
                  <a:ln>
                    <a:noFill/>
                  </a:ln>
                  <a:solidFill>
                    <a:srgbClr val="FFF56D"/>
                  </a:solidFill>
                  <a:effectLst/>
                  <a:uLnTx/>
                  <a:uFillTx/>
                  <a:latin typeface="Calibri Light" panose="020F0302020204030204" pitchFamily="34" charset="0"/>
                  <a:ea typeface="Verdana" panose="020B0604030504040204" pitchFamily="34" charset="0"/>
                  <a:cs typeface="Calibri Light" panose="020F0302020204030204" pitchFamily="34" charset="0"/>
                </a:rPr>
                <a:t>Year 2</a:t>
              </a:r>
            </a:p>
          </p:txBody>
        </p:sp>
        <p:sp>
          <p:nvSpPr>
            <p:cNvPr id="10" name="Freeform: Shape 9">
              <a:extLst>
                <a:ext uri="{FF2B5EF4-FFF2-40B4-BE49-F238E27FC236}">
                  <a16:creationId xmlns:a16="http://schemas.microsoft.com/office/drawing/2014/main" id="{158DE61D-18E0-8993-A03C-9DF8F76F7FEE}"/>
                </a:ext>
              </a:extLst>
            </p:cNvPr>
            <p:cNvSpPr/>
            <p:nvPr/>
          </p:nvSpPr>
          <p:spPr>
            <a:xfrm>
              <a:off x="1376466" y="2546929"/>
              <a:ext cx="2899483" cy="590104"/>
            </a:xfrm>
            <a:custGeom>
              <a:avLst/>
              <a:gdLst>
                <a:gd name="connsiteX0" fmla="*/ 98352 w 590103"/>
                <a:gd name="connsiteY0" fmla="*/ 0 h 2899482"/>
                <a:gd name="connsiteX1" fmla="*/ 491751 w 590103"/>
                <a:gd name="connsiteY1" fmla="*/ 0 h 2899482"/>
                <a:gd name="connsiteX2" fmla="*/ 590103 w 590103"/>
                <a:gd name="connsiteY2" fmla="*/ 98352 h 2899482"/>
                <a:gd name="connsiteX3" fmla="*/ 590103 w 590103"/>
                <a:gd name="connsiteY3" fmla="*/ 2899482 h 2899482"/>
                <a:gd name="connsiteX4" fmla="*/ 590103 w 590103"/>
                <a:gd name="connsiteY4" fmla="*/ 2899482 h 2899482"/>
                <a:gd name="connsiteX5" fmla="*/ 0 w 590103"/>
                <a:gd name="connsiteY5" fmla="*/ 2899482 h 2899482"/>
                <a:gd name="connsiteX6" fmla="*/ 0 w 590103"/>
                <a:gd name="connsiteY6" fmla="*/ 2899482 h 2899482"/>
                <a:gd name="connsiteX7" fmla="*/ 0 w 590103"/>
                <a:gd name="connsiteY7" fmla="*/ 98352 h 2899482"/>
                <a:gd name="connsiteX8" fmla="*/ 98352 w 590103"/>
                <a:gd name="connsiteY8" fmla="*/ 0 h 289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2899482">
                  <a:moveTo>
                    <a:pt x="590103" y="483256"/>
                  </a:moveTo>
                  <a:lnTo>
                    <a:pt x="590103" y="2416226"/>
                  </a:lnTo>
                  <a:cubicBezTo>
                    <a:pt x="590103" y="2683118"/>
                    <a:pt x="581141" y="2899480"/>
                    <a:pt x="570086" y="2899480"/>
                  </a:cubicBezTo>
                  <a:lnTo>
                    <a:pt x="0" y="2899480"/>
                  </a:lnTo>
                  <a:lnTo>
                    <a:pt x="0" y="2899480"/>
                  </a:lnTo>
                  <a:lnTo>
                    <a:pt x="0" y="2"/>
                  </a:lnTo>
                  <a:lnTo>
                    <a:pt x="0" y="2"/>
                  </a:lnTo>
                  <a:lnTo>
                    <a:pt x="570086" y="2"/>
                  </a:lnTo>
                  <a:cubicBezTo>
                    <a:pt x="581141" y="2"/>
                    <a:pt x="590103" y="216364"/>
                    <a:pt x="590103" y="483256"/>
                  </a:cubicBezTo>
                  <a:close/>
                </a:path>
              </a:pathLst>
            </a:custGeom>
            <a:ln w="28575">
              <a:solidFill>
                <a:schemeClr val="tx2">
                  <a:lumMod val="75000"/>
                </a:schemeClr>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1" tIns="38331" rIns="38331" bIns="38332" numCol="1" spcCol="1270" anchor="ctr"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Services - £16,000</a:t>
              </a:r>
            </a:p>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Initiatives - £20,000</a:t>
              </a:r>
            </a:p>
          </p:txBody>
        </p:sp>
        <p:sp>
          <p:nvSpPr>
            <p:cNvPr id="11" name="Freeform: Shape 10">
              <a:extLst>
                <a:ext uri="{FF2B5EF4-FFF2-40B4-BE49-F238E27FC236}">
                  <a16:creationId xmlns:a16="http://schemas.microsoft.com/office/drawing/2014/main" id="{5530CB6C-E97A-E248-DF5A-5DC0B2181860}"/>
                </a:ext>
              </a:extLst>
            </p:cNvPr>
            <p:cNvSpPr/>
            <p:nvPr/>
          </p:nvSpPr>
          <p:spPr>
            <a:xfrm>
              <a:off x="581387" y="3335114"/>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solidFill>
              <a:srgbClr val="1E2B4C"/>
            </a:solidFill>
            <a:ln>
              <a:noFill/>
            </a:ln>
          </p:spPr>
          <p:style>
            <a:lnRef idx="1">
              <a:scrgbClr r="0" g="0" b="0"/>
            </a:lnRef>
            <a:fillRef idx="3">
              <a:scrgbClr r="0" g="0" b="0"/>
            </a:fillRef>
            <a:effectRef idx="3">
              <a:schemeClr val="accent1">
                <a:hueOff val="0"/>
                <a:satOff val="0"/>
                <a:lumOff val="0"/>
                <a:alphaOff val="0"/>
              </a:schemeClr>
            </a:effectRef>
            <a:fontRef idx="minor">
              <a:schemeClr val="lt1"/>
            </a:fontRef>
          </p:style>
          <p:txBody>
            <a:bodyPr spcFirstLastPara="0" vert="horz" wrap="square" lIns="10796" tIns="328543" rIns="10795" bIns="328544"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GB" sz="1700" b="1" i="0" u="none" strike="noStrike" kern="1200" cap="none" spc="0" normalizeH="0" baseline="0" noProof="0" dirty="0">
                  <a:ln>
                    <a:noFill/>
                  </a:ln>
                  <a:solidFill>
                    <a:srgbClr val="FFF56D"/>
                  </a:solidFill>
                  <a:effectLst/>
                  <a:uLnTx/>
                  <a:uFillTx/>
                  <a:latin typeface="Calibri Light" panose="020F0302020204030204" pitchFamily="34" charset="0"/>
                  <a:ea typeface="Verdana" panose="020B0604030504040204" pitchFamily="34" charset="0"/>
                  <a:cs typeface="Calibri Light" panose="020F0302020204030204" pitchFamily="34" charset="0"/>
                </a:rPr>
                <a:t>Year 3</a:t>
              </a:r>
            </a:p>
          </p:txBody>
        </p:sp>
        <p:sp>
          <p:nvSpPr>
            <p:cNvPr id="12" name="Freeform: Shape 11">
              <a:extLst>
                <a:ext uri="{FF2B5EF4-FFF2-40B4-BE49-F238E27FC236}">
                  <a16:creationId xmlns:a16="http://schemas.microsoft.com/office/drawing/2014/main" id="{6E1A324F-A009-83AC-E821-A4D0C981F440}"/>
                </a:ext>
              </a:extLst>
            </p:cNvPr>
            <p:cNvSpPr/>
            <p:nvPr/>
          </p:nvSpPr>
          <p:spPr>
            <a:xfrm>
              <a:off x="1376117" y="3335115"/>
              <a:ext cx="2893131" cy="590103"/>
            </a:xfrm>
            <a:custGeom>
              <a:avLst/>
              <a:gdLst>
                <a:gd name="connsiteX0" fmla="*/ 98352 w 590103"/>
                <a:gd name="connsiteY0" fmla="*/ 0 h 2893131"/>
                <a:gd name="connsiteX1" fmla="*/ 491751 w 590103"/>
                <a:gd name="connsiteY1" fmla="*/ 0 h 2893131"/>
                <a:gd name="connsiteX2" fmla="*/ 590103 w 590103"/>
                <a:gd name="connsiteY2" fmla="*/ 98352 h 2893131"/>
                <a:gd name="connsiteX3" fmla="*/ 590103 w 590103"/>
                <a:gd name="connsiteY3" fmla="*/ 2893131 h 2893131"/>
                <a:gd name="connsiteX4" fmla="*/ 590103 w 590103"/>
                <a:gd name="connsiteY4" fmla="*/ 2893131 h 2893131"/>
                <a:gd name="connsiteX5" fmla="*/ 0 w 590103"/>
                <a:gd name="connsiteY5" fmla="*/ 2893131 h 2893131"/>
                <a:gd name="connsiteX6" fmla="*/ 0 w 590103"/>
                <a:gd name="connsiteY6" fmla="*/ 2893131 h 2893131"/>
                <a:gd name="connsiteX7" fmla="*/ 0 w 590103"/>
                <a:gd name="connsiteY7" fmla="*/ 98352 h 2893131"/>
                <a:gd name="connsiteX8" fmla="*/ 98352 w 590103"/>
                <a:gd name="connsiteY8" fmla="*/ 0 h 289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2893131">
                  <a:moveTo>
                    <a:pt x="590103" y="482197"/>
                  </a:moveTo>
                  <a:lnTo>
                    <a:pt x="590103" y="2410934"/>
                  </a:lnTo>
                  <a:cubicBezTo>
                    <a:pt x="590103" y="2677241"/>
                    <a:pt x="581122" y="2893129"/>
                    <a:pt x="570042" y="2893129"/>
                  </a:cubicBezTo>
                  <a:lnTo>
                    <a:pt x="0" y="2893129"/>
                  </a:lnTo>
                  <a:lnTo>
                    <a:pt x="0" y="2893129"/>
                  </a:lnTo>
                  <a:lnTo>
                    <a:pt x="0" y="2"/>
                  </a:lnTo>
                  <a:lnTo>
                    <a:pt x="0" y="2"/>
                  </a:lnTo>
                  <a:lnTo>
                    <a:pt x="570042" y="2"/>
                  </a:lnTo>
                  <a:cubicBezTo>
                    <a:pt x="581122" y="2"/>
                    <a:pt x="590103" y="215890"/>
                    <a:pt x="590103" y="482197"/>
                  </a:cubicBezTo>
                  <a:close/>
                </a:path>
              </a:pathLst>
            </a:custGeom>
            <a:ln w="28575">
              <a:solidFill>
                <a:schemeClr val="tx2">
                  <a:lumMod val="75000"/>
                </a:schemeClr>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38331" rIns="38331" bIns="38331" numCol="1" spcCol="1270" anchor="ctr"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Services - £18,000</a:t>
              </a:r>
            </a:p>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Initiatives - £22,000</a:t>
              </a:r>
            </a:p>
          </p:txBody>
        </p:sp>
        <p:sp>
          <p:nvSpPr>
            <p:cNvPr id="13" name="Freeform: Shape 12">
              <a:extLst>
                <a:ext uri="{FF2B5EF4-FFF2-40B4-BE49-F238E27FC236}">
                  <a16:creationId xmlns:a16="http://schemas.microsoft.com/office/drawing/2014/main" id="{A4EA3AB2-AB7C-1E30-96D1-4D75BF503D70}"/>
                </a:ext>
              </a:extLst>
            </p:cNvPr>
            <p:cNvSpPr/>
            <p:nvPr/>
          </p:nvSpPr>
          <p:spPr>
            <a:xfrm>
              <a:off x="581387" y="4123301"/>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solidFill>
              <a:srgbClr val="1E2B4C"/>
            </a:solidFill>
          </p:spPr>
          <p:style>
            <a:lnRef idx="1">
              <a:schemeClr val="accen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0796" tIns="328543" rIns="10795" bIns="328544"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GB" sz="1700" b="1" i="0" u="none" strike="noStrike" kern="1200" cap="none" spc="0" normalizeH="0" baseline="0" noProof="0" dirty="0">
                  <a:ln>
                    <a:noFill/>
                  </a:ln>
                  <a:solidFill>
                    <a:srgbClr val="FFF56D"/>
                  </a:solidFill>
                  <a:effectLst/>
                  <a:uLnTx/>
                  <a:uFillTx/>
                  <a:latin typeface="Calibri Light" panose="020F0302020204030204" pitchFamily="34" charset="0"/>
                  <a:ea typeface="Verdana" panose="020B0604030504040204" pitchFamily="34" charset="0"/>
                  <a:cs typeface="Calibri Light" panose="020F0302020204030204" pitchFamily="34" charset="0"/>
                </a:rPr>
                <a:t>Year 4</a:t>
              </a:r>
            </a:p>
          </p:txBody>
        </p:sp>
        <p:sp>
          <p:nvSpPr>
            <p:cNvPr id="14" name="Freeform: Shape 13">
              <a:extLst>
                <a:ext uri="{FF2B5EF4-FFF2-40B4-BE49-F238E27FC236}">
                  <a16:creationId xmlns:a16="http://schemas.microsoft.com/office/drawing/2014/main" id="{107893DC-C276-8205-BA2D-3BC1561364BC}"/>
                </a:ext>
              </a:extLst>
            </p:cNvPr>
            <p:cNvSpPr/>
            <p:nvPr/>
          </p:nvSpPr>
          <p:spPr>
            <a:xfrm>
              <a:off x="1376997" y="4123301"/>
              <a:ext cx="2909123" cy="590104"/>
            </a:xfrm>
            <a:custGeom>
              <a:avLst/>
              <a:gdLst>
                <a:gd name="connsiteX0" fmla="*/ 98352 w 590103"/>
                <a:gd name="connsiteY0" fmla="*/ 0 h 2909123"/>
                <a:gd name="connsiteX1" fmla="*/ 491751 w 590103"/>
                <a:gd name="connsiteY1" fmla="*/ 0 h 2909123"/>
                <a:gd name="connsiteX2" fmla="*/ 590103 w 590103"/>
                <a:gd name="connsiteY2" fmla="*/ 98352 h 2909123"/>
                <a:gd name="connsiteX3" fmla="*/ 590103 w 590103"/>
                <a:gd name="connsiteY3" fmla="*/ 2909123 h 2909123"/>
                <a:gd name="connsiteX4" fmla="*/ 590103 w 590103"/>
                <a:gd name="connsiteY4" fmla="*/ 2909123 h 2909123"/>
                <a:gd name="connsiteX5" fmla="*/ 0 w 590103"/>
                <a:gd name="connsiteY5" fmla="*/ 2909123 h 2909123"/>
                <a:gd name="connsiteX6" fmla="*/ 0 w 590103"/>
                <a:gd name="connsiteY6" fmla="*/ 2909123 h 2909123"/>
                <a:gd name="connsiteX7" fmla="*/ 0 w 590103"/>
                <a:gd name="connsiteY7" fmla="*/ 98352 h 2909123"/>
                <a:gd name="connsiteX8" fmla="*/ 98352 w 590103"/>
                <a:gd name="connsiteY8" fmla="*/ 0 h 290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2909123">
                  <a:moveTo>
                    <a:pt x="590103" y="484863"/>
                  </a:moveTo>
                  <a:lnTo>
                    <a:pt x="590103" y="2424260"/>
                  </a:lnTo>
                  <a:cubicBezTo>
                    <a:pt x="590103" y="2692040"/>
                    <a:pt x="581171" y="2909121"/>
                    <a:pt x="570153" y="2909121"/>
                  </a:cubicBezTo>
                  <a:lnTo>
                    <a:pt x="0" y="2909121"/>
                  </a:lnTo>
                  <a:lnTo>
                    <a:pt x="0" y="2909121"/>
                  </a:lnTo>
                  <a:lnTo>
                    <a:pt x="0" y="2"/>
                  </a:lnTo>
                  <a:lnTo>
                    <a:pt x="0" y="2"/>
                  </a:lnTo>
                  <a:lnTo>
                    <a:pt x="570153" y="2"/>
                  </a:lnTo>
                  <a:cubicBezTo>
                    <a:pt x="581171" y="2"/>
                    <a:pt x="590103" y="217083"/>
                    <a:pt x="590103" y="484863"/>
                  </a:cubicBezTo>
                  <a:close/>
                </a:path>
              </a:pathLst>
            </a:custGeom>
            <a:ln w="28575">
              <a:solidFill>
                <a:schemeClr val="tx2">
                  <a:lumMod val="75000"/>
                </a:schemeClr>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38331" rIns="38331" bIns="38332" numCol="1" spcCol="1270" anchor="ctr"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Services - £18,000</a:t>
              </a:r>
            </a:p>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Initiatives - £22,000</a:t>
              </a:r>
            </a:p>
          </p:txBody>
        </p:sp>
        <p:sp>
          <p:nvSpPr>
            <p:cNvPr id="15" name="Freeform: Shape 14">
              <a:extLst>
                <a:ext uri="{FF2B5EF4-FFF2-40B4-BE49-F238E27FC236}">
                  <a16:creationId xmlns:a16="http://schemas.microsoft.com/office/drawing/2014/main" id="{16661DFD-8E8C-3254-3929-4CADB954B2B0}"/>
                </a:ext>
              </a:extLst>
            </p:cNvPr>
            <p:cNvSpPr/>
            <p:nvPr/>
          </p:nvSpPr>
          <p:spPr>
            <a:xfrm>
              <a:off x="581387" y="4911488"/>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solidFill>
              <a:srgbClr val="1E2B4C"/>
            </a:solidFill>
          </p:spPr>
          <p:style>
            <a:lnRef idx="1">
              <a:schemeClr val="accen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0796" tIns="328543" rIns="10795" bIns="328544"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GB" sz="1700" b="1" i="0" u="none" strike="noStrike" kern="1200" cap="none" spc="0" normalizeH="0" baseline="0" noProof="0" dirty="0">
                  <a:ln>
                    <a:noFill/>
                  </a:ln>
                  <a:solidFill>
                    <a:srgbClr val="FFF56D"/>
                  </a:solidFill>
                  <a:effectLst/>
                  <a:uLnTx/>
                  <a:uFillTx/>
                  <a:latin typeface="Calibri Light" panose="020F0302020204030204" pitchFamily="34" charset="0"/>
                  <a:ea typeface="Verdana" panose="020B0604030504040204" pitchFamily="34" charset="0"/>
                  <a:cs typeface="Calibri Light" panose="020F0302020204030204" pitchFamily="34" charset="0"/>
                </a:rPr>
                <a:t>Year 5</a:t>
              </a:r>
            </a:p>
          </p:txBody>
        </p:sp>
        <p:sp>
          <p:nvSpPr>
            <p:cNvPr id="16" name="Freeform: Shape 15">
              <a:extLst>
                <a:ext uri="{FF2B5EF4-FFF2-40B4-BE49-F238E27FC236}">
                  <a16:creationId xmlns:a16="http://schemas.microsoft.com/office/drawing/2014/main" id="{284D1EDE-37AF-C15A-73DC-6173D7776C6C}"/>
                </a:ext>
              </a:extLst>
            </p:cNvPr>
            <p:cNvSpPr/>
            <p:nvPr/>
          </p:nvSpPr>
          <p:spPr>
            <a:xfrm>
              <a:off x="1378458" y="4911488"/>
              <a:ext cx="2935681" cy="590104"/>
            </a:xfrm>
            <a:custGeom>
              <a:avLst/>
              <a:gdLst>
                <a:gd name="connsiteX0" fmla="*/ 98352 w 590103"/>
                <a:gd name="connsiteY0" fmla="*/ 0 h 2935680"/>
                <a:gd name="connsiteX1" fmla="*/ 491751 w 590103"/>
                <a:gd name="connsiteY1" fmla="*/ 0 h 2935680"/>
                <a:gd name="connsiteX2" fmla="*/ 590103 w 590103"/>
                <a:gd name="connsiteY2" fmla="*/ 98352 h 2935680"/>
                <a:gd name="connsiteX3" fmla="*/ 590103 w 590103"/>
                <a:gd name="connsiteY3" fmla="*/ 2935680 h 2935680"/>
                <a:gd name="connsiteX4" fmla="*/ 590103 w 590103"/>
                <a:gd name="connsiteY4" fmla="*/ 2935680 h 2935680"/>
                <a:gd name="connsiteX5" fmla="*/ 0 w 590103"/>
                <a:gd name="connsiteY5" fmla="*/ 2935680 h 2935680"/>
                <a:gd name="connsiteX6" fmla="*/ 0 w 590103"/>
                <a:gd name="connsiteY6" fmla="*/ 2935680 h 2935680"/>
                <a:gd name="connsiteX7" fmla="*/ 0 w 590103"/>
                <a:gd name="connsiteY7" fmla="*/ 98352 h 2935680"/>
                <a:gd name="connsiteX8" fmla="*/ 98352 w 590103"/>
                <a:gd name="connsiteY8" fmla="*/ 0 h 293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2935680">
                  <a:moveTo>
                    <a:pt x="590103" y="489289"/>
                  </a:moveTo>
                  <a:lnTo>
                    <a:pt x="590103" y="2446391"/>
                  </a:lnTo>
                  <a:cubicBezTo>
                    <a:pt x="590103" y="2716615"/>
                    <a:pt x="581252" y="2935678"/>
                    <a:pt x="570333" y="2935678"/>
                  </a:cubicBezTo>
                  <a:lnTo>
                    <a:pt x="0" y="2935678"/>
                  </a:lnTo>
                  <a:lnTo>
                    <a:pt x="0" y="2935678"/>
                  </a:lnTo>
                  <a:lnTo>
                    <a:pt x="0" y="2"/>
                  </a:lnTo>
                  <a:lnTo>
                    <a:pt x="0" y="2"/>
                  </a:lnTo>
                  <a:lnTo>
                    <a:pt x="570333" y="2"/>
                  </a:lnTo>
                  <a:cubicBezTo>
                    <a:pt x="581252" y="2"/>
                    <a:pt x="590103" y="219065"/>
                    <a:pt x="590103" y="489289"/>
                  </a:cubicBezTo>
                  <a:close/>
                </a:path>
              </a:pathLst>
            </a:custGeom>
            <a:ln w="28575">
              <a:solidFill>
                <a:schemeClr val="tx2">
                  <a:lumMod val="75000"/>
                </a:schemeClr>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1" tIns="38331" rIns="38331" bIns="38332" numCol="1" spcCol="1270" anchor="ctr"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Services - £18,000</a:t>
              </a:r>
            </a:p>
            <a:p>
              <a:pPr marL="114300" marR="0" lvl="1" indent="-114300" algn="l" defTabSz="666750" rtl="0" eaLnBrk="1" fontAlgn="auto" latinLnBrk="0" hangingPunct="1">
                <a:lnSpc>
                  <a:spcPct val="90000"/>
                </a:lnSpc>
                <a:spcBef>
                  <a:spcPct val="0"/>
                </a:spcBef>
                <a:spcAft>
                  <a:spcPct val="15000"/>
                </a:spcAft>
                <a:buClrTx/>
                <a:buSzTx/>
                <a:buFontTx/>
                <a:buNone/>
                <a:tabLst/>
                <a:defRPr/>
              </a:pPr>
              <a:r>
                <a:rPr kumimoji="0" lang="en-GB" sz="1500" b="1" i="0" u="none" strike="noStrike" kern="1200" cap="none" spc="0" normalizeH="0" baseline="0" noProof="0" dirty="0">
                  <a:ln>
                    <a:noFill/>
                  </a:ln>
                  <a:solidFill>
                    <a:srgbClr val="1F497D">
                      <a:lumMod val="75000"/>
                    </a:srgbClr>
                  </a:solidFill>
                  <a:effectLst/>
                  <a:uLnTx/>
                  <a:uFillTx/>
                  <a:latin typeface="Calibri Light" panose="020F0302020204030204" pitchFamily="34" charset="0"/>
                  <a:ea typeface="Verdana" panose="020B0604030504040204" pitchFamily="34" charset="0"/>
                  <a:cs typeface="Calibri Light" panose="020F0302020204030204" pitchFamily="34" charset="0"/>
                </a:rPr>
                <a:t>Travel Planning Initiatives - £22,000</a:t>
              </a:r>
            </a:p>
          </p:txBody>
        </p:sp>
      </p:grpSp>
      <p:graphicFrame>
        <p:nvGraphicFramePr>
          <p:cNvPr id="21" name="Diagram 20">
            <a:extLst>
              <a:ext uri="{FF2B5EF4-FFF2-40B4-BE49-F238E27FC236}">
                <a16:creationId xmlns:a16="http://schemas.microsoft.com/office/drawing/2014/main" id="{E2635B2C-E4C4-C2A3-FF11-D4E67FAF7556}"/>
              </a:ext>
            </a:extLst>
          </p:cNvPr>
          <p:cNvGraphicFramePr/>
          <p:nvPr/>
        </p:nvGraphicFramePr>
        <p:xfrm>
          <a:off x="3635896" y="1105259"/>
          <a:ext cx="5976664" cy="4728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908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77858"/>
            <a:ext cx="2441848" cy="646331"/>
          </a:xfrm>
          <a:prstGeom prst="rect">
            <a:avLst/>
          </a:prstGeom>
          <a:noFill/>
        </p:spPr>
        <p:txBody>
          <a:bodyPr wrap="square" rtlCol="0">
            <a:spAutoFit/>
          </a:bodyPr>
          <a:lstStyle/>
          <a:p>
            <a:r>
              <a:rPr lang="en-GB" sz="3600" b="1" dirty="0">
                <a:solidFill>
                  <a:srgbClr val="1E2B4C"/>
                </a:solidFill>
                <a:latin typeface="Gilroy ExtraBold" panose="00000900000000000000" pitchFamily="50" charset="0"/>
                <a:ea typeface="Verdana" panose="020B0604030504040204" pitchFamily="34" charset="0"/>
              </a:rPr>
              <a:t>Q&amp;A</a:t>
            </a:r>
          </a:p>
        </p:txBody>
      </p:sp>
    </p:spTree>
    <p:extLst>
      <p:ext uri="{BB962C8B-B14F-4D97-AF65-F5344CB8AC3E}">
        <p14:creationId xmlns:p14="http://schemas.microsoft.com/office/powerpoint/2010/main" val="1165332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5226" y="516104"/>
            <a:ext cx="3065079" cy="646331"/>
          </a:xfrm>
          <a:prstGeom prst="rect">
            <a:avLst/>
          </a:prstGeom>
          <a:noFill/>
        </p:spPr>
        <p:txBody>
          <a:bodyPr wrap="square" rtlCol="0">
            <a:spAutoFit/>
          </a:bodyPr>
          <a:lstStyle/>
          <a:p>
            <a:r>
              <a:rPr lang="en-US" sz="3600" b="1" dirty="0">
                <a:solidFill>
                  <a:srgbClr val="1E2B4C"/>
                </a:solidFill>
                <a:latin typeface="Gilroy ExtraBold" panose="00000900000000000000" pitchFamily="50" charset="0"/>
                <a:ea typeface="Verdana" panose="020B0604030504040204" pitchFamily="34" charset="0"/>
              </a:rPr>
              <a:t>Contact Us</a:t>
            </a:r>
          </a:p>
        </p:txBody>
      </p:sp>
      <p:sp>
        <p:nvSpPr>
          <p:cNvPr id="5" name="TextBox 4"/>
          <p:cNvSpPr txBox="1"/>
          <p:nvPr/>
        </p:nvSpPr>
        <p:spPr>
          <a:xfrm>
            <a:off x="1327571" y="965895"/>
            <a:ext cx="6688647" cy="954107"/>
          </a:xfrm>
          <a:prstGeom prst="rect">
            <a:avLst/>
          </a:prstGeom>
          <a:noFill/>
        </p:spPr>
        <p:txBody>
          <a:bodyPr wrap="square" rtlCol="0">
            <a:spAutoFit/>
          </a:bodyPr>
          <a:lstStyle/>
          <a:p>
            <a:pPr>
              <a:buClr>
                <a:srgbClr val="C00000"/>
              </a:buClr>
            </a:pPr>
            <a:endParaRPr lang="en-GB" sz="2800" dirty="0">
              <a:solidFill>
                <a:srgbClr val="1E2B4C"/>
              </a:solidFill>
              <a:latin typeface="Program OT Book"/>
              <a:cs typeface="Calibri Light" panose="020F0302020204030204" pitchFamily="34" charset="0"/>
            </a:endParaRPr>
          </a:p>
          <a:p>
            <a:pPr algn="ctr">
              <a:buClr>
                <a:srgbClr val="C00000"/>
              </a:buClr>
            </a:pPr>
            <a:r>
              <a:rPr lang="en-GB" sz="2800" dirty="0">
                <a:solidFill>
                  <a:srgbClr val="1E2B4C"/>
                </a:solidFill>
                <a:latin typeface="Catamaran" pitchFamily="2" charset="0"/>
                <a:cs typeface="Catamaran" pitchFamily="2" charset="0"/>
              </a:rPr>
              <a:t> info@smartjourneys.co.uk</a:t>
            </a:r>
          </a:p>
        </p:txBody>
      </p:sp>
      <p:sp>
        <p:nvSpPr>
          <p:cNvPr id="3" name="TextBox 2">
            <a:extLst>
              <a:ext uri="{FF2B5EF4-FFF2-40B4-BE49-F238E27FC236}">
                <a16:creationId xmlns:a16="http://schemas.microsoft.com/office/drawing/2014/main" id="{0F1974B1-8BAA-8627-93E3-5477E675D728}"/>
              </a:ext>
            </a:extLst>
          </p:cNvPr>
          <p:cNvSpPr txBox="1"/>
          <p:nvPr/>
        </p:nvSpPr>
        <p:spPr>
          <a:xfrm>
            <a:off x="2239582" y="6165304"/>
            <a:ext cx="4952358" cy="523220"/>
          </a:xfrm>
          <a:prstGeom prst="rect">
            <a:avLst/>
          </a:prstGeom>
          <a:noFill/>
        </p:spPr>
        <p:txBody>
          <a:bodyPr wrap="square">
            <a:spAutoFit/>
          </a:bodyPr>
          <a:lstStyle/>
          <a:p>
            <a:pPr algn="ctr" defTabSz="914400" fontAlgn="base">
              <a:spcBef>
                <a:spcPct val="0"/>
              </a:spcBef>
              <a:spcAft>
                <a:spcPct val="0"/>
              </a:spcAft>
              <a:defRPr/>
            </a:pPr>
            <a:r>
              <a:rPr lang="en-GB" sz="2800" dirty="0">
                <a:solidFill>
                  <a:srgbClr val="002F5D"/>
                </a:solidFill>
                <a:latin typeface="Catamaran" pitchFamily="2" charset="0"/>
                <a:cs typeface="Catamaran" pitchFamily="2" charset="0"/>
              </a:rPr>
              <a:t>www.smartjourneys.co.uk</a:t>
            </a:r>
          </a:p>
        </p:txBody>
      </p:sp>
      <p:pic>
        <p:nvPicPr>
          <p:cNvPr id="10" name="Picture 9" descr="A group of people posing with a bear garment&#10;&#10;Description automatically generated with medium confidence">
            <a:extLst>
              <a:ext uri="{FF2B5EF4-FFF2-40B4-BE49-F238E27FC236}">
                <a16:creationId xmlns:a16="http://schemas.microsoft.com/office/drawing/2014/main" id="{9FE937AA-1328-9D62-13B2-BE5331D9BF16}"/>
              </a:ext>
            </a:extLst>
          </p:cNvPr>
          <p:cNvPicPr>
            <a:picLocks noChangeAspect="1"/>
          </p:cNvPicPr>
          <p:nvPr/>
        </p:nvPicPr>
        <p:blipFill>
          <a:blip r:embed="rId2"/>
          <a:stretch>
            <a:fillRect/>
          </a:stretch>
        </p:blipFill>
        <p:spPr>
          <a:xfrm>
            <a:off x="3000933" y="2313112"/>
            <a:ext cx="3430400" cy="3564000"/>
          </a:xfrm>
          <a:prstGeom prst="chord">
            <a:avLst>
              <a:gd name="adj1" fmla="val 8260521"/>
              <a:gd name="adj2" fmla="val 2512481"/>
            </a:avLst>
          </a:prstGeom>
          <a:effectLst>
            <a:softEdge rad="31750"/>
          </a:effectLst>
        </p:spPr>
      </p:pic>
      <p:sp>
        <p:nvSpPr>
          <p:cNvPr id="13" name="Chord 12">
            <a:extLst>
              <a:ext uri="{FF2B5EF4-FFF2-40B4-BE49-F238E27FC236}">
                <a16:creationId xmlns:a16="http://schemas.microsoft.com/office/drawing/2014/main" id="{A0BE4188-6812-A27C-1B18-F71C72B1F467}"/>
              </a:ext>
            </a:extLst>
          </p:cNvPr>
          <p:cNvSpPr/>
          <p:nvPr/>
        </p:nvSpPr>
        <p:spPr>
          <a:xfrm>
            <a:off x="2978857" y="2337222"/>
            <a:ext cx="3386077" cy="3159587"/>
          </a:xfrm>
          <a:prstGeom prst="chord">
            <a:avLst>
              <a:gd name="adj1" fmla="val 7757779"/>
              <a:gd name="adj2" fmla="val 2965419"/>
            </a:avLst>
          </a:prstGeom>
          <a:noFill/>
          <a:ln w="9525" cap="flat" cmpd="sng" algn="ctr">
            <a:solidFill>
              <a:srgbClr val="FFF75A"/>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2" name="TextBox 1">
            <a:extLst>
              <a:ext uri="{FF2B5EF4-FFF2-40B4-BE49-F238E27FC236}">
                <a16:creationId xmlns:a16="http://schemas.microsoft.com/office/drawing/2014/main" id="{D5BB9527-2256-D0F4-B0D1-AFB50E0BAE1D}"/>
              </a:ext>
            </a:extLst>
          </p:cNvPr>
          <p:cNvSpPr txBox="1"/>
          <p:nvPr/>
        </p:nvSpPr>
        <p:spPr>
          <a:xfrm>
            <a:off x="2803065" y="5333128"/>
            <a:ext cx="3825391" cy="523220"/>
          </a:xfrm>
          <a:prstGeom prst="rect">
            <a:avLst/>
          </a:prstGeom>
          <a:noFill/>
        </p:spPr>
        <p:txBody>
          <a:bodyPr wrap="square" rtlCol="0">
            <a:spAutoFit/>
          </a:bodyPr>
          <a:lstStyle/>
          <a:p>
            <a:r>
              <a:rPr lang="en-GB" sz="1400" dirty="0">
                <a:solidFill>
                  <a:schemeClr val="tx2"/>
                </a:solidFill>
                <a:latin typeface="Catamaran" pitchFamily="2" charset="0"/>
                <a:cs typeface="Catamaran" pitchFamily="2" charset="0"/>
              </a:rPr>
              <a:t>Day of Action in St Neots for Project-EDWARD</a:t>
            </a:r>
          </a:p>
          <a:p>
            <a:pPr algn="ctr"/>
            <a:r>
              <a:rPr lang="en-GB" sz="1400" dirty="0">
                <a:solidFill>
                  <a:schemeClr val="tx2"/>
                </a:solidFill>
                <a:latin typeface="Catamaran" pitchFamily="2" charset="0"/>
                <a:cs typeface="Catamaran" pitchFamily="2" charset="0"/>
              </a:rPr>
              <a:t>16</a:t>
            </a:r>
            <a:r>
              <a:rPr lang="en-GB" sz="1400" baseline="30000" dirty="0">
                <a:solidFill>
                  <a:schemeClr val="tx2"/>
                </a:solidFill>
                <a:latin typeface="Catamaran" pitchFamily="2" charset="0"/>
                <a:cs typeface="Catamaran" pitchFamily="2" charset="0"/>
              </a:rPr>
              <a:t>th</a:t>
            </a:r>
            <a:r>
              <a:rPr lang="en-GB" sz="1400" dirty="0">
                <a:solidFill>
                  <a:schemeClr val="tx2"/>
                </a:solidFill>
                <a:latin typeface="Catamaran" pitchFamily="2" charset="0"/>
                <a:cs typeface="Catamaran" pitchFamily="2" charset="0"/>
              </a:rPr>
              <a:t> May 2023</a:t>
            </a:r>
          </a:p>
        </p:txBody>
      </p:sp>
    </p:spTree>
    <p:extLst>
      <p:ext uri="{BB962C8B-B14F-4D97-AF65-F5344CB8AC3E}">
        <p14:creationId xmlns:p14="http://schemas.microsoft.com/office/powerpoint/2010/main" val="262674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strVal val="ppt_w+.3"/>
                                          </p:val>
                                        </p:tav>
                                      </p:tavLst>
                                    </p:anim>
                                    <p:anim calcmode="lin" valueType="num">
                                      <p:cBhvr>
                                        <p:cTn id="7" dur="1000"/>
                                        <p:tgtEl>
                                          <p:spTgt spid="10"/>
                                        </p:tgtEl>
                                        <p:attrNameLst>
                                          <p:attrName>ppt_h</p:attrName>
                                        </p:attrNameLst>
                                      </p:cBhvr>
                                      <p:tavLst>
                                        <p:tav tm="0">
                                          <p:val>
                                            <p:strVal val="ppt_h"/>
                                          </p:val>
                                        </p:tav>
                                        <p:tav tm="100000">
                                          <p:val>
                                            <p:strVal val="ppt_h"/>
                                          </p:val>
                                        </p:tav>
                                      </p:tavLst>
                                    </p:anim>
                                    <p:animEffect transition="out" filter="fade">
                                      <p:cBhvr>
                                        <p:cTn id="8" dur="1000"/>
                                        <p:tgtEl>
                                          <p:spTgt spid="10"/>
                                        </p:tgtEl>
                                      </p:cBhvr>
                                    </p:animEffect>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7" presetClass="exit" presetSubtype="0" fill="hold" grpId="0"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 decel="100000"/>
                                        <p:tgtEl>
                                          <p:spTgt spid="2"/>
                                        </p:tgtEl>
                                        <p:attrNameLst>
                                          <p:attrName>ppt_y</p:attrName>
                                        </p:attrNameLst>
                                      </p:cBhvr>
                                      <p:tavLst>
                                        <p:tav tm="0">
                                          <p:val>
                                            <p:strVal val="ppt_y"/>
                                          </p:val>
                                        </p:tav>
                                        <p:tav tm="100000">
                                          <p:val>
                                            <p:strVal val="ppt_y-.03"/>
                                          </p:val>
                                        </p:tav>
                                      </p:tavLst>
                                    </p:anim>
                                    <p:anim calcmode="lin" valueType="num">
                                      <p:cBhvr>
                                        <p:cTn id="16" dur="900" accel="100000">
                                          <p:stCondLst>
                                            <p:cond delay="100"/>
                                          </p:stCondLst>
                                        </p:cTn>
                                        <p:tgtEl>
                                          <p:spTgt spid="2"/>
                                        </p:tgtEl>
                                        <p:attrNameLst>
                                          <p:attrName>ppt_y</p:attrName>
                                        </p:attrNameLst>
                                      </p:cBhvr>
                                      <p:tavLst>
                                        <p:tav tm="0">
                                          <p:val>
                                            <p:strVal val="ppt_y"/>
                                          </p:val>
                                        </p:tav>
                                        <p:tav tm="100000">
                                          <p:val>
                                            <p:strVal val="ppt_y+1"/>
                                          </p:val>
                                        </p:tav>
                                      </p:tavLst>
                                    </p:anim>
                                    <p:set>
                                      <p:cBhvr>
                                        <p:cTn id="1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F57109-B8B1-BA1A-EFED-73D620065884}"/>
              </a:ext>
            </a:extLst>
          </p:cNvPr>
          <p:cNvGrpSpPr/>
          <p:nvPr/>
        </p:nvGrpSpPr>
        <p:grpSpPr>
          <a:xfrm>
            <a:off x="369570" y="383254"/>
            <a:ext cx="8873321" cy="6089904"/>
            <a:chOff x="369570" y="384420"/>
            <a:chExt cx="8873321" cy="6089904"/>
          </a:xfrm>
        </p:grpSpPr>
        <p:pic>
          <p:nvPicPr>
            <p:cNvPr id="4" name="Picture 3" descr="Smart Journeys Powerpoint Templates v3-3.png"/>
            <p:cNvPicPr>
              <a:picLocks noChangeAspect="1"/>
            </p:cNvPicPr>
            <p:nvPr/>
          </p:nvPicPr>
          <p:blipFill>
            <a:blip r:embed="rId2"/>
            <a:stretch>
              <a:fillRect/>
            </a:stretch>
          </p:blipFill>
          <p:spPr>
            <a:xfrm>
              <a:off x="369570" y="384420"/>
              <a:ext cx="8412480" cy="6089904"/>
            </a:xfrm>
            <a:prstGeom prst="rect">
              <a:avLst/>
            </a:prstGeom>
          </p:spPr>
        </p:pic>
        <p:pic>
          <p:nvPicPr>
            <p:cNvPr id="5" name="Picture 4" descr="Smart Journeys Powerpoint Templates v3-4.png"/>
            <p:cNvPicPr>
              <a:picLocks noChangeAspect="1"/>
            </p:cNvPicPr>
            <p:nvPr/>
          </p:nvPicPr>
          <p:blipFill>
            <a:blip r:embed="rId3"/>
            <a:stretch>
              <a:fillRect/>
            </a:stretch>
          </p:blipFill>
          <p:spPr>
            <a:xfrm>
              <a:off x="990600" y="646176"/>
              <a:ext cx="3773424" cy="5297424"/>
            </a:xfrm>
            <a:prstGeom prst="rect">
              <a:avLst/>
            </a:prstGeom>
          </p:spPr>
        </p:pic>
        <p:sp>
          <p:nvSpPr>
            <p:cNvPr id="6" name="TextBox 5"/>
            <p:cNvSpPr txBox="1"/>
            <p:nvPr/>
          </p:nvSpPr>
          <p:spPr>
            <a:xfrm>
              <a:off x="6146547" y="4798318"/>
              <a:ext cx="309634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SCHOOL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TRAVEL PLANNING</a:t>
              </a:r>
            </a:p>
          </p:txBody>
        </p:sp>
      </p:grpSp>
    </p:spTree>
    <p:extLst>
      <p:ext uri="{BB962C8B-B14F-4D97-AF65-F5344CB8AC3E}">
        <p14:creationId xmlns:p14="http://schemas.microsoft.com/office/powerpoint/2010/main" val="1178076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494" y="1019913"/>
            <a:ext cx="828092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Develop a Strategy for Each Academic Year </a:t>
            </a:r>
          </a:p>
        </p:txBody>
      </p:sp>
      <p:sp>
        <p:nvSpPr>
          <p:cNvPr id="3" name="TextBox 2"/>
          <p:cNvSpPr txBox="1"/>
          <p:nvPr/>
        </p:nvSpPr>
        <p:spPr>
          <a:xfrm>
            <a:off x="401931" y="2097131"/>
            <a:ext cx="8418542" cy="37856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
                <a:srgbClr val="AF2139"/>
              </a:buClr>
              <a:buSzTx/>
              <a:buFontTx/>
              <a:buNone/>
              <a:tabLst/>
              <a:defRPr/>
            </a:pPr>
            <a:r>
              <a:rPr kumimoji="0" lang="en-GB" sz="1600" b="0" i="0" u="none" strike="noStrike" kern="1200" cap="none" spc="0" normalizeH="0" baseline="0" noProof="0" dirty="0">
                <a:ln>
                  <a:noFill/>
                </a:ln>
                <a:solidFill>
                  <a:srgbClr val="1E2B4C"/>
                </a:solidFill>
                <a:effectLst/>
                <a:uLnTx/>
                <a:uFill>
                  <a:solidFill>
                    <a:srgbClr val="FFF75A"/>
                  </a:solidFill>
                </a:uFill>
                <a:latin typeface="Calibri Light" panose="020F0302020204030204" pitchFamily="34" charset="0"/>
                <a:ea typeface="+mn-ea"/>
                <a:cs typeface="Calibri Light" panose="020F0302020204030204" pitchFamily="34" charset="0"/>
              </a:rPr>
              <a:t>smart journeys, working in partnership with CCC’s Road Safety Team,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will develop a co-ordinated and bespoke strategy of measures and work with schools to promote safe sustainable travel</a:t>
            </a:r>
            <a:r>
              <a:rPr kumimoji="0" lang="en-GB" sz="1600" b="1"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 </a:t>
            </a: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to and from school, for the whole community and aim to achieve at least a 7% reduction in single occupancy car journeys by the end of Year 5. </a:t>
            </a:r>
          </a:p>
          <a:p>
            <a:pPr marL="0" marR="0" lvl="0" indent="0" algn="just" defTabSz="457200" rtl="0" eaLnBrk="1" fontAlgn="auto" latinLnBrk="0" hangingPunct="1">
              <a:lnSpc>
                <a:spcPct val="100000"/>
              </a:lnSpc>
              <a:spcBef>
                <a:spcPts val="0"/>
              </a:spcBef>
              <a:spcAft>
                <a:spcPts val="0"/>
              </a:spcAft>
              <a:buClr>
                <a:srgbClr val="AF2139"/>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
                <a:srgbClr val="AF2139"/>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This will include:</a:t>
            </a:r>
          </a:p>
          <a:p>
            <a:pPr marL="0" marR="0" lvl="0" indent="0" algn="just" defTabSz="457200" rtl="0" eaLnBrk="1" fontAlgn="auto" latinLnBrk="0" hangingPunct="1">
              <a:lnSpc>
                <a:spcPct val="100000"/>
              </a:lnSpc>
              <a:spcBef>
                <a:spcPts val="0"/>
              </a:spcBef>
              <a:spcAft>
                <a:spcPts val="0"/>
              </a:spcAft>
              <a:buClr>
                <a:srgbClr val="AF2139"/>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Appointing a member of staff to act as the school travel advisor lead.</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Liaising with parent volunteers to coordinate and agree on initiatives to improve parking issues and reduce congestion around schools.</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Appoint a team of Junior Road Safety Officers and/or School Travel Champions to develop activities that promote safe sustainable transport modes.</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Steer schools towards joining Modeshift STARS in order to gain accreditation and fully support their membership of the scheme with our resources, staff, and time.</a:t>
            </a:r>
          </a:p>
          <a:p>
            <a:pPr marL="285750" marR="0" lvl="0" indent="-285750" algn="just" defTabSz="457200" rtl="0" eaLnBrk="1" fontAlgn="auto" latinLnBrk="0" hangingPunct="1">
              <a:lnSpc>
                <a:spcPct val="100000"/>
              </a:lnSpc>
              <a:spcBef>
                <a:spcPts val="0"/>
              </a:spcBef>
              <a:spcAft>
                <a:spcPts val="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Support and coordinate school events to promote sustainable travel.</a:t>
            </a:r>
            <a:endParaRPr kumimoji="0" lang="en-GB" sz="1600" b="0" i="0" u="none" strike="noStrike" kern="1200" cap="none" spc="0" normalizeH="0" baseline="0" noProof="0" dirty="0">
              <a:ln>
                <a:noFill/>
              </a:ln>
              <a:solidFill>
                <a:srgbClr val="1E2B4C"/>
              </a:solidFill>
              <a:effectLst/>
              <a:highlight>
                <a:srgbClr val="FFFF00"/>
              </a:highligh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4039114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760" y="1002245"/>
            <a:ext cx="81304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Sustainable Travel Events</a:t>
            </a:r>
          </a:p>
        </p:txBody>
      </p:sp>
      <p:sp>
        <p:nvSpPr>
          <p:cNvPr id="3" name="TextBox 2"/>
          <p:cNvSpPr txBox="1"/>
          <p:nvPr/>
        </p:nvSpPr>
        <p:spPr>
          <a:xfrm>
            <a:off x="526484" y="1700808"/>
            <a:ext cx="4530080" cy="428578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600"/>
              </a:spcAft>
              <a:buClr>
                <a:srgbClr val="C00000"/>
              </a:buClr>
              <a:buSzTx/>
              <a:buFontTx/>
              <a:buNone/>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Each year the smart journeys team will work with the schools to deliver sustainable travel campaigns, to coincide with National Awareness dates as below, and/or other bespoke events:</a:t>
            </a:r>
          </a:p>
          <a:p>
            <a:pPr marL="0" marR="0" lvl="0" indent="0" algn="just" defTabSz="457200" rtl="0" eaLnBrk="1" fontAlgn="auto" latinLnBrk="0" hangingPunct="1">
              <a:lnSpc>
                <a:spcPct val="100000"/>
              </a:lnSpc>
              <a:spcBef>
                <a:spcPts val="0"/>
              </a:spcBef>
              <a:spcAft>
                <a:spcPts val="600"/>
              </a:spcAft>
              <a:buClr>
                <a:srgbClr val="C00000"/>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The Big Walk and Wheel </a:t>
            </a: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Walk to School Week </a:t>
            </a: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Scoot to School Week</a:t>
            </a: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Bike to School Day </a:t>
            </a: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Clean Air Day </a:t>
            </a: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Car Free Day </a:t>
            </a: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Walk to School Month </a:t>
            </a: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Be Bright Be Seen </a:t>
            </a:r>
          </a:p>
          <a:p>
            <a:pPr marL="285750" marR="0" lvl="0" indent="-285750" algn="just" defTabSz="457200" rtl="0" eaLnBrk="1" fontAlgn="auto" latinLnBrk="0" hangingPunct="1">
              <a:lnSpc>
                <a:spcPct val="100000"/>
              </a:lnSpc>
              <a:spcBef>
                <a:spcPts val="0"/>
              </a:spcBef>
              <a:spcAft>
                <a:spcPts val="300"/>
              </a:spcAft>
              <a:buClr>
                <a:srgbClr val="44C8F5"/>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rPr>
              <a:t>Road Safety Week </a:t>
            </a:r>
          </a:p>
          <a:p>
            <a:pPr marL="0" marR="0" lvl="0" indent="0" algn="just" defTabSz="457200" rtl="0" eaLnBrk="1" fontAlgn="auto" latinLnBrk="0" hangingPunct="1">
              <a:lnSpc>
                <a:spcPct val="100000"/>
              </a:lnSpc>
              <a:spcBef>
                <a:spcPts val="0"/>
              </a:spcBef>
              <a:spcAft>
                <a:spcPts val="300"/>
              </a:spcAft>
              <a:buClr>
                <a:srgbClr val="44C8F5"/>
              </a:buClr>
              <a:buSzTx/>
              <a:buFontTx/>
              <a:buNone/>
              <a:tabLst/>
              <a:defRPr/>
            </a:pPr>
            <a:endParaRPr kumimoji="0" lang="en-GB" sz="1600" b="0" i="0" u="none" strike="noStrike" kern="1200" cap="none" spc="0" normalizeH="0" baseline="0" noProof="0" dirty="0">
              <a:ln>
                <a:noFill/>
              </a:ln>
              <a:solidFill>
                <a:srgbClr val="1E2B4C"/>
              </a:solidFill>
              <a:effectLst/>
              <a:uLnTx/>
              <a:uFillTx/>
              <a:latin typeface="Calibri Light" panose="020F0302020204030204" pitchFamily="34" charset="0"/>
              <a:ea typeface="+mn-ea"/>
              <a:cs typeface="Calibri Light" panose="020F0302020204030204" pitchFamily="34" charset="0"/>
            </a:endParaRPr>
          </a:p>
        </p:txBody>
      </p:sp>
      <p:pic>
        <p:nvPicPr>
          <p:cNvPr id="6" name="Picture 5" descr="A person wearing a bicycle helmet&#10;&#10;Description automatically generated with medium confidence">
            <a:extLst>
              <a:ext uri="{FF2B5EF4-FFF2-40B4-BE49-F238E27FC236}">
                <a16:creationId xmlns:a16="http://schemas.microsoft.com/office/drawing/2014/main" id="{FD7D5296-C937-0DAA-B77A-1361F4CEBC61}"/>
              </a:ext>
            </a:extLst>
          </p:cNvPr>
          <p:cNvPicPr>
            <a:picLocks noChangeAspect="1"/>
          </p:cNvPicPr>
          <p:nvPr/>
        </p:nvPicPr>
        <p:blipFill>
          <a:blip r:embed="rId2"/>
          <a:stretch>
            <a:fillRect/>
          </a:stretch>
        </p:blipFill>
        <p:spPr>
          <a:xfrm>
            <a:off x="4362401" y="2058007"/>
            <a:ext cx="4530080" cy="3962821"/>
          </a:xfrm>
          <a:prstGeom prst="rect">
            <a:avLst/>
          </a:prstGeom>
        </p:spPr>
      </p:pic>
    </p:spTree>
    <p:extLst>
      <p:ext uri="{BB962C8B-B14F-4D97-AF65-F5344CB8AC3E}">
        <p14:creationId xmlns:p14="http://schemas.microsoft.com/office/powerpoint/2010/main" val="552811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uilding, outdoor, window, cloud&#10;&#10;Description automatically generated">
            <a:extLst>
              <a:ext uri="{FF2B5EF4-FFF2-40B4-BE49-F238E27FC236}">
                <a16:creationId xmlns:a16="http://schemas.microsoft.com/office/drawing/2014/main" id="{B0391C65-7CDA-63A5-07E8-965DB0C15F22}"/>
              </a:ext>
            </a:extLst>
          </p:cNvPr>
          <p:cNvPicPr>
            <a:picLocks noChangeAspect="1"/>
          </p:cNvPicPr>
          <p:nvPr/>
        </p:nvPicPr>
        <p:blipFill rotWithShape="1">
          <a:blip r:embed="rId2"/>
          <a:srcRect l="1765" t="23429" r="28301"/>
          <a:stretch/>
        </p:blipFill>
        <p:spPr>
          <a:xfrm>
            <a:off x="0" y="0"/>
            <a:ext cx="9144000" cy="6843456"/>
          </a:xfrm>
          <a:prstGeom prst="rect">
            <a:avLst/>
          </a:prstGeom>
        </p:spPr>
      </p:pic>
      <p:grpSp>
        <p:nvGrpSpPr>
          <p:cNvPr id="8" name="Group 7">
            <a:extLst>
              <a:ext uri="{FF2B5EF4-FFF2-40B4-BE49-F238E27FC236}">
                <a16:creationId xmlns:a16="http://schemas.microsoft.com/office/drawing/2014/main" id="{0324D1E9-FCEE-D6C4-A56F-24170E9A928F}"/>
              </a:ext>
            </a:extLst>
          </p:cNvPr>
          <p:cNvGrpSpPr/>
          <p:nvPr/>
        </p:nvGrpSpPr>
        <p:grpSpPr>
          <a:xfrm>
            <a:off x="467544" y="404664"/>
            <a:ext cx="8498928" cy="6525466"/>
            <a:chOff x="676726" y="626091"/>
            <a:chExt cx="8498928" cy="6342641"/>
          </a:xfrm>
        </p:grpSpPr>
        <p:pic>
          <p:nvPicPr>
            <p:cNvPr id="5" name="Picture 4" descr="Smart Journeys Powerpoint Templates v3-3.png">
              <a:extLst>
                <a:ext uri="{FF2B5EF4-FFF2-40B4-BE49-F238E27FC236}">
                  <a16:creationId xmlns:a16="http://schemas.microsoft.com/office/drawing/2014/main" id="{106A7789-D891-03B2-730E-00D5AF893C74}"/>
                </a:ext>
              </a:extLst>
            </p:cNvPr>
            <p:cNvPicPr>
              <a:picLocks noChangeAspect="1"/>
            </p:cNvPicPr>
            <p:nvPr/>
          </p:nvPicPr>
          <p:blipFill>
            <a:blip r:embed="rId3"/>
            <a:stretch>
              <a:fillRect/>
            </a:stretch>
          </p:blipFill>
          <p:spPr>
            <a:xfrm>
              <a:off x="676726" y="626091"/>
              <a:ext cx="8412480" cy="6089904"/>
            </a:xfrm>
            <a:prstGeom prst="rect">
              <a:avLst/>
            </a:prstGeom>
          </p:spPr>
        </p:pic>
        <p:pic>
          <p:nvPicPr>
            <p:cNvPr id="6" name="Picture 5" descr="Smart Journeys Powerpoint Templates v3-4.png">
              <a:extLst>
                <a:ext uri="{FF2B5EF4-FFF2-40B4-BE49-F238E27FC236}">
                  <a16:creationId xmlns:a16="http://schemas.microsoft.com/office/drawing/2014/main" id="{D79F6AF9-7278-0ECF-868E-5C5A75743962}"/>
                </a:ext>
              </a:extLst>
            </p:cNvPr>
            <p:cNvPicPr>
              <a:picLocks noChangeAspect="1"/>
            </p:cNvPicPr>
            <p:nvPr/>
          </p:nvPicPr>
          <p:blipFill>
            <a:blip r:embed="rId4"/>
            <a:stretch>
              <a:fillRect/>
            </a:stretch>
          </p:blipFill>
          <p:spPr>
            <a:xfrm>
              <a:off x="990600" y="627126"/>
              <a:ext cx="3773424" cy="5297424"/>
            </a:xfrm>
            <a:prstGeom prst="rect">
              <a:avLst/>
            </a:prstGeom>
          </p:spPr>
        </p:pic>
        <p:sp>
          <p:nvSpPr>
            <p:cNvPr id="7" name="TextBox 6">
              <a:extLst>
                <a:ext uri="{FF2B5EF4-FFF2-40B4-BE49-F238E27FC236}">
                  <a16:creationId xmlns:a16="http://schemas.microsoft.com/office/drawing/2014/main" id="{2E8608D5-017D-110E-2C59-A9B445DA4BF1}"/>
                </a:ext>
              </a:extLst>
            </p:cNvPr>
            <p:cNvSpPr txBox="1"/>
            <p:nvPr/>
          </p:nvSpPr>
          <p:spPr>
            <a:xfrm>
              <a:off x="5863286" y="5084065"/>
              <a:ext cx="3312368" cy="18846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RESIDENTIAL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TRAVEL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PLANNING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spTree>
    <p:extLst>
      <p:ext uri="{BB962C8B-B14F-4D97-AF65-F5344CB8AC3E}">
        <p14:creationId xmlns:p14="http://schemas.microsoft.com/office/powerpoint/2010/main" val="1219568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866" y="947567"/>
            <a:ext cx="391211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Mobility Hubs</a:t>
            </a:r>
          </a:p>
        </p:txBody>
      </p:sp>
      <p:sp>
        <p:nvSpPr>
          <p:cNvPr id="3" name="TextBox 2">
            <a:extLst>
              <a:ext uri="{FF2B5EF4-FFF2-40B4-BE49-F238E27FC236}">
                <a16:creationId xmlns:a16="http://schemas.microsoft.com/office/drawing/2014/main" id="{A5E7318F-4F0E-FF18-06CF-AF39D9928D43}"/>
              </a:ext>
            </a:extLst>
          </p:cNvPr>
          <p:cNvSpPr txBox="1"/>
          <p:nvPr/>
        </p:nvSpPr>
        <p:spPr>
          <a:xfrm>
            <a:off x="515866" y="1672336"/>
            <a:ext cx="8064896"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smart journeys will support and collaborate with the Community Development Officer to deliver the services located at the mobility hub. The team are proactively engaging with other Local Authorities and organisations to increase their knowledge in best practice for mobility hubs, which can be applied to Waterbeach.</a:t>
            </a:r>
            <a:endParaRPr kumimoji="0" lang="en-GB" sz="1800" b="0" i="0" u="none" strike="noStrike" kern="1200" cap="none" spc="0" normalizeH="0" baseline="0" noProof="0" dirty="0">
              <a:ln>
                <a:noFill/>
              </a:ln>
              <a:solidFill>
                <a:srgbClr val="16203C"/>
              </a:solidFill>
              <a:effectLst/>
              <a:uLnTx/>
              <a:uFillTx/>
              <a:latin typeface="Calibri"/>
              <a:ea typeface="+mn-ea"/>
              <a:cs typeface="+mn-cs"/>
            </a:endParaRPr>
          </a:p>
        </p:txBody>
      </p:sp>
      <p:sp>
        <p:nvSpPr>
          <p:cNvPr id="8" name="TextBox 7">
            <a:extLst>
              <a:ext uri="{FF2B5EF4-FFF2-40B4-BE49-F238E27FC236}">
                <a16:creationId xmlns:a16="http://schemas.microsoft.com/office/drawing/2014/main" id="{22851CA0-683D-E2DF-AFB4-6A56177521B8}"/>
              </a:ext>
            </a:extLst>
          </p:cNvPr>
          <p:cNvSpPr txBox="1"/>
          <p:nvPr/>
        </p:nvSpPr>
        <p:spPr>
          <a:xfrm>
            <a:off x="515866" y="2891605"/>
            <a:ext cx="4560190" cy="329320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Our previous combined experience will enable us to assist in the successful management of the mobility hub, to maximise its usage and impact. We will promote the hub across several media channels (community Facebook pages, community website, residential newsletters) to encourage active travel throughout the development. We will also host several events from the hub promoting its services and incorporate modern technology such as interactive bus schedules. We will also promote  placement of permanent cabins to attract users to the hub, for example, a coffee stand and/or other local business stands. </a:t>
            </a:r>
          </a:p>
        </p:txBody>
      </p:sp>
      <p:pic>
        <p:nvPicPr>
          <p:cNvPr id="9" name="Picture 8" descr="A picture containing sky, screenshot, building, outdoor&#10;&#10;Description automatically generated">
            <a:extLst>
              <a:ext uri="{FF2B5EF4-FFF2-40B4-BE49-F238E27FC236}">
                <a16:creationId xmlns:a16="http://schemas.microsoft.com/office/drawing/2014/main" id="{EEA912E4-124F-02B1-314F-52342D5E1C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b="5278"/>
          <a:stretch/>
        </p:blipFill>
        <p:spPr>
          <a:xfrm>
            <a:off x="5076056" y="2411637"/>
            <a:ext cx="3912709" cy="3539431"/>
          </a:xfrm>
          <a:prstGeom prst="rect">
            <a:avLst/>
          </a:prstGeom>
        </p:spPr>
      </p:pic>
    </p:spTree>
    <p:extLst>
      <p:ext uri="{BB962C8B-B14F-4D97-AF65-F5344CB8AC3E}">
        <p14:creationId xmlns:p14="http://schemas.microsoft.com/office/powerpoint/2010/main" val="2587137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167" y="967907"/>
            <a:ext cx="78424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Walking</a:t>
            </a:r>
          </a:p>
        </p:txBody>
      </p:sp>
      <p:sp>
        <p:nvSpPr>
          <p:cNvPr id="4" name="TextBox 3">
            <a:extLst>
              <a:ext uri="{FF2B5EF4-FFF2-40B4-BE49-F238E27FC236}">
                <a16:creationId xmlns:a16="http://schemas.microsoft.com/office/drawing/2014/main" id="{5CB7FA6A-79B3-DA5C-A9C6-BDA296CE6B21}"/>
              </a:ext>
            </a:extLst>
          </p:cNvPr>
          <p:cNvSpPr txBox="1"/>
          <p:nvPr/>
        </p:nvSpPr>
        <p:spPr>
          <a:xfrm>
            <a:off x="503548" y="1709742"/>
            <a:ext cx="813690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smart journeys are keen to promote the many physical benefits of walking to residents. We have hosted community led walks for staff at New Shire Hall (Alconbury Weald), to promote wellbeing and encourage active travel around the development.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p:txBody>
      </p:sp>
      <p:sp>
        <p:nvSpPr>
          <p:cNvPr id="3" name="TextBox 2">
            <a:extLst>
              <a:ext uri="{FF2B5EF4-FFF2-40B4-BE49-F238E27FC236}">
                <a16:creationId xmlns:a16="http://schemas.microsoft.com/office/drawing/2014/main" id="{74DE1E45-CFEC-D757-6C70-F08E018429C4}"/>
              </a:ext>
            </a:extLst>
          </p:cNvPr>
          <p:cNvSpPr txBox="1"/>
          <p:nvPr/>
        </p:nvSpPr>
        <p:spPr>
          <a:xfrm>
            <a:off x="493282" y="2636912"/>
            <a:ext cx="5184576" cy="360098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The team are working with Living Sport and have undergone training for leading these community walks.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We are currently running community walking trails and Nordic walking taster sessions at our Alconbury Weald and Northstowe sites. To help create a community feel across the development, we are encouraging residents and workers to take part in these, to explore their local surroundings on foot.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We are planning to North Stowe set up similar led walks around the Waterbeach development and offer training for community walk leaders to steer and manage the events. We will promote routes which incorporate specific areas with information points to explain the history of the barracks</a:t>
            </a:r>
            <a:r>
              <a:rPr kumimoji="0" lang="en-GB" sz="18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BDEF"/>
              </a:solidFill>
              <a:effectLst/>
              <a:uLnTx/>
              <a:uFillTx/>
              <a:latin typeface="Calibri"/>
              <a:ea typeface="+mn-ea"/>
              <a:cs typeface="+mn-cs"/>
            </a:endParaRPr>
          </a:p>
        </p:txBody>
      </p:sp>
      <p:pic>
        <p:nvPicPr>
          <p:cNvPr id="6" name="Picture 5" descr="A group of people walking with poles&#10;&#10;Description automatically generated with medium confidence">
            <a:extLst>
              <a:ext uri="{FF2B5EF4-FFF2-40B4-BE49-F238E27FC236}">
                <a16:creationId xmlns:a16="http://schemas.microsoft.com/office/drawing/2014/main" id="{FF12AE31-FEA7-D618-C3FE-052F9FEAD8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671495" y="2944020"/>
            <a:ext cx="3326498" cy="2880000"/>
          </a:xfrm>
          <a:prstGeom prst="rect">
            <a:avLst/>
          </a:prstGeom>
        </p:spPr>
      </p:pic>
    </p:spTree>
    <p:extLst>
      <p:ext uri="{BB962C8B-B14F-4D97-AF65-F5344CB8AC3E}">
        <p14:creationId xmlns:p14="http://schemas.microsoft.com/office/powerpoint/2010/main" val="206018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02FE9F-145B-8809-F155-1FD9A2EB5364}"/>
              </a:ext>
            </a:extLst>
          </p:cNvPr>
          <p:cNvSpPr txBox="1"/>
          <p:nvPr/>
        </p:nvSpPr>
        <p:spPr>
          <a:xfrm>
            <a:off x="650776" y="1601505"/>
            <a:ext cx="7842448" cy="132343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smart journeys are committed to ensuring cycling is safe and accessible for all, including those with special accessibility requirements for example: parents and those with disabilities. Our excellent working relationships with other CCC departments, including Transport Assessment and Highways, ensures we have specialised knowledge of the local area and can apply this to our bespoke cycle schemes for Waterbeach. </a:t>
            </a:r>
          </a:p>
        </p:txBody>
      </p:sp>
      <p:sp>
        <p:nvSpPr>
          <p:cNvPr id="4" name="TextBox 3">
            <a:extLst>
              <a:ext uri="{FF2B5EF4-FFF2-40B4-BE49-F238E27FC236}">
                <a16:creationId xmlns:a16="http://schemas.microsoft.com/office/drawing/2014/main" id="{38C9AC1B-9DDA-6771-3102-2D9C2255EE88}"/>
              </a:ext>
            </a:extLst>
          </p:cNvPr>
          <p:cNvSpPr txBox="1"/>
          <p:nvPr/>
        </p:nvSpPr>
        <p:spPr>
          <a:xfrm>
            <a:off x="617769" y="875114"/>
            <a:ext cx="78424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2B4C"/>
                </a:solidFill>
                <a:effectLst/>
                <a:uLnTx/>
                <a:uFillTx/>
                <a:latin typeface="Verdana" panose="020B0604030504040204" pitchFamily="34" charset="0"/>
                <a:ea typeface="Verdana" panose="020B0604030504040204" pitchFamily="34" charset="0"/>
                <a:cs typeface="+mn-cs"/>
              </a:rPr>
              <a:t>Cycling</a:t>
            </a:r>
          </a:p>
        </p:txBody>
      </p:sp>
      <p:sp>
        <p:nvSpPr>
          <p:cNvPr id="2" name="TextBox 1">
            <a:extLst>
              <a:ext uri="{FF2B5EF4-FFF2-40B4-BE49-F238E27FC236}">
                <a16:creationId xmlns:a16="http://schemas.microsoft.com/office/drawing/2014/main" id="{37881B82-9837-CDB7-D090-5636523A917D}"/>
              </a:ext>
            </a:extLst>
          </p:cNvPr>
          <p:cNvSpPr txBox="1"/>
          <p:nvPr/>
        </p:nvSpPr>
        <p:spPr>
          <a:xfrm>
            <a:off x="635835" y="3066560"/>
            <a:ext cx="4389276"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We will host monthly bike servicing sessions, cycle safety training and offer route planning to remove barriers associated with cycling.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6203C"/>
                </a:solidFill>
                <a:effectLst/>
                <a:uLnTx/>
                <a:uFillTx/>
                <a:latin typeface="Calibri Light" panose="020F0302020204030204" pitchFamily="34" charset="0"/>
                <a:ea typeface="+mn-ea"/>
                <a:cs typeface="Calibri Light" panose="020F0302020204030204" pitchFamily="34" charset="0"/>
              </a:rPr>
              <a:t>We are currently looking to provide ‘Hire Bikes’ that can be used to travel from the new development to Waterbeach Station with additional cycle racks being provided as the station car park for this purpose.</a:t>
            </a:r>
            <a:endParaRPr kumimoji="0" lang="en-GB" sz="1800" b="0" i="0" u="none" strike="noStrike" kern="1200" cap="none" spc="0" normalizeH="0" baseline="0" noProof="0" dirty="0">
              <a:ln>
                <a:noFill/>
              </a:ln>
              <a:solidFill>
                <a:srgbClr val="3DBDEF"/>
              </a:solidFill>
              <a:effectLst/>
              <a:uLnTx/>
              <a:uFillTx/>
              <a:latin typeface="Calibri"/>
              <a:ea typeface="+mn-ea"/>
              <a:cs typeface="+mn-cs"/>
            </a:endParaRPr>
          </a:p>
        </p:txBody>
      </p:sp>
      <p:pic>
        <p:nvPicPr>
          <p:cNvPr id="7" name="Picture 6" descr="A picture containing bicycle wheel, tree, wheel, land vehicle&#10;&#10;Description automatically generated">
            <a:extLst>
              <a:ext uri="{FF2B5EF4-FFF2-40B4-BE49-F238E27FC236}">
                <a16:creationId xmlns:a16="http://schemas.microsoft.com/office/drawing/2014/main" id="{B738D43F-7A8E-6BEA-65FF-49F8DBC8D17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769"/>
          <a:stretch/>
        </p:blipFill>
        <p:spPr>
          <a:xfrm>
            <a:off x="5292080" y="2802721"/>
            <a:ext cx="3747178" cy="3180166"/>
          </a:xfrm>
          <a:prstGeom prst="rect">
            <a:avLst/>
          </a:prstGeom>
        </p:spPr>
      </p:pic>
    </p:spTree>
    <p:extLst>
      <p:ext uri="{BB962C8B-B14F-4D97-AF65-F5344CB8AC3E}">
        <p14:creationId xmlns:p14="http://schemas.microsoft.com/office/powerpoint/2010/main" val="6274615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9"/>
</p:tagLst>
</file>

<file path=ppt/theme/theme1.xml><?xml version="1.0" encoding="utf-8"?>
<a:theme xmlns:a="http://schemas.openxmlformats.org/drawingml/2006/main" name="Office Theme">
  <a:themeElements>
    <a:clrScheme name="Custom 3">
      <a:dk1>
        <a:srgbClr val="3DBDE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d03f480-3f88-459c-b49a-9b43c245f62b">
      <Terms xmlns="http://schemas.microsoft.com/office/infopath/2007/PartnerControls"/>
    </lcf76f155ced4ddcb4097134ff3c332f>
    <TaxCatchAll xmlns="beb81e68-8582-4e5b-a4f6-edcf914ba65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A4E713C40A6442B05ACE88E3F8C01D" ma:contentTypeVersion="15" ma:contentTypeDescription="Create a new document." ma:contentTypeScope="" ma:versionID="7831aaa16b465dc1889945653af4e518">
  <xsd:schema xmlns:xsd="http://www.w3.org/2001/XMLSchema" xmlns:xs="http://www.w3.org/2001/XMLSchema" xmlns:p="http://schemas.microsoft.com/office/2006/metadata/properties" xmlns:ns2="1d03f480-3f88-459c-b49a-9b43c245f62b" xmlns:ns3="beb81e68-8582-4e5b-a4f6-edcf914ba655" targetNamespace="http://schemas.microsoft.com/office/2006/metadata/properties" ma:root="true" ma:fieldsID="c6ba63387180aff2b6b20c77b8845b4c" ns2:_="" ns3:_="">
    <xsd:import namespace="1d03f480-3f88-459c-b49a-9b43c245f62b"/>
    <xsd:import namespace="beb81e68-8582-4e5b-a4f6-edcf914ba65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3f480-3f88-459c-b49a-9b43c245f62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b97ddb5-ea2d-41f4-9e8e-bc0c5aea452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b81e68-8582-4e5b-a4f6-edcf914ba65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c8b7d4e-f310-4336-ad78-3dee9ad8acc5}" ma:internalName="TaxCatchAll" ma:showField="CatchAllData" ma:web="beb81e68-8582-4e5b-a4f6-edcf914ba65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ECBABD-2008-4C8C-983C-F52CB6053CAF}">
  <ds:schemaRefs>
    <ds:schemaRef ds:uri="http://schemas.microsoft.com/office/2006/metadata/properties"/>
    <ds:schemaRef ds:uri="http://schemas.microsoft.com/office/infopath/2007/PartnerControls"/>
    <ds:schemaRef ds:uri="e03f1ec9-c093-457b-b641-a820afd68a41"/>
    <ds:schemaRef ds:uri="4cfe6d6a-b25a-4f26-b3f6-3acf040ecce9"/>
  </ds:schemaRefs>
</ds:datastoreItem>
</file>

<file path=customXml/itemProps2.xml><?xml version="1.0" encoding="utf-8"?>
<ds:datastoreItem xmlns:ds="http://schemas.openxmlformats.org/officeDocument/2006/customXml" ds:itemID="{467E98A3-42A9-4E71-9E51-4F9E6F4347FD}"/>
</file>

<file path=customXml/itemProps3.xml><?xml version="1.0" encoding="utf-8"?>
<ds:datastoreItem xmlns:ds="http://schemas.openxmlformats.org/officeDocument/2006/customXml" ds:itemID="{DA0289F0-F76A-4D08-B610-147244A7DC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4463</TotalTime>
  <Words>2945</Words>
  <Application>Microsoft Office PowerPoint</Application>
  <PresentationFormat>On-screen Show (4:3)</PresentationFormat>
  <Paragraphs>163</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Catamaran</vt:lpstr>
      <vt:lpstr>Gilroy ExtraBold</vt:lpstr>
      <vt:lpstr>Program OT Book</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 Pointer</dc:creator>
  <cp:lastModifiedBy>Jez Tuttle</cp:lastModifiedBy>
  <cp:revision>86</cp:revision>
  <dcterms:created xsi:type="dcterms:W3CDTF">2019-09-08T10:32:53Z</dcterms:created>
  <dcterms:modified xsi:type="dcterms:W3CDTF">2024-03-20T15:30:05Z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0x010100C57C6CD0E82793449ED47C3CF6282433</vt:lpwstr>
  </property>
</Properties>
</file>