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9" r:id="rId5"/>
    <p:sldId id="293" r:id="rId6"/>
    <p:sldId id="287" r:id="rId7"/>
    <p:sldId id="280" r:id="rId8"/>
    <p:sldId id="292" r:id="rId9"/>
    <p:sldId id="256" r:id="rId10"/>
    <p:sldId id="291" r:id="rId11"/>
    <p:sldId id="294" r:id="rId12"/>
    <p:sldId id="289" r:id="rId13"/>
    <p:sldId id="295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67242EB-B7EB-8051-BBC4-4E674C7BB293}" name="Rebecca Britton" initials="RB" userId="S::rbritton@urbanandcivic.com::61f1d9a4-c6c4-4e2c-b2a9-272d70f9561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2A3B97"/>
    <a:srgbClr val="26398E"/>
    <a:srgbClr val="FFC042"/>
    <a:srgbClr val="8ED5D4"/>
    <a:srgbClr val="008880"/>
    <a:srgbClr val="0D2645"/>
    <a:srgbClr val="1E2AA5"/>
    <a:srgbClr val="87CBCA"/>
    <a:srgbClr val="0085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906F67-2D63-63D4-B97D-C66DCF704B89}" v="233" dt="2024-03-20T14:40:10.540"/>
    <p1510:client id="{57D5271C-1590-4064-83BD-884B28DA8B22}" v="3" dt="2024-03-20T14:17:10.933"/>
    <p1510:client id="{83D8A48E-85C5-DFFB-FE33-EE61DD1E32EE}" v="22" dt="2024-03-20T14:24:50.999"/>
    <p1510:client id="{9885E208-D395-6A72-70A3-B84320F12FE7}" v="8" dt="2024-03-20T14:28:25.8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–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4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C4D438B0-3EF9-DBD2-FBDD-A77C17317C31}"/>
              </a:ext>
            </a:extLst>
          </p:cNvPr>
          <p:cNvSpPr/>
          <p:nvPr userDrawn="1"/>
        </p:nvSpPr>
        <p:spPr>
          <a:xfrm>
            <a:off x="6934200" y="-1"/>
            <a:ext cx="2209800" cy="10668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97B991-BDB1-ABB1-14B5-E5A23C82A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6012C-0E42-4ACF-B9EF-55B7B77FF259}" type="datetimeFigureOut">
              <a:rPr lang="en-GB" smtClean="0"/>
              <a:t>11/04/2024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20E614-0B55-8D21-F444-CA03DBB41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173871-A683-6788-8035-0A919B73C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346D5-B4A2-460B-BAD8-F167D260A5D9}" type="slidenum">
              <a:rPr lang="en-GB" smtClean="0"/>
              <a:t>‹#›</a:t>
            </a:fld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4E79A4C-7115-540E-2FCB-C15E030F7D14}"/>
              </a:ext>
            </a:extLst>
          </p:cNvPr>
          <p:cNvGrpSpPr/>
          <p:nvPr userDrawn="1"/>
        </p:nvGrpSpPr>
        <p:grpSpPr>
          <a:xfrm>
            <a:off x="5539269" y="4646643"/>
            <a:ext cx="3195792" cy="1918343"/>
            <a:chOff x="5290182" y="4646643"/>
            <a:chExt cx="3195792" cy="1918343"/>
          </a:xfrm>
        </p:grpSpPr>
        <p:pic>
          <p:nvPicPr>
            <p:cNvPr id="7" name="Picture 6" descr="A child holding a spoon in a bowl&#10;&#10;Description automatically generated">
              <a:extLst>
                <a:ext uri="{FF2B5EF4-FFF2-40B4-BE49-F238E27FC236}">
                  <a16:creationId xmlns:a16="http://schemas.microsoft.com/office/drawing/2014/main" id="{BECE5BD9-7258-1513-31B6-228080D6BC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6332"/>
            <a:stretch/>
          </p:blipFill>
          <p:spPr>
            <a:xfrm>
              <a:off x="5407785" y="4646643"/>
              <a:ext cx="3078189" cy="1918343"/>
            </a:xfrm>
            <a:prstGeom prst="rect">
              <a:avLst/>
            </a:prstGeom>
          </p:spPr>
        </p:pic>
        <p:pic>
          <p:nvPicPr>
            <p:cNvPr id="8" name="Picture 7" descr="A white rectangular object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3774438A-D6D3-75B7-1896-C38C47496E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4113" t="26366" r="15453" b="16792"/>
            <a:stretch/>
          </p:blipFill>
          <p:spPr>
            <a:xfrm>
              <a:off x="5290182" y="4646643"/>
              <a:ext cx="3195792" cy="1918343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2C6B759-7C90-0038-FC7A-FC8EEA2FAB15}"/>
              </a:ext>
            </a:extLst>
          </p:cNvPr>
          <p:cNvGrpSpPr/>
          <p:nvPr userDrawn="1"/>
        </p:nvGrpSpPr>
        <p:grpSpPr>
          <a:xfrm>
            <a:off x="4444148" y="2577500"/>
            <a:ext cx="3121368" cy="1849221"/>
            <a:chOff x="5648770" y="2338218"/>
            <a:chExt cx="3121368" cy="1849221"/>
          </a:xfrm>
        </p:grpSpPr>
        <p:pic>
          <p:nvPicPr>
            <p:cNvPr id="10" name="Picture 9" descr="A group of people sitting on a dock in water&#10;&#10;Description automatically generated">
              <a:extLst>
                <a:ext uri="{FF2B5EF4-FFF2-40B4-BE49-F238E27FC236}">
                  <a16:creationId xmlns:a16="http://schemas.microsoft.com/office/drawing/2014/main" id="{9A0D22D8-2A2D-9825-29F8-3678FF49A5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7639" b="6727"/>
            <a:stretch/>
          </p:blipFill>
          <p:spPr>
            <a:xfrm>
              <a:off x="5742436" y="2374588"/>
              <a:ext cx="3027702" cy="1735939"/>
            </a:xfrm>
            <a:prstGeom prst="rect">
              <a:avLst/>
            </a:prstGeom>
          </p:spPr>
        </p:pic>
        <p:pic>
          <p:nvPicPr>
            <p:cNvPr id="11" name="Picture 10" descr="A white rectangular object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8FE29BF6-C5F0-C4A8-81E7-D4E87198F2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4113" t="27994" r="16860" b="17212"/>
            <a:stretch/>
          </p:blipFill>
          <p:spPr>
            <a:xfrm>
              <a:off x="5648770" y="2338218"/>
              <a:ext cx="3121368" cy="1849221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74997FD-4342-05BA-42B2-DFA470019A7E}"/>
              </a:ext>
            </a:extLst>
          </p:cNvPr>
          <p:cNvGrpSpPr/>
          <p:nvPr userDrawn="1"/>
        </p:nvGrpSpPr>
        <p:grpSpPr>
          <a:xfrm>
            <a:off x="5555173" y="293013"/>
            <a:ext cx="3281586" cy="1918343"/>
            <a:chOff x="5290182" y="293013"/>
            <a:chExt cx="3281586" cy="1918343"/>
          </a:xfrm>
        </p:grpSpPr>
        <p:pic>
          <p:nvPicPr>
            <p:cNvPr id="13" name="Picture 12" descr="A group of people in kayaks on a river&#10;&#10;Description automatically generated">
              <a:extLst>
                <a:ext uri="{FF2B5EF4-FFF2-40B4-BE49-F238E27FC236}">
                  <a16:creationId xmlns:a16="http://schemas.microsoft.com/office/drawing/2014/main" id="{0D21A267-6342-B71F-384C-BFB0C94FE64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39269" y="293013"/>
              <a:ext cx="2878338" cy="1918343"/>
            </a:xfrm>
            <a:prstGeom prst="rect">
              <a:avLst/>
            </a:prstGeom>
          </p:spPr>
        </p:pic>
        <p:pic>
          <p:nvPicPr>
            <p:cNvPr id="14" name="Picture 13" descr="A white rectangular object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0705CDBA-8B67-7002-0269-BDCFE7A520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4113" t="26998" r="13830" b="16160"/>
            <a:stretch/>
          </p:blipFill>
          <p:spPr>
            <a:xfrm>
              <a:off x="5290182" y="293013"/>
              <a:ext cx="3281586" cy="1918343"/>
            </a:xfrm>
            <a:prstGeom prst="rect">
              <a:avLst/>
            </a:prstGeom>
          </p:spPr>
        </p:pic>
      </p:grpSp>
      <p:pic>
        <p:nvPicPr>
          <p:cNvPr id="15" name="Picture 14" descr="A blue and black square&#10;&#10;Description automatically generated">
            <a:extLst>
              <a:ext uri="{FF2B5EF4-FFF2-40B4-BE49-F238E27FC236}">
                <a16:creationId xmlns:a16="http://schemas.microsoft.com/office/drawing/2014/main" id="{2B65F996-87BE-5204-5219-D1687D0372B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6434983" cy="68737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4F43DA-3A4C-9812-B1E9-EB03884D7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558" y="206583"/>
            <a:ext cx="5409702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836B19D-871D-64EC-2F99-3A8F61C20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800" y="1863829"/>
            <a:ext cx="3301142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8" name="Picture 17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0508EFC8-D68F-C74E-C60C-C247D3E62297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177" y="6257552"/>
            <a:ext cx="1926947" cy="30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727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2C47A-3362-3E65-22D3-B5A5880BB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AB44DB-50DE-5CAD-1B7A-D1FA1F30B4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2B715E-67FB-4183-4515-FD4373C698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0B0FAF-8347-943C-5D07-C5D1D45262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AB9B08-B86A-E18E-AFAD-B011FC2CD6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E44245-63C0-6B6F-82B0-20573C909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6012C-0E42-4ACF-B9EF-55B7B77FF259}" type="datetimeFigureOut">
              <a:rPr lang="en-GB" smtClean="0"/>
              <a:t>11/04/2024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1AEA86-03AA-CD28-CF24-71B8A1E48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300717-8B38-2C72-BF0B-C8034BDBF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346D5-B4A2-460B-BAD8-F167D260A5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829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A53DE-D157-1622-03F7-F1D161537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83EDEE-D60B-917C-392D-566E1B475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6012C-0E42-4ACF-B9EF-55B7B77FF259}" type="datetimeFigureOut">
              <a:rPr lang="en-GB" smtClean="0"/>
              <a:t>11/04/2024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C39BE3-E342-25EF-61F2-7873620B0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4718BA-6BFA-54FE-FDD2-6B097A838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346D5-B4A2-460B-BAD8-F167D260A5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01229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781D0E-9239-8378-3801-7BD520580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6012C-0E42-4ACF-B9EF-55B7B77FF259}" type="datetimeFigureOut">
              <a:rPr lang="en-GB" smtClean="0"/>
              <a:t>11/04/2024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FAD606-AFF0-8B3C-6543-70279AC29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42AC19-2874-5E2B-D90A-F0D0897A3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346D5-B4A2-460B-BAD8-F167D260A5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06513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4395D-8A69-943D-2758-1E1C7D8B2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DAD6F-68D5-7880-CB09-291C085BC8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032D40-8F91-4A07-9E2E-37DD04599B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6BFD87-AAC3-DF58-9066-7CBAE1837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6012C-0E42-4ACF-B9EF-55B7B77FF259}" type="datetimeFigureOut">
              <a:rPr lang="en-GB" smtClean="0"/>
              <a:t>11/04/2024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52595A-A31C-E84B-BFD5-49D9B5226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D1D1D3-A99D-A668-E059-A29100ACB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346D5-B4A2-460B-BAD8-F167D260A5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95952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4E5AE-B80E-C3A2-EBDF-3D94F1A05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212105-7974-CF2A-2758-8C2AB6ABF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097F99-6A5B-07DD-E56E-69DBCA9E72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DE664A-36C0-95B0-EDE5-EEBF95924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6012C-0E42-4ACF-B9EF-55B7B77FF259}" type="datetimeFigureOut">
              <a:rPr lang="en-GB" smtClean="0"/>
              <a:t>11/04/2024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96804C-A84E-EA6A-2EA8-299F6E461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F950D5-09F6-3F6E-A23E-4483A42DD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346D5-B4A2-460B-BAD8-F167D260A5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1953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7A13D-29D4-638A-603D-25A226F9E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9D8678-67E0-EAE0-F631-84A40B9A26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E9A7A7-BA4F-7130-A42B-BCBE64B56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6012C-0E42-4ACF-B9EF-55B7B77FF259}" type="datetimeFigureOut">
              <a:rPr lang="en-GB" smtClean="0"/>
              <a:t>11/04/2024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EA7B15-AED1-2810-BBC0-F8D315E13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30071D-4803-7613-78EE-575AA4007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346D5-B4A2-460B-BAD8-F167D260A5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16970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7FBBD4-811D-AC6B-AA53-F293706116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D2387C-9E75-2254-7A2E-EDF516F825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AAA20F-103F-4C0B-47A8-CE7119DFE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6012C-0E42-4ACF-B9EF-55B7B77FF259}" type="datetimeFigureOut">
              <a:rPr lang="en-GB" smtClean="0"/>
              <a:t>11/04/2024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C24A9D-0DCE-782C-8112-7E229455A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D9C900-D366-7EEE-476C-657055B41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346D5-B4A2-460B-BAD8-F167D260A5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1201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C4D438B0-3EF9-DBD2-FBDD-A77C17317C31}"/>
              </a:ext>
            </a:extLst>
          </p:cNvPr>
          <p:cNvSpPr/>
          <p:nvPr userDrawn="1"/>
        </p:nvSpPr>
        <p:spPr>
          <a:xfrm>
            <a:off x="6934200" y="-1"/>
            <a:ext cx="2209800" cy="10668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DE04B1F3-67AF-AA43-08F8-EABDE75130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91801" y="1463884"/>
            <a:ext cx="8357641" cy="4641413"/>
          </a:xfr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97B991-BDB1-ABB1-14B5-E5A23C82A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6012C-0E42-4ACF-B9EF-55B7B77FF259}" type="datetimeFigureOut">
              <a:rPr lang="en-GB" smtClean="0"/>
              <a:t>11/04/2024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20E614-0B55-8D21-F444-CA03DBB41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173871-A683-6788-8035-0A919B73C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346D5-B4A2-460B-BAD8-F167D260A5D9}" type="slidenum">
              <a:rPr lang="en-GB" smtClean="0"/>
              <a:t>‹#›</a:t>
            </a:fld>
            <a:endParaRPr lang="en-GB"/>
          </a:p>
        </p:txBody>
      </p:sp>
      <p:pic>
        <p:nvPicPr>
          <p:cNvPr id="15" name="Picture 14" descr="A blue and black square&#10;&#10;Description automatically generated">
            <a:extLst>
              <a:ext uri="{FF2B5EF4-FFF2-40B4-BE49-F238E27FC236}">
                <a16:creationId xmlns:a16="http://schemas.microsoft.com/office/drawing/2014/main" id="{2B65F996-87BE-5204-5219-D1687D0372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6434983" cy="68737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4F43DA-3A4C-9812-B1E9-EB03884D7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558" y="206583"/>
            <a:ext cx="5409702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836B19D-871D-64EC-2F99-3A8F61C20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800" y="1863829"/>
            <a:ext cx="40278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8" name="Picture 17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0508EFC8-D68F-C74E-C60C-C247D3E6229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177" y="6257552"/>
            <a:ext cx="1926947" cy="30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352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CA7E5-321E-7F9D-8BB1-7404AFC11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558" y="8623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615B9F-71D9-E395-4DE6-F86B31F12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6012C-0E42-4ACF-B9EF-55B7B77FF259}" type="datetimeFigureOut">
              <a:rPr lang="en-GB" smtClean="0"/>
              <a:t>11/04/2024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9034DD-F2B8-85C4-228B-53DCEE868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A1EB54-ED6E-D118-346B-A98AAA146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346D5-B4A2-460B-BAD8-F167D260A5D9}" type="slidenum">
              <a:rPr lang="en-GB" smtClean="0"/>
              <a:t>‹#›</a:t>
            </a:fld>
            <a:endParaRPr lang="en-GB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0C36133-594E-AA6C-05B3-5BE2E70C498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59363" y="2029503"/>
            <a:ext cx="3689350" cy="3889375"/>
          </a:xfrm>
        </p:spPr>
        <p:txBody>
          <a:bodyPr/>
          <a:lstStyle/>
          <a:p>
            <a:endParaRPr lang="en-GB"/>
          </a:p>
        </p:txBody>
      </p:sp>
      <p:pic>
        <p:nvPicPr>
          <p:cNvPr id="9" name="Picture 8" descr="A blue rectangular object with black border&#10;&#10;Description automatically generated">
            <a:extLst>
              <a:ext uri="{FF2B5EF4-FFF2-40B4-BE49-F238E27FC236}">
                <a16:creationId xmlns:a16="http://schemas.microsoft.com/office/drawing/2014/main" id="{2C5CF52E-552E-CCE7-A5A9-D2DE7BDD14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369"/>
          <a:stretch/>
        </p:blipFill>
        <p:spPr>
          <a:xfrm>
            <a:off x="0" y="1114398"/>
            <a:ext cx="5829300" cy="5434606"/>
          </a:xfrm>
          <a:prstGeom prst="rect">
            <a:avLst/>
          </a:prstGeom>
        </p:spPr>
      </p:pic>
      <p:pic>
        <p:nvPicPr>
          <p:cNvPr id="10" name="Picture 9" descr="A black and white rectangular object&#10;&#10;Description automatically generated">
            <a:extLst>
              <a:ext uri="{FF2B5EF4-FFF2-40B4-BE49-F238E27FC236}">
                <a16:creationId xmlns:a16="http://schemas.microsoft.com/office/drawing/2014/main" id="{14D1497A-F1D6-6004-69E4-53DE60038E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225" t="25415" r="21492" b="31099"/>
          <a:stretch/>
        </p:blipFill>
        <p:spPr>
          <a:xfrm>
            <a:off x="5001548" y="1697549"/>
            <a:ext cx="3828090" cy="4447781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8D1B430-4DEC-1F1B-B717-2087BC0F4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558" y="1750756"/>
            <a:ext cx="3301142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0577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blue rectangular object with black border&#10;&#10;Description automatically generated">
            <a:extLst>
              <a:ext uri="{FF2B5EF4-FFF2-40B4-BE49-F238E27FC236}">
                <a16:creationId xmlns:a16="http://schemas.microsoft.com/office/drawing/2014/main" id="{FC430E3B-DCDA-23D2-EC84-BA73548B50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096"/>
          <a:stretch/>
        </p:blipFill>
        <p:spPr>
          <a:xfrm>
            <a:off x="0" y="1132324"/>
            <a:ext cx="5834724" cy="541667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3CA7E5-321E-7F9D-8BB1-7404AFC11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558" y="8623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615B9F-71D9-E395-4DE6-F86B31F12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6012C-0E42-4ACF-B9EF-55B7B77FF259}" type="datetimeFigureOut">
              <a:rPr lang="en-GB" smtClean="0"/>
              <a:t>11/04/2024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9034DD-F2B8-85C4-228B-53DCEE868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A1EB54-ED6E-D118-346B-A98AAA146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346D5-B4A2-460B-BAD8-F167D260A5D9}" type="slidenum">
              <a:rPr lang="en-GB" smtClean="0"/>
              <a:t>‹#›</a:t>
            </a:fld>
            <a:endParaRPr lang="en-GB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0C36133-594E-AA6C-05B3-5BE2E70C498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59363" y="2029503"/>
            <a:ext cx="3689350" cy="3889375"/>
          </a:xfrm>
        </p:spPr>
        <p:txBody>
          <a:bodyPr/>
          <a:lstStyle/>
          <a:p>
            <a:endParaRPr lang="en-GB"/>
          </a:p>
        </p:txBody>
      </p:sp>
      <p:pic>
        <p:nvPicPr>
          <p:cNvPr id="10" name="Picture 9" descr="A black and white rectangular object&#10;&#10;Description automatically generated">
            <a:extLst>
              <a:ext uri="{FF2B5EF4-FFF2-40B4-BE49-F238E27FC236}">
                <a16:creationId xmlns:a16="http://schemas.microsoft.com/office/drawing/2014/main" id="{14D1497A-F1D6-6004-69E4-53DE60038E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225" t="25415" r="21492" b="31099"/>
          <a:stretch/>
        </p:blipFill>
        <p:spPr>
          <a:xfrm>
            <a:off x="5001548" y="1697549"/>
            <a:ext cx="3828090" cy="4447781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8D1B430-4DEC-1F1B-B717-2087BC0F4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558" y="1750756"/>
            <a:ext cx="3301142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7004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rectangular object with black background&#10;&#10;Description automatically generated">
            <a:extLst>
              <a:ext uri="{FF2B5EF4-FFF2-40B4-BE49-F238E27FC236}">
                <a16:creationId xmlns:a16="http://schemas.microsoft.com/office/drawing/2014/main" id="{1C8FED95-2ED8-D6EA-0EEB-465077B1F6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25" y="932738"/>
            <a:ext cx="4839306" cy="5648526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0C36133-594E-AA6C-05B3-5BE2E70C498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59363" y="2029503"/>
            <a:ext cx="3689350" cy="3889375"/>
          </a:xfrm>
        </p:spPr>
        <p:txBody>
          <a:bodyPr/>
          <a:lstStyle/>
          <a:p>
            <a:endParaRPr lang="en-GB"/>
          </a:p>
        </p:txBody>
      </p:sp>
      <p:pic>
        <p:nvPicPr>
          <p:cNvPr id="10" name="Picture 9" descr="A black and white rectangular object&#10;&#10;Description automatically generated">
            <a:extLst>
              <a:ext uri="{FF2B5EF4-FFF2-40B4-BE49-F238E27FC236}">
                <a16:creationId xmlns:a16="http://schemas.microsoft.com/office/drawing/2014/main" id="{14D1497A-F1D6-6004-69E4-53DE60038E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225" t="25415" r="21492" b="31099"/>
          <a:stretch/>
        </p:blipFill>
        <p:spPr>
          <a:xfrm>
            <a:off x="5001548" y="1697549"/>
            <a:ext cx="3828090" cy="44477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3CA7E5-321E-7F9D-8BB1-7404AFC11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615B9F-71D9-E395-4DE6-F86B31F12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6012C-0E42-4ACF-B9EF-55B7B77FF259}" type="datetimeFigureOut">
              <a:rPr lang="en-GB" smtClean="0"/>
              <a:t>11/04/2024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9034DD-F2B8-85C4-228B-53DCEE868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A1EB54-ED6E-D118-346B-A98AAA146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346D5-B4A2-460B-BAD8-F167D260A5D9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8D1B430-4DEC-1F1B-B717-2087BC0F4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098" y="1594752"/>
            <a:ext cx="3301142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26370295-AC73-1897-2482-931955311F6F}"/>
              </a:ext>
            </a:extLst>
          </p:cNvPr>
          <p:cNvSpPr/>
          <p:nvPr userDrawn="1"/>
        </p:nvSpPr>
        <p:spPr>
          <a:xfrm>
            <a:off x="4747746" y="1411799"/>
            <a:ext cx="4189885" cy="4846113"/>
          </a:xfrm>
          <a:custGeom>
            <a:avLst/>
            <a:gdLst>
              <a:gd name="connsiteX0" fmla="*/ 0 w 4189885"/>
              <a:gd name="connsiteY0" fmla="*/ 0 h 4846113"/>
              <a:gd name="connsiteX1" fmla="*/ 4177442 w 4189885"/>
              <a:gd name="connsiteY1" fmla="*/ 0 h 4846113"/>
              <a:gd name="connsiteX2" fmla="*/ 4177442 w 4189885"/>
              <a:gd name="connsiteY2" fmla="*/ 4459332 h 4846113"/>
              <a:gd name="connsiteX3" fmla="*/ 4182095 w 4189885"/>
              <a:gd name="connsiteY3" fmla="*/ 4470550 h 4846113"/>
              <a:gd name="connsiteX4" fmla="*/ 4189885 w 4189885"/>
              <a:gd name="connsiteY4" fmla="*/ 4525739 h 4846113"/>
              <a:gd name="connsiteX5" fmla="*/ 3269264 w 4189885"/>
              <a:gd name="connsiteY5" fmla="*/ 4846091 h 4846113"/>
              <a:gd name="connsiteX6" fmla="*/ 2395248 w 4189885"/>
              <a:gd name="connsiteY6" fmla="*/ 4567047 h 4846113"/>
              <a:gd name="connsiteX7" fmla="*/ 2293240 w 4189885"/>
              <a:gd name="connsiteY7" fmla="*/ 4534291 h 4846113"/>
              <a:gd name="connsiteX8" fmla="*/ 1900695 w 4189885"/>
              <a:gd name="connsiteY8" fmla="*/ 4534291 h 4846113"/>
              <a:gd name="connsiteX9" fmla="*/ 1798687 w 4189885"/>
              <a:gd name="connsiteY9" fmla="*/ 4567047 h 4846113"/>
              <a:gd name="connsiteX10" fmla="*/ 924671 w 4189885"/>
              <a:gd name="connsiteY10" fmla="*/ 4846091 h 4846113"/>
              <a:gd name="connsiteX11" fmla="*/ 59001 w 4189885"/>
              <a:gd name="connsiteY11" fmla="*/ 4594335 h 4846113"/>
              <a:gd name="connsiteX12" fmla="*/ 10901 w 4189885"/>
              <a:gd name="connsiteY12" fmla="*/ 4534291 h 4846113"/>
              <a:gd name="connsiteX13" fmla="*/ 0 w 4189885"/>
              <a:gd name="connsiteY13" fmla="*/ 4534291 h 4846113"/>
              <a:gd name="connsiteX0" fmla="*/ 0 w 4189885"/>
              <a:gd name="connsiteY0" fmla="*/ 0 h 4846113"/>
              <a:gd name="connsiteX1" fmla="*/ 4177442 w 4189885"/>
              <a:gd name="connsiteY1" fmla="*/ 0 h 4846113"/>
              <a:gd name="connsiteX2" fmla="*/ 4177442 w 4189885"/>
              <a:gd name="connsiteY2" fmla="*/ 4459332 h 4846113"/>
              <a:gd name="connsiteX3" fmla="*/ 4182095 w 4189885"/>
              <a:gd name="connsiteY3" fmla="*/ 4470550 h 4846113"/>
              <a:gd name="connsiteX4" fmla="*/ 4189885 w 4189885"/>
              <a:gd name="connsiteY4" fmla="*/ 4525739 h 4846113"/>
              <a:gd name="connsiteX5" fmla="*/ 3269264 w 4189885"/>
              <a:gd name="connsiteY5" fmla="*/ 4846091 h 4846113"/>
              <a:gd name="connsiteX6" fmla="*/ 2395248 w 4189885"/>
              <a:gd name="connsiteY6" fmla="*/ 4567047 h 4846113"/>
              <a:gd name="connsiteX7" fmla="*/ 2293240 w 4189885"/>
              <a:gd name="connsiteY7" fmla="*/ 4534291 h 4846113"/>
              <a:gd name="connsiteX8" fmla="*/ 2090545 w 4189885"/>
              <a:gd name="connsiteY8" fmla="*/ 4509678 h 4846113"/>
              <a:gd name="connsiteX9" fmla="*/ 1900695 w 4189885"/>
              <a:gd name="connsiteY9" fmla="*/ 4534291 h 4846113"/>
              <a:gd name="connsiteX10" fmla="*/ 1798687 w 4189885"/>
              <a:gd name="connsiteY10" fmla="*/ 4567047 h 4846113"/>
              <a:gd name="connsiteX11" fmla="*/ 924671 w 4189885"/>
              <a:gd name="connsiteY11" fmla="*/ 4846091 h 4846113"/>
              <a:gd name="connsiteX12" fmla="*/ 59001 w 4189885"/>
              <a:gd name="connsiteY12" fmla="*/ 4594335 h 4846113"/>
              <a:gd name="connsiteX13" fmla="*/ 10901 w 4189885"/>
              <a:gd name="connsiteY13" fmla="*/ 4534291 h 4846113"/>
              <a:gd name="connsiteX14" fmla="*/ 0 w 4189885"/>
              <a:gd name="connsiteY14" fmla="*/ 4534291 h 4846113"/>
              <a:gd name="connsiteX15" fmla="*/ 0 w 4189885"/>
              <a:gd name="connsiteY15" fmla="*/ 0 h 4846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189885" h="4846113">
                <a:moveTo>
                  <a:pt x="0" y="0"/>
                </a:moveTo>
                <a:lnTo>
                  <a:pt x="4177442" y="0"/>
                </a:lnTo>
                <a:lnTo>
                  <a:pt x="4177442" y="4459332"/>
                </a:lnTo>
                <a:lnTo>
                  <a:pt x="4182095" y="4470550"/>
                </a:lnTo>
                <a:cubicBezTo>
                  <a:pt x="4187204" y="4488753"/>
                  <a:pt x="4189885" y="4507166"/>
                  <a:pt x="4189885" y="4525739"/>
                </a:cubicBezTo>
                <a:cubicBezTo>
                  <a:pt x="4077918" y="4717157"/>
                  <a:pt x="3677738" y="4842981"/>
                  <a:pt x="3269264" y="4846091"/>
                </a:cubicBezTo>
                <a:cubicBezTo>
                  <a:pt x="2962909" y="4848424"/>
                  <a:pt x="2657137" y="4665311"/>
                  <a:pt x="2395248" y="4567047"/>
                </a:cubicBezTo>
                <a:lnTo>
                  <a:pt x="2293240" y="4534291"/>
                </a:lnTo>
                <a:cubicBezTo>
                  <a:pt x="2228133" y="4533461"/>
                  <a:pt x="2155652" y="4510508"/>
                  <a:pt x="2090545" y="4509678"/>
                </a:cubicBezTo>
                <a:lnTo>
                  <a:pt x="1900695" y="4534291"/>
                </a:lnTo>
                <a:lnTo>
                  <a:pt x="1798687" y="4567047"/>
                </a:lnTo>
                <a:cubicBezTo>
                  <a:pt x="1536798" y="4665311"/>
                  <a:pt x="1231027" y="4848424"/>
                  <a:pt x="924671" y="4846091"/>
                </a:cubicBezTo>
                <a:cubicBezTo>
                  <a:pt x="567256" y="4843370"/>
                  <a:pt x="216192" y="4746696"/>
                  <a:pt x="59001" y="4594335"/>
                </a:cubicBezTo>
                <a:lnTo>
                  <a:pt x="10901" y="4534291"/>
                </a:lnTo>
                <a:lnTo>
                  <a:pt x="0" y="4534291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30726" t="-516" r="-46274" b="516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7275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37631-C69C-A478-796F-D6F1A3066B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737B26-CB3F-C314-A138-E12E1A24B7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CC2917-5385-DD1F-5378-89202349D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6012C-0E42-4ACF-B9EF-55B7B77FF259}" type="datetimeFigureOut">
              <a:rPr lang="en-GB" smtClean="0"/>
              <a:t>11/04/2024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2799C4-6976-97AA-DD68-789834481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E4F2AB-0041-311D-07D0-352FAC0C8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346D5-B4A2-460B-BAD8-F167D260A5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554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9139C-E47D-487F-3AD1-62E722EDD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8E355-6AE7-D2C2-5621-E6FE78D9F2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558" y="1750756"/>
            <a:ext cx="78867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7EB5A-9C69-D5ED-CCA2-AA0849183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6012C-0E42-4ACF-B9EF-55B7B77FF259}" type="datetimeFigureOut">
              <a:rPr lang="en-GB" smtClean="0"/>
              <a:t>11/04/2024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91B4DE-2E60-5B27-B114-F14DAB6A0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C8BF23-F29E-DA16-0AA6-102EF4C9F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346D5-B4A2-460B-BAD8-F167D260A5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248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15AA7-63B8-823C-A735-B66582438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5C1C1C-0CE6-D10B-0373-26BF10723C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6D36F9-CC5D-E9CC-7666-CE8CE7D24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6012C-0E42-4ACF-B9EF-55B7B77FF259}" type="datetimeFigureOut">
              <a:rPr lang="en-GB" smtClean="0"/>
              <a:t>11/04/2024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802C8-C016-5B6B-2503-90677D6F4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57352B-144A-5543-F122-5624A70E3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346D5-B4A2-460B-BAD8-F167D260A5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1439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6BBDD-CE74-CA8C-61D1-70AE338F6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9F25F-324E-4952-5617-583E3FAF3B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DA2C8E-4FD0-AA64-93E0-CE679F544E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D0C43D-5DFE-8195-70D1-D79B856D7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6012C-0E42-4ACF-B9EF-55B7B77FF259}" type="datetimeFigureOut">
              <a:rPr lang="en-GB" smtClean="0"/>
              <a:t>11/04/2024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798483-8146-E430-0F86-00EBBE395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10C918-CEB1-6269-B7FB-9054B8EBD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346D5-B4A2-460B-BAD8-F167D260A5D9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 descr="A black and white rectangular object&#10;&#10;Description automatically generated">
            <a:extLst>
              <a:ext uri="{FF2B5EF4-FFF2-40B4-BE49-F238E27FC236}">
                <a16:creationId xmlns:a16="http://schemas.microsoft.com/office/drawing/2014/main" id="{4A298F39-164E-BD18-AEA2-7213DC522D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225" t="25415" r="21492" b="31099"/>
          <a:stretch/>
        </p:blipFill>
        <p:spPr>
          <a:xfrm>
            <a:off x="4622562" y="1756047"/>
            <a:ext cx="3940323" cy="457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034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C4015F-A289-3225-0C96-D5A95CD12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558" y="8623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EDACC4-9DDE-DE54-EFF5-5966DC1990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4558" y="1750756"/>
            <a:ext cx="835488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A5AA42-C3A1-7120-72BF-47F7424C5D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94558" y="634608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B6012C-0E42-4ACF-B9EF-55B7B77FF259}" type="datetimeFigureOut">
              <a:rPr lang="en-GB" smtClean="0"/>
              <a:t>11/04/2024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FE975A-DE08-E9D6-58DD-B14E76DD15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601A42-BF99-6A48-9A69-993FF1D971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92042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346D5-B4A2-460B-BAD8-F167D260A5D9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A blue rectangular object with black background&#10;&#10;Description automatically generated">
            <a:extLst>
              <a:ext uri="{FF2B5EF4-FFF2-40B4-BE49-F238E27FC236}">
                <a16:creationId xmlns:a16="http://schemas.microsoft.com/office/drawing/2014/main" id="{1BE8F9E9-0AF7-7C92-9334-3E8E4E4C99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0000"/>
          <a:stretch/>
        </p:blipFill>
        <p:spPr>
          <a:xfrm>
            <a:off x="7161376" y="0"/>
            <a:ext cx="1888388" cy="1102080"/>
          </a:xfrm>
          <a:prstGeom prst="rect">
            <a:avLst/>
          </a:prstGeom>
        </p:spPr>
      </p:pic>
      <p:pic>
        <p:nvPicPr>
          <p:cNvPr id="8" name="Picture 7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CD5AF79F-62E4-DEE2-1742-103E1211A361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1050" y="340437"/>
            <a:ext cx="1288392" cy="20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792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4" r:id="rId3"/>
    <p:sldLayoutId id="2147483685" r:id="rId4"/>
    <p:sldLayoutId id="2147483686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2A3B97"/>
          </a:solidFill>
          <a:latin typeface="Manrope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anrope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anrop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anrop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anrop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anrop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83330-ADC6-283A-85E8-200E60280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8409" y="2847082"/>
            <a:ext cx="7121191" cy="2775943"/>
          </a:xfrm>
        </p:spPr>
        <p:txBody>
          <a:bodyPr>
            <a:normAutofit/>
          </a:bodyPr>
          <a:lstStyle/>
          <a:p>
            <a:pPr algn="ctr"/>
            <a:r>
              <a:rPr lang="en-US" b="0">
                <a:solidFill>
                  <a:schemeClr val="tx1"/>
                </a:solidFill>
                <a:latin typeface="Manrope Medium" pitchFamily="2" charset="0"/>
              </a:rPr>
              <a:t>Community Forum</a:t>
            </a:r>
            <a:br>
              <a:rPr lang="en-US" b="0">
                <a:solidFill>
                  <a:schemeClr val="tx1"/>
                </a:solidFill>
                <a:latin typeface="Manrope Medium" pitchFamily="2" charset="0"/>
              </a:rPr>
            </a:br>
            <a:br>
              <a:rPr lang="en-US" b="0">
                <a:solidFill>
                  <a:schemeClr val="tx1"/>
                </a:solidFill>
                <a:latin typeface="Manrope Medium" pitchFamily="2" charset="0"/>
              </a:rPr>
            </a:br>
            <a:r>
              <a:rPr lang="en-US" b="0">
                <a:solidFill>
                  <a:schemeClr val="tx1"/>
                </a:solidFill>
                <a:latin typeface="Manrope Medium" pitchFamily="2" charset="0"/>
              </a:rPr>
              <a:t>20</a:t>
            </a:r>
            <a:r>
              <a:rPr lang="en-US" b="0" baseline="30000">
                <a:solidFill>
                  <a:schemeClr val="tx1"/>
                </a:solidFill>
                <a:latin typeface="Manrope Medium" pitchFamily="2" charset="0"/>
              </a:rPr>
              <a:t>th</a:t>
            </a:r>
            <a:r>
              <a:rPr lang="en-US" b="0">
                <a:solidFill>
                  <a:schemeClr val="tx1"/>
                </a:solidFill>
                <a:latin typeface="Manrope Medium" pitchFamily="2" charset="0"/>
              </a:rPr>
              <a:t> March 2024</a:t>
            </a:r>
            <a:br>
              <a:rPr lang="en-US" b="0">
                <a:solidFill>
                  <a:schemeClr val="tx1"/>
                </a:solidFill>
                <a:latin typeface="Manrope Medium" pitchFamily="2" charset="0"/>
              </a:rPr>
            </a:br>
            <a:r>
              <a:rPr lang="en-US" b="0">
                <a:solidFill>
                  <a:schemeClr val="tx1"/>
                </a:solidFill>
                <a:latin typeface="Manrope Medium" pitchFamily="2" charset="0"/>
              </a:rPr>
              <a:t> </a:t>
            </a:r>
            <a:br>
              <a:rPr lang="en-US" b="0">
                <a:solidFill>
                  <a:schemeClr val="tx1"/>
                </a:solidFill>
                <a:latin typeface="Manrope Medium" pitchFamily="2" charset="0"/>
              </a:rPr>
            </a:br>
            <a:r>
              <a:rPr lang="en-US" b="0" err="1">
                <a:solidFill>
                  <a:schemeClr val="tx1"/>
                </a:solidFill>
                <a:latin typeface="Manrope Medium" pitchFamily="2" charset="0"/>
              </a:rPr>
              <a:t>Urban&amp;Civic</a:t>
            </a:r>
            <a:r>
              <a:rPr lang="en-US" b="0">
                <a:solidFill>
                  <a:schemeClr val="tx1"/>
                </a:solidFill>
                <a:latin typeface="Manrope Medium" pitchFamily="2" charset="0"/>
              </a:rPr>
              <a:t> Update</a:t>
            </a:r>
            <a:endParaRPr lang="en-GB" b="0">
              <a:solidFill>
                <a:schemeClr val="tx1"/>
              </a:solidFill>
              <a:latin typeface="Manrope Medium" pitchFamily="2" charset="0"/>
            </a:endParaRPr>
          </a:p>
        </p:txBody>
      </p:sp>
      <p:pic>
        <p:nvPicPr>
          <p:cNvPr id="4" name="Picture 3" descr="A blue and black text&#10;&#10;Description automatically generated">
            <a:extLst>
              <a:ext uri="{FF2B5EF4-FFF2-40B4-BE49-F238E27FC236}">
                <a16:creationId xmlns:a16="http://schemas.microsoft.com/office/drawing/2014/main" id="{65BFA831-A219-287C-AADB-B80926D08BF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2271" y="1384697"/>
            <a:ext cx="4919459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8225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6F4180-6561-AEF4-CB6B-07DFBB58D0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8A12FFF-CFE7-69DB-0DF5-BE3098291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>
                <a:latin typeface="Manrope"/>
              </a:rPr>
              <a:t>Thank you 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62E305-D25D-9EB1-1DCF-4077FB9D4B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310" y="1594752"/>
            <a:ext cx="4190721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>
                <a:latin typeface="Manrope"/>
              </a:rPr>
              <a:t>Rebecca Britton</a:t>
            </a:r>
            <a:br>
              <a:rPr lang="en-US" sz="1800">
                <a:latin typeface="Manrope"/>
              </a:rPr>
            </a:br>
            <a:r>
              <a:rPr lang="en-US" sz="1800">
                <a:latin typeface="Manrope"/>
              </a:rPr>
              <a:t>Regional Director Communications, Communities &amp; Partnerships</a:t>
            </a:r>
            <a:br>
              <a:rPr lang="en-US" sz="1800">
                <a:latin typeface="Manrope"/>
              </a:rPr>
            </a:br>
            <a:r>
              <a:rPr lang="en-US" sz="1800">
                <a:latin typeface="Manrope"/>
              </a:rPr>
              <a:t>rbritton@urbanandcivic.com</a:t>
            </a:r>
          </a:p>
          <a:p>
            <a:endParaRPr lang="en-US" sz="1800"/>
          </a:p>
          <a:p>
            <a:r>
              <a:rPr lang="en-US" sz="1800">
                <a:latin typeface="Manrope"/>
              </a:rPr>
              <a:t>Paul Mumford</a:t>
            </a:r>
            <a:br>
              <a:rPr lang="en-US" sz="1800">
                <a:latin typeface="Manrope"/>
              </a:rPr>
            </a:br>
            <a:r>
              <a:rPr lang="en-US" sz="1800">
                <a:latin typeface="Manrope"/>
              </a:rPr>
              <a:t>Project Director</a:t>
            </a:r>
            <a:br>
              <a:rPr lang="en-US" sz="1800">
                <a:latin typeface="Manrope"/>
              </a:rPr>
            </a:br>
            <a:r>
              <a:rPr lang="en-US" sz="1800">
                <a:latin typeface="Manrope"/>
              </a:rPr>
              <a:t>paul.mumford@urbanandcivic.com</a:t>
            </a:r>
            <a:br>
              <a:rPr lang="en-US" sz="1800">
                <a:latin typeface="Manrope"/>
              </a:rPr>
            </a:br>
            <a:endParaRPr lang="en-US" sz="1800">
              <a:latin typeface="Manrope"/>
            </a:endParaRPr>
          </a:p>
          <a:p>
            <a:r>
              <a:rPr lang="en-US" sz="1800">
                <a:latin typeface="Manrope"/>
              </a:rPr>
              <a:t>Fiona Reardon-Rose</a:t>
            </a:r>
            <a:br>
              <a:rPr lang="en-US" sz="1800">
                <a:latin typeface="Manrope"/>
              </a:rPr>
            </a:br>
            <a:r>
              <a:rPr lang="en-US" sz="1800">
                <a:latin typeface="Manrope"/>
              </a:rPr>
              <a:t>Communications &amp; Partnerships Manager </a:t>
            </a:r>
            <a:br>
              <a:rPr lang="en-US" sz="1800">
                <a:latin typeface="Manrope"/>
              </a:rPr>
            </a:br>
            <a:r>
              <a:rPr lang="en-US" sz="1800">
                <a:latin typeface="Manrope"/>
              </a:rPr>
              <a:t>fiona.reardon-rose@urbanandcivic.com</a:t>
            </a:r>
          </a:p>
        </p:txBody>
      </p:sp>
    </p:spTree>
    <p:extLst>
      <p:ext uri="{BB962C8B-B14F-4D97-AF65-F5344CB8AC3E}">
        <p14:creationId xmlns:p14="http://schemas.microsoft.com/office/powerpoint/2010/main" val="4172679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7443AF9-17DA-B84F-53EB-3EC3F0901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558" y="86236"/>
            <a:ext cx="7886700" cy="1325563"/>
          </a:xfrm>
        </p:spPr>
        <p:txBody>
          <a:bodyPr/>
          <a:lstStyle/>
          <a:p>
            <a:r>
              <a:rPr lang="en-US"/>
              <a:t>Development Update 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6FF98B-593E-2C8A-1A8C-59CE696A6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072" y="1458931"/>
            <a:ext cx="4100997" cy="4541177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sz="1800">
                <a:latin typeface="Manrope"/>
              </a:rPr>
              <a:t>First residents welcomed, including affordable housing homes </a:t>
            </a:r>
          </a:p>
          <a:p>
            <a:r>
              <a:rPr lang="en-US" sz="1800">
                <a:latin typeface="Manrope"/>
              </a:rPr>
              <a:t>Tree maintenance work undertaken. Woodland and play area due to re-open April 2024</a:t>
            </a:r>
            <a:endParaRPr lang="en-US" sz="1800"/>
          </a:p>
          <a:p>
            <a:r>
              <a:rPr lang="en-US" sz="1800">
                <a:latin typeface="Manrope"/>
              </a:rPr>
              <a:t>Lake Activation including Paddleboarding and Wild Swimming with Milton Country Park and exploring café </a:t>
            </a:r>
            <a:endParaRPr lang="en-US" sz="1800"/>
          </a:p>
          <a:p>
            <a:r>
              <a:rPr lang="en-US" sz="1800">
                <a:latin typeface="Manrope"/>
              </a:rPr>
              <a:t>Working with health partners to understand the requirements for first health space </a:t>
            </a:r>
          </a:p>
          <a:p>
            <a:r>
              <a:rPr lang="en-US" sz="1800">
                <a:latin typeface="Manrope"/>
              </a:rPr>
              <a:t>PPG Public Meeting next Tuesday 26</a:t>
            </a:r>
            <a:r>
              <a:rPr lang="en-US" sz="1800" baseline="30000">
                <a:latin typeface="Manrope"/>
              </a:rPr>
              <a:t>th</a:t>
            </a:r>
            <a:r>
              <a:rPr lang="en-US" sz="1800">
                <a:latin typeface="Manrope"/>
              </a:rPr>
              <a:t> March</a:t>
            </a:r>
          </a:p>
          <a:p>
            <a:r>
              <a:rPr lang="en-US" sz="1800">
                <a:latin typeface="Manrope"/>
              </a:rPr>
              <a:t>Conversations ongoing re: next homes </a:t>
            </a:r>
          </a:p>
          <a:p>
            <a:r>
              <a:rPr lang="en-US" sz="1800">
                <a:latin typeface="Manrope"/>
              </a:rPr>
              <a:t>Working with Cambridgeshire County Council to understand how the pause in planning permission impacts school delivery</a:t>
            </a:r>
          </a:p>
          <a:p>
            <a:endParaRPr lang="en-US" sz="2800">
              <a:latin typeface="Manrope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24E0B12-7DFA-63D5-5137-2CD8215629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E351E2-2AA2-7CAE-0877-8E4E1AAC52E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0403" y="1411799"/>
            <a:ext cx="4168661" cy="4772020"/>
          </a:xfrm>
          <a:prstGeom prst="rect">
            <a:avLst/>
          </a:prstGeom>
        </p:spPr>
      </p:pic>
      <p:pic>
        <p:nvPicPr>
          <p:cNvPr id="10" name="Picture 9" descr="A picture containing black, screenshot, silhouette&#10;&#10;Description automatically generated">
            <a:extLst>
              <a:ext uri="{FF2B5EF4-FFF2-40B4-BE49-F238E27FC236}">
                <a16:creationId xmlns:a16="http://schemas.microsoft.com/office/drawing/2014/main" id="{FE526598-CD11-C722-E687-FECADAEAA1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66" t="11284" r="82751" b="60360"/>
          <a:stretch/>
        </p:blipFill>
        <p:spPr>
          <a:xfrm>
            <a:off x="4747420" y="1238661"/>
            <a:ext cx="4313236" cy="511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870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7443AF9-17DA-B84F-53EB-3EC3F0901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558" y="86236"/>
            <a:ext cx="7886700" cy="1325563"/>
          </a:xfrm>
        </p:spPr>
        <p:txBody>
          <a:bodyPr/>
          <a:lstStyle/>
          <a:p>
            <a:r>
              <a:rPr lang="en-US"/>
              <a:t>Connections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6FF98B-593E-2C8A-1A8C-59CE696A6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579" y="1872165"/>
            <a:ext cx="3708482" cy="3966325"/>
          </a:xfrm>
        </p:spPr>
        <p:txBody>
          <a:bodyPr vert="horz" lIns="91440" tIns="45720" rIns="91440" bIns="45720" rtlCol="0" anchor="t">
            <a:noAutofit/>
          </a:bodyPr>
          <a:lstStyle/>
          <a:p>
            <a:endParaRPr lang="en-US" sz="1800">
              <a:latin typeface="Manrope"/>
            </a:endParaRPr>
          </a:p>
          <a:p>
            <a:endParaRPr lang="en-US">
              <a:latin typeface="Manrope"/>
            </a:endParaRPr>
          </a:p>
          <a:p>
            <a:endParaRPr lang="en-US" sz="1800"/>
          </a:p>
          <a:p>
            <a:endParaRPr lang="en-GB"/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C8C0175E-15A6-2415-585B-931B1A305E2E}"/>
              </a:ext>
            </a:extLst>
          </p:cNvPr>
          <p:cNvSpPr txBox="1">
            <a:spLocks/>
          </p:cNvSpPr>
          <p:nvPr/>
        </p:nvSpPr>
        <p:spPr>
          <a:xfrm>
            <a:off x="481308" y="1787943"/>
            <a:ext cx="3974794" cy="405054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Manrope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Manrope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Manrope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Manrope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Manrope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300"/>
              <a:t>Walking and Cycling route open through site (village to A10)</a:t>
            </a:r>
          </a:p>
          <a:p>
            <a:r>
              <a:rPr lang="en-US" sz="3300"/>
              <a:t>A10 Cycle Works Completed</a:t>
            </a:r>
          </a:p>
          <a:p>
            <a:r>
              <a:rPr lang="en-US" sz="3300"/>
              <a:t>Lake Loop Open </a:t>
            </a:r>
          </a:p>
          <a:p>
            <a:r>
              <a:rPr lang="en-US" sz="3300"/>
              <a:t>Working with GCP to connect development to Park &amp; Ride and Greenway</a:t>
            </a:r>
          </a:p>
          <a:p>
            <a:r>
              <a:rPr lang="en-US" sz="3300"/>
              <a:t>Working with GCP and RLW to support train station move</a:t>
            </a:r>
          </a:p>
          <a:p>
            <a:r>
              <a:rPr lang="en-US" sz="3300"/>
              <a:t>Phase 1 of Mere Way complete through </a:t>
            </a:r>
            <a:r>
              <a:rPr lang="en-US" sz="3300" err="1"/>
              <a:t>Landbeach</a:t>
            </a:r>
            <a:r>
              <a:rPr lang="en-US" sz="3300"/>
              <a:t> </a:t>
            </a:r>
          </a:p>
          <a:p>
            <a:r>
              <a:rPr lang="en-US" sz="3300"/>
              <a:t>Bridge over A10 will be installed as part of Phase 2 Works </a:t>
            </a:r>
          </a:p>
          <a:p>
            <a:pPr marL="0" indent="0">
              <a:buNone/>
            </a:pPr>
            <a:endParaRPr lang="en-US" sz="3300"/>
          </a:p>
          <a:p>
            <a:pPr marL="0" indent="0">
              <a:buNone/>
            </a:pPr>
            <a:endParaRPr lang="en-GB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30CE38F-3D29-2006-863E-703DD3F52E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6656" y="1283670"/>
            <a:ext cx="4020255" cy="4914714"/>
          </a:xfrm>
          <a:prstGeom prst="rect">
            <a:avLst/>
          </a:prstGeom>
        </p:spPr>
      </p:pic>
      <p:pic>
        <p:nvPicPr>
          <p:cNvPr id="10" name="Picture 9" descr="A picture containing black, screenshot, silhouette&#10;&#10;Description automatically generated">
            <a:extLst>
              <a:ext uri="{FF2B5EF4-FFF2-40B4-BE49-F238E27FC236}">
                <a16:creationId xmlns:a16="http://schemas.microsoft.com/office/drawing/2014/main" id="{FE526598-CD11-C722-E687-FECADAEAA1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66" t="11284" r="82751" b="60360"/>
          <a:stretch/>
        </p:blipFill>
        <p:spPr>
          <a:xfrm>
            <a:off x="4692039" y="1139768"/>
            <a:ext cx="4409488" cy="5202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348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7443AF9-17DA-B84F-53EB-3EC3F0901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>
                <a:latin typeface="Manrope"/>
              </a:rPr>
              <a:t>Community Update:</a:t>
            </a:r>
            <a:br>
              <a:rPr lang="en-US" sz="3200">
                <a:latin typeface="Manrope"/>
              </a:rPr>
            </a:br>
            <a:r>
              <a:rPr lang="en-US" sz="3200">
                <a:latin typeface="Manrope"/>
              </a:rPr>
              <a:t>What’s happened </a:t>
            </a:r>
            <a:endParaRPr lang="en-GB" sz="320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6FF98B-593E-2C8A-1A8C-59CE696A6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158" y="1569664"/>
            <a:ext cx="4195005" cy="4393100"/>
          </a:xfrm>
        </p:spPr>
        <p:txBody>
          <a:bodyPr>
            <a:normAutofit/>
          </a:bodyPr>
          <a:lstStyle/>
          <a:p>
            <a:r>
              <a:rPr lang="en-US" sz="1800"/>
              <a:t>Tours for prospective residents and community groups </a:t>
            </a:r>
          </a:p>
          <a:p>
            <a:r>
              <a:rPr lang="en-US" sz="1800"/>
              <a:t>Community Market moved to bigger, covered Terraces space with increased footfall – last Sunday’s was the busiest yet! </a:t>
            </a:r>
          </a:p>
          <a:p>
            <a:r>
              <a:rPr lang="en-US" sz="1800"/>
              <a:t>Monthly art exhibitions and workshops at Community Market </a:t>
            </a:r>
          </a:p>
          <a:p>
            <a:r>
              <a:rPr lang="en-US" sz="1800"/>
              <a:t>Over 45 monthly community groups</a:t>
            </a:r>
          </a:p>
          <a:p>
            <a:r>
              <a:rPr lang="en-US" sz="1800"/>
              <a:t>Free bike repairs at October &amp; November Community Market</a:t>
            </a:r>
          </a:p>
          <a:p>
            <a:r>
              <a:rPr lang="en-US" sz="1800"/>
              <a:t>Free Shuttle Bus for Community Market</a:t>
            </a:r>
          </a:p>
          <a:p>
            <a:endParaRPr lang="en-US" sz="20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FB99715-0ECA-B0BF-5D24-695FD40F8FD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3798" y="1382376"/>
            <a:ext cx="4389747" cy="4855836"/>
          </a:xfrm>
          <a:prstGeom prst="rect">
            <a:avLst/>
          </a:prstGeom>
        </p:spPr>
      </p:pic>
      <p:pic>
        <p:nvPicPr>
          <p:cNvPr id="12" name="Picture 11" descr="A picture containing black, screenshot, silhouette&#10;&#10;Description automatically generated">
            <a:extLst>
              <a:ext uri="{FF2B5EF4-FFF2-40B4-BE49-F238E27FC236}">
                <a16:creationId xmlns:a16="http://schemas.microsoft.com/office/drawing/2014/main" id="{0DA83A55-39E2-B861-FAD4-9652E73FB3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66" t="11284" r="82751" b="60360"/>
          <a:stretch/>
        </p:blipFill>
        <p:spPr>
          <a:xfrm>
            <a:off x="4558163" y="1158262"/>
            <a:ext cx="4559451" cy="521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886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7443AF9-17DA-B84F-53EB-3EC3F0901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>
                <a:latin typeface="Manrope"/>
              </a:rPr>
              <a:t>Community Update:</a:t>
            </a:r>
            <a:br>
              <a:rPr lang="en-US" sz="3200">
                <a:latin typeface="Manrope"/>
              </a:rPr>
            </a:br>
            <a:r>
              <a:rPr lang="en-US" sz="3200">
                <a:latin typeface="Manrope"/>
              </a:rPr>
              <a:t>What’s happened </a:t>
            </a:r>
            <a:endParaRPr lang="en-GB" sz="320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6FF98B-593E-2C8A-1A8C-59CE696A6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158" y="1569664"/>
            <a:ext cx="4195005" cy="4393100"/>
          </a:xfrm>
        </p:spPr>
        <p:txBody>
          <a:bodyPr>
            <a:normAutofit/>
          </a:bodyPr>
          <a:lstStyle/>
          <a:p>
            <a:r>
              <a:rPr lang="en-US" sz="1800"/>
              <a:t>Working with Living Sport to activate community sport including taster sessions at community market and Feb half term</a:t>
            </a:r>
          </a:p>
          <a:p>
            <a:r>
              <a:rPr lang="en-US" sz="1800"/>
              <a:t>Increased daytime provision including Walking Football and Wellness Walks </a:t>
            </a:r>
          </a:p>
          <a:p>
            <a:r>
              <a:rPr lang="en-US" sz="1800"/>
              <a:t>Activation of Squash Club </a:t>
            </a:r>
          </a:p>
          <a:p>
            <a:r>
              <a:rPr lang="en-GB" sz="1800">
                <a:latin typeface="Manrope"/>
              </a:rPr>
              <a:t>Interim library space launched in the Studio – a book exchange with dedicated time for access </a:t>
            </a:r>
            <a:endParaRPr lang="en-GB" sz="1800"/>
          </a:p>
          <a:p>
            <a:r>
              <a:rPr lang="en-GB" sz="1800"/>
              <a:t>Introducing the community to walking and cycling route through site</a:t>
            </a:r>
          </a:p>
          <a:p>
            <a:r>
              <a:rPr lang="en-GB" sz="1800"/>
              <a:t>Partnership with smart journeys to launch lift share</a:t>
            </a:r>
          </a:p>
          <a:p>
            <a:endParaRPr lang="en-US" sz="20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1880F5-A3F8-F941-1A18-0CDFFF0E890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9025" y="1411799"/>
            <a:ext cx="4205184" cy="4896535"/>
          </a:xfrm>
          <a:prstGeom prst="rect">
            <a:avLst/>
          </a:prstGeom>
        </p:spPr>
      </p:pic>
      <p:pic>
        <p:nvPicPr>
          <p:cNvPr id="12" name="Picture 11" descr="A picture containing black, screenshot, silhouette&#10;&#10;Description automatically generated">
            <a:extLst>
              <a:ext uri="{FF2B5EF4-FFF2-40B4-BE49-F238E27FC236}">
                <a16:creationId xmlns:a16="http://schemas.microsoft.com/office/drawing/2014/main" id="{0DA83A55-39E2-B861-FAD4-9652E73FB3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66" t="11284" r="82751" b="60360"/>
          <a:stretch/>
        </p:blipFill>
        <p:spPr>
          <a:xfrm>
            <a:off x="4558163" y="1158262"/>
            <a:ext cx="4559451" cy="521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836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5AA5E-905A-335E-2EF3-3A064AD154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29390-5FA5-9823-0677-AE54F65878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 descr="A screenshot of a calendar&#10;&#10;Description automatically generated">
            <a:extLst>
              <a:ext uri="{FF2B5EF4-FFF2-40B4-BE49-F238E27FC236}">
                <a16:creationId xmlns:a16="http://schemas.microsoft.com/office/drawing/2014/main" id="{2104BFDB-E8D9-612F-8129-BB06259523F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291" y="994295"/>
            <a:ext cx="7533418" cy="5656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773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6F4180-6561-AEF4-CB6B-07DFBB58D0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8A12FFF-CFE7-69DB-0DF5-BE3098291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>
                <a:latin typeface="Manrope"/>
              </a:rPr>
              <a:t>Community Update:</a:t>
            </a:r>
            <a:br>
              <a:rPr lang="en-US"/>
            </a:br>
            <a:r>
              <a:rPr lang="en-US" sz="3200">
                <a:latin typeface="Manrope"/>
              </a:rPr>
              <a:t>March 2024</a:t>
            </a:r>
            <a:endParaRPr lang="en-GB" sz="3200">
              <a:latin typeface="Manrope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62E305-D25D-9EB1-1DCF-4077FB9D4B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310" y="1594752"/>
            <a:ext cx="4190721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1800">
              <a:latin typeface="Manrope"/>
            </a:endParaRPr>
          </a:p>
          <a:p>
            <a:r>
              <a:rPr lang="en-US" sz="1800">
                <a:latin typeface="Manrope"/>
              </a:rPr>
              <a:t>Full timetable of events and activities in the community spaces</a:t>
            </a:r>
          </a:p>
          <a:p>
            <a:r>
              <a:rPr lang="en-US" sz="1800">
                <a:latin typeface="Manrope"/>
              </a:rPr>
              <a:t>Holi Festival and </a:t>
            </a:r>
            <a:r>
              <a:rPr lang="en-US" sz="1800" err="1">
                <a:latin typeface="Manrope"/>
              </a:rPr>
              <a:t>Colour</a:t>
            </a:r>
            <a:r>
              <a:rPr lang="en-US" sz="1800">
                <a:latin typeface="Manrope"/>
              </a:rPr>
              <a:t> Run in association with Waterbeach Indian Association – all tickets sold out within 48 hours</a:t>
            </a:r>
          </a:p>
          <a:p>
            <a:r>
              <a:rPr lang="en-US" sz="1800">
                <a:latin typeface="Manrope"/>
              </a:rPr>
              <a:t>Easter Trail – pick up a sheet from the housebuilders, and answer the questions to win an Easter prize! </a:t>
            </a:r>
          </a:p>
          <a:p>
            <a:r>
              <a:rPr lang="en-US" sz="1800">
                <a:latin typeface="Manrope"/>
              </a:rPr>
              <a:t>‘Meet Your </a:t>
            </a:r>
            <a:r>
              <a:rPr lang="en-US" sz="1800" err="1">
                <a:latin typeface="Manrope"/>
              </a:rPr>
              <a:t>Neighbours’</a:t>
            </a:r>
            <a:r>
              <a:rPr lang="en-US" sz="1800">
                <a:latin typeface="Manrope"/>
              </a:rPr>
              <a:t> Event for new and future residents of the development</a:t>
            </a:r>
            <a:endParaRPr lang="en-GB" sz="18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276511-2CD1-3BC8-EF5C-72CA65BF825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6601" y="1274843"/>
            <a:ext cx="4294384" cy="4991155"/>
          </a:xfrm>
          <a:prstGeom prst="rect">
            <a:avLst/>
          </a:prstGeom>
        </p:spPr>
      </p:pic>
      <p:pic>
        <p:nvPicPr>
          <p:cNvPr id="12" name="Picture 11" descr="A picture containing black, screenshot, silhouette&#10;&#10;Description automatically generated">
            <a:extLst>
              <a:ext uri="{FF2B5EF4-FFF2-40B4-BE49-F238E27FC236}">
                <a16:creationId xmlns:a16="http://schemas.microsoft.com/office/drawing/2014/main" id="{ECD82582-2520-C7B7-B209-1AC67638064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66" t="11284" r="82751" b="60360"/>
          <a:stretch/>
        </p:blipFill>
        <p:spPr>
          <a:xfrm>
            <a:off x="4572000" y="1162468"/>
            <a:ext cx="4559451" cy="521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59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E512408-3AF2-B2B5-3434-7275FA9AF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Community Update: </a:t>
            </a:r>
            <a:br>
              <a:rPr lang="en-US"/>
            </a:br>
            <a:r>
              <a:rPr lang="en-US"/>
              <a:t>Lake Activation 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7226E9-04B0-45CE-4F8B-EAAEDDBE69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611" y="1594752"/>
            <a:ext cx="4032969" cy="4351338"/>
          </a:xfrm>
        </p:spPr>
        <p:txBody>
          <a:bodyPr>
            <a:normAutofit/>
          </a:bodyPr>
          <a:lstStyle/>
          <a:p>
            <a:r>
              <a:rPr lang="en-US" sz="1800"/>
              <a:t>Working with Cambridge Sports Lake Trust to deliver paddleboarding and wild swimming</a:t>
            </a:r>
          </a:p>
          <a:p>
            <a:r>
              <a:rPr lang="en-US" sz="1800"/>
              <a:t>Installation of beach huts to act as storage and changing space for watersports, as well as a focal point by the lake to get people talking </a:t>
            </a:r>
          </a:p>
          <a:p>
            <a:r>
              <a:rPr lang="en-US" sz="1800"/>
              <a:t>Talking to café providers about lakeside unit</a:t>
            </a:r>
          </a:p>
          <a:p>
            <a:r>
              <a:rPr lang="en-US" sz="1800"/>
              <a:t>Working with New Meaning Foundation to deliver the beach huts as part of jobs and skills work </a:t>
            </a:r>
            <a:endParaRPr lang="en-GB" sz="1800"/>
          </a:p>
        </p:txBody>
      </p:sp>
      <p:pic>
        <p:nvPicPr>
          <p:cNvPr id="5" name="Picture Placeholder 4" descr="A picture containing black, screenshot, silhouette&#10;&#10;Description automatically generated">
            <a:extLst>
              <a:ext uri="{FF2B5EF4-FFF2-40B4-BE49-F238E27FC236}">
                <a16:creationId xmlns:a16="http://schemas.microsoft.com/office/drawing/2014/main" id="{05AB7267-22D7-731A-7171-0294AE53DDF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011" r="30011"/>
          <a:stretch/>
        </p:blipFill>
        <p:spPr>
          <a:xfrm>
            <a:off x="5059363" y="2028825"/>
            <a:ext cx="3689350" cy="38893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59C2114-3A8F-09B7-1B21-E30FC230DB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430" y="1411799"/>
            <a:ext cx="4190720" cy="4909838"/>
          </a:xfrm>
          <a:prstGeom prst="rect">
            <a:avLst/>
          </a:prstGeom>
        </p:spPr>
      </p:pic>
      <p:pic>
        <p:nvPicPr>
          <p:cNvPr id="6" name="Picture 5" descr="A picture containing black, screenshot, silhouette&#10;&#10;Description automatically generated">
            <a:extLst>
              <a:ext uri="{FF2B5EF4-FFF2-40B4-BE49-F238E27FC236}">
                <a16:creationId xmlns:a16="http://schemas.microsoft.com/office/drawing/2014/main" id="{8487FC67-1D9F-8E97-DA55-7230F2C7D5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66" t="11284" r="82751" b="60360"/>
          <a:stretch/>
        </p:blipFill>
        <p:spPr>
          <a:xfrm>
            <a:off x="4572000" y="1162469"/>
            <a:ext cx="4559451" cy="521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253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6F4180-6561-AEF4-CB6B-07DFBB58D0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8A12FFF-CFE7-69DB-0DF5-BE3098291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>
                <a:latin typeface="Manrope"/>
              </a:rPr>
              <a:t>Community Update:</a:t>
            </a:r>
            <a:br>
              <a:rPr lang="en-US"/>
            </a:br>
            <a:r>
              <a:rPr lang="en-US" sz="3200">
                <a:latin typeface="Manrope"/>
              </a:rPr>
              <a:t>2024 and Beyond</a:t>
            </a:r>
            <a:endParaRPr lang="en-GB" sz="3200">
              <a:latin typeface="Manrope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62E305-D25D-9EB1-1DCF-4077FB9D4B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310" y="1594752"/>
            <a:ext cx="4190721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>
                <a:latin typeface="Manrope"/>
              </a:rPr>
              <a:t>Welcome packs and welcoming more residents</a:t>
            </a:r>
          </a:p>
          <a:p>
            <a:r>
              <a:rPr lang="en-US" sz="1800">
                <a:latin typeface="Manrope"/>
              </a:rPr>
              <a:t>Working with smart journeys to launch bike hire and activate Sustainable Transport Hub </a:t>
            </a:r>
            <a:endParaRPr lang="en-US" sz="1800"/>
          </a:p>
          <a:p>
            <a:r>
              <a:rPr lang="en-US" sz="1800">
                <a:latin typeface="Manrope"/>
              </a:rPr>
              <a:t>Working with Living Sport to activate more sports and activities </a:t>
            </a:r>
          </a:p>
          <a:p>
            <a:r>
              <a:rPr lang="en-GB" sz="1800">
                <a:latin typeface="Manrope"/>
              </a:rPr>
              <a:t>Emerging New Communities conference</a:t>
            </a:r>
          </a:p>
          <a:p>
            <a:r>
              <a:rPr lang="en-GB" sz="1800">
                <a:latin typeface="Manrope"/>
              </a:rPr>
              <a:t>Community Market continuing – themes for each month to encourage wider range of market stalls and to attract different people </a:t>
            </a:r>
            <a:endParaRPr lang="en-GB" sz="18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087B984-9B34-759A-73D0-27CE30D4E3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5504" y="1411799"/>
            <a:ext cx="4190720" cy="4882392"/>
          </a:xfrm>
          <a:prstGeom prst="rect">
            <a:avLst/>
          </a:prstGeom>
        </p:spPr>
      </p:pic>
      <p:pic>
        <p:nvPicPr>
          <p:cNvPr id="12" name="Picture 11" descr="A picture containing black, screenshot, silhouette&#10;&#10;Description automatically generated">
            <a:extLst>
              <a:ext uri="{FF2B5EF4-FFF2-40B4-BE49-F238E27FC236}">
                <a16:creationId xmlns:a16="http://schemas.microsoft.com/office/drawing/2014/main" id="{ECD82582-2520-C7B7-B209-1AC67638064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66" t="11284" r="82751" b="60360"/>
          <a:stretch/>
        </p:blipFill>
        <p:spPr>
          <a:xfrm>
            <a:off x="4584031" y="1162469"/>
            <a:ext cx="4559451" cy="521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870783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eb81e68-8582-4e5b-a4f6-edcf914ba655" xsi:nil="true"/>
    <lcf76f155ced4ddcb4097134ff3c332f xmlns="1d03f480-3f88-459c-b49a-9b43c245f62b">
      <Terms xmlns="http://schemas.microsoft.com/office/infopath/2007/PartnerControls"/>
    </lcf76f155ced4ddcb4097134ff3c332f>
    <SharedWithUsers xmlns="beb81e68-8582-4e5b-a4f6-edcf914ba655">
      <UserInfo>
        <DisplayName>Fiona Reardon-Rose</DisplayName>
        <AccountId>217</AccountId>
        <AccountType/>
      </UserInfo>
      <UserInfo>
        <DisplayName>Rebecca Britton</DisplayName>
        <AccountId>55</AccountId>
        <AccountType/>
      </UserInfo>
      <UserInfo>
        <DisplayName>Paul Mumford</DisplayName>
        <AccountId>22</AccountId>
        <AccountType/>
      </UserInfo>
      <UserInfo>
        <DisplayName>Elizabeth Magee</DisplayName>
        <AccountId>25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2A4E713C40A6442B05ACE88E3F8C01D" ma:contentTypeVersion="15" ma:contentTypeDescription="Create a new document." ma:contentTypeScope="" ma:versionID="7831aaa16b465dc1889945653af4e518">
  <xsd:schema xmlns:xsd="http://www.w3.org/2001/XMLSchema" xmlns:xs="http://www.w3.org/2001/XMLSchema" xmlns:p="http://schemas.microsoft.com/office/2006/metadata/properties" xmlns:ns2="1d03f480-3f88-459c-b49a-9b43c245f62b" xmlns:ns3="beb81e68-8582-4e5b-a4f6-edcf914ba655" targetNamespace="http://schemas.microsoft.com/office/2006/metadata/properties" ma:root="true" ma:fieldsID="c6ba63387180aff2b6b20c77b8845b4c" ns2:_="" ns3:_="">
    <xsd:import namespace="1d03f480-3f88-459c-b49a-9b43c245f62b"/>
    <xsd:import namespace="beb81e68-8582-4e5b-a4f6-edcf914ba655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03f480-3f88-459c-b49a-9b43c245f62b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db97ddb5-ea2d-41f4-9e8e-bc0c5aea452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b81e68-8582-4e5b-a4f6-edcf914ba655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2c8b7d4e-f310-4336-ad78-3dee9ad8acc5}" ma:internalName="TaxCatchAll" ma:showField="CatchAllData" ma:web="beb81e68-8582-4e5b-a4f6-edcf914ba65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EC4240E-3BC3-45E0-8939-3BC0D6EC3199}">
  <ds:schemaRefs>
    <ds:schemaRef ds:uri="4c542f5a-f91c-4558-b3ec-b25f268a533a"/>
    <ds:schemaRef ds:uri="4fc9ea42-1ae0-4163-83b1-3d0c75877c07"/>
    <ds:schemaRef ds:uri="8a79205f-d62c-41a2-a831-c107440a496e"/>
    <ds:schemaRef ds:uri="99c4e5f4-2320-437f-90ac-e9fbfb632c41"/>
    <ds:schemaRef ds:uri="e9be7614-28b8-48bb-b9ac-26e156fec1ae"/>
    <ds:schemaRef ds:uri="http://schemas.microsoft.com/office/2006/metadata/properties"/>
    <ds:schemaRef ds:uri="http://schemas.microsoft.com/office/infopath/2007/PartnerControls"/>
    <ds:schemaRef ds:uri="beb81e68-8582-4e5b-a4f6-edcf914ba655"/>
    <ds:schemaRef ds:uri="1d03f480-3f88-459c-b49a-9b43c245f62b"/>
  </ds:schemaRefs>
</ds:datastoreItem>
</file>

<file path=customXml/itemProps2.xml><?xml version="1.0" encoding="utf-8"?>
<ds:datastoreItem xmlns:ds="http://schemas.openxmlformats.org/officeDocument/2006/customXml" ds:itemID="{D55CD5CF-3769-473E-AF2C-1047A3E597D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C2B79B7-86EE-41FC-95FB-0CFBE6AB28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d03f480-3f88-459c-b49a-9b43c245f62b"/>
    <ds:schemaRef ds:uri="beb81e68-8582-4e5b-a4f6-edcf914ba65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533</Words>
  <Application>Microsoft Office PowerPoint</Application>
  <PresentationFormat>On-screen Show (4:3)</PresentationFormat>
  <Paragraphs>55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Manrope</vt:lpstr>
      <vt:lpstr>Manrope Medium</vt:lpstr>
      <vt:lpstr>Custom Design</vt:lpstr>
      <vt:lpstr>Community Forum  20th March 2024   Urban&amp;Civic Update</vt:lpstr>
      <vt:lpstr>Development Update </vt:lpstr>
      <vt:lpstr>Connections</vt:lpstr>
      <vt:lpstr>Community Update: What’s happened </vt:lpstr>
      <vt:lpstr>Community Update: What’s happened </vt:lpstr>
      <vt:lpstr>PowerPoint Presentation</vt:lpstr>
      <vt:lpstr>Community Update: March 2024</vt:lpstr>
      <vt:lpstr>Community Update:  Lake Activation </vt:lpstr>
      <vt:lpstr>Community Update: 2024 and Beyond</vt:lpstr>
      <vt:lpstr>Thank you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Harry Stewart</dc:creator>
  <cp:lastModifiedBy>Simerjeet Banning</cp:lastModifiedBy>
  <cp:revision>3</cp:revision>
  <dcterms:created xsi:type="dcterms:W3CDTF">2023-06-19T09:17:02Z</dcterms:created>
  <dcterms:modified xsi:type="dcterms:W3CDTF">2024-04-11T15:15:21Z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0x010100FA3FE410CA85BC47AED7067E7E786104</vt:lpwstr>
  </property>
</Properties>
</file>