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sldIdLst>
    <p:sldId id="395" r:id="rId5"/>
    <p:sldId id="396" r:id="rId6"/>
    <p:sldId id="397" r:id="rId7"/>
    <p:sldId id="391" r:id="rId8"/>
    <p:sldId id="384" r:id="rId9"/>
    <p:sldId id="371" r:id="rId10"/>
    <p:sldId id="372" r:id="rId11"/>
    <p:sldId id="392" r:id="rId12"/>
    <p:sldId id="385" r:id="rId13"/>
    <p:sldId id="386" r:id="rId14"/>
    <p:sldId id="388" r:id="rId15"/>
    <p:sldId id="387" r:id="rId16"/>
    <p:sldId id="389" r:id="rId17"/>
    <p:sldId id="390" r:id="rId18"/>
    <p:sldId id="379" r:id="rId19"/>
    <p:sldId id="382" r:id="rId20"/>
    <p:sldId id="393" r:id="rId21"/>
    <p:sldId id="381" r:id="rId22"/>
    <p:sldId id="394" r:id="rId23"/>
    <p:sldId id="39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7A63CB-CEF9-4362-97B5-824393E42AB2}" v="8" dt="2024-05-09T14:46:48.2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77673" autoAdjust="0"/>
  </p:normalViewPr>
  <p:slideViewPr>
    <p:cSldViewPr snapToGrid="0">
      <p:cViewPr varScale="1">
        <p:scale>
          <a:sx n="70" d="100"/>
          <a:sy n="70" d="100"/>
        </p:scale>
        <p:origin x="1242" y="60"/>
      </p:cViewPr>
      <p:guideLst>
        <p:guide orient="horz" pos="2205"/>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4E4ABF-4C7E-4E2E-94B7-1FDD69F5BE5C}" type="datetimeFigureOut">
              <a:rPr lang="en-GB" smtClean="0"/>
              <a:t>09/05/2024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B52A43-E68B-41F2-AA3A-BECCDBDD699B}" type="slidenum">
              <a:rPr lang="en-GB" smtClean="0"/>
              <a:t>‹#›</a:t>
            </a:fld>
            <a:endParaRPr lang="en-GB"/>
          </a:p>
        </p:txBody>
      </p:sp>
    </p:spTree>
    <p:extLst>
      <p:ext uri="{BB962C8B-B14F-4D97-AF65-F5344CB8AC3E}">
        <p14:creationId xmlns:p14="http://schemas.microsoft.com/office/powerpoint/2010/main" val="20748457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B52A43-E68B-41F2-AA3A-BECCDBDD699B}" type="slidenum">
              <a:rPr lang="en-GB" smtClean="0"/>
              <a:t>5</a:t>
            </a:fld>
            <a:endParaRPr lang="en-GB"/>
          </a:p>
        </p:txBody>
      </p:sp>
    </p:spTree>
    <p:extLst>
      <p:ext uri="{BB962C8B-B14F-4D97-AF65-F5344CB8AC3E}">
        <p14:creationId xmlns:p14="http://schemas.microsoft.com/office/powerpoint/2010/main" val="1652633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25" dirty="0">
                <a:latin typeface="+mj-lt"/>
                <a:ea typeface="Arial MT"/>
                <a:cs typeface="Arial MT"/>
              </a:rPr>
              <a:t>Relationship to houses: Building set back from residential edge for privacy, permeable landscape buffer, no harsh boundaries or narrow enclosures </a:t>
            </a:r>
          </a:p>
          <a:p>
            <a:endParaRPr lang="en-GB" dirty="0"/>
          </a:p>
        </p:txBody>
      </p:sp>
      <p:sp>
        <p:nvSpPr>
          <p:cNvPr id="4" name="Slide Number Placeholder 3"/>
          <p:cNvSpPr>
            <a:spLocks noGrp="1"/>
          </p:cNvSpPr>
          <p:nvPr>
            <p:ph type="sldNum" sz="quarter" idx="5"/>
          </p:nvPr>
        </p:nvSpPr>
        <p:spPr/>
        <p:txBody>
          <a:bodyPr/>
          <a:lstStyle/>
          <a:p>
            <a:fld id="{C3B52A43-E68B-41F2-AA3A-BECCDBDD699B}" type="slidenum">
              <a:rPr lang="en-GB" smtClean="0"/>
              <a:t>7</a:t>
            </a:fld>
            <a:endParaRPr lang="en-GB"/>
          </a:p>
        </p:txBody>
      </p:sp>
    </p:spTree>
    <p:extLst>
      <p:ext uri="{BB962C8B-B14F-4D97-AF65-F5344CB8AC3E}">
        <p14:creationId xmlns:p14="http://schemas.microsoft.com/office/powerpoint/2010/main" val="3115082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B52A43-E68B-41F2-AA3A-BECCDBDD699B}" type="slidenum">
              <a:rPr lang="en-GB" smtClean="0"/>
              <a:t>12</a:t>
            </a:fld>
            <a:endParaRPr lang="en-GB"/>
          </a:p>
        </p:txBody>
      </p:sp>
    </p:spTree>
    <p:extLst>
      <p:ext uri="{BB962C8B-B14F-4D97-AF65-F5344CB8AC3E}">
        <p14:creationId xmlns:p14="http://schemas.microsoft.com/office/powerpoint/2010/main" val="1456263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B52A43-E68B-41F2-AA3A-BECCDBDD699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95073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4A345-EFA4-4029-12B8-F75F23DD4EA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444D49B-8024-D600-1AC2-632A84B004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DFEC6BB-9866-8117-7434-CEB6A94FF771}"/>
              </a:ext>
            </a:extLst>
          </p:cNvPr>
          <p:cNvSpPr>
            <a:spLocks noGrp="1"/>
          </p:cNvSpPr>
          <p:nvPr>
            <p:ph type="dt" sz="half" idx="10"/>
          </p:nvPr>
        </p:nvSpPr>
        <p:spPr/>
        <p:txBody>
          <a:bodyPr/>
          <a:lstStyle/>
          <a:p>
            <a:fld id="{27DF80EB-C8C4-4370-BE90-DD882D5E81E4}" type="datetimeFigureOut">
              <a:rPr lang="en-GB" smtClean="0"/>
              <a:t>09/05/2024</a:t>
            </a:fld>
            <a:endParaRPr lang="en-GB"/>
          </a:p>
        </p:txBody>
      </p:sp>
      <p:sp>
        <p:nvSpPr>
          <p:cNvPr id="5" name="Footer Placeholder 4">
            <a:extLst>
              <a:ext uri="{FF2B5EF4-FFF2-40B4-BE49-F238E27FC236}">
                <a16:creationId xmlns:a16="http://schemas.microsoft.com/office/drawing/2014/main" id="{862E439B-AB3D-EAE3-DCAB-3415872FAC9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F85099B-DD86-1AF7-1236-D96D65E8096E}"/>
              </a:ext>
            </a:extLst>
          </p:cNvPr>
          <p:cNvSpPr>
            <a:spLocks noGrp="1"/>
          </p:cNvSpPr>
          <p:nvPr>
            <p:ph type="sldNum" sz="quarter" idx="12"/>
          </p:nvPr>
        </p:nvSpPr>
        <p:spPr/>
        <p:txBody>
          <a:bodyPr/>
          <a:lstStyle/>
          <a:p>
            <a:fld id="{6B9C7CDC-EA0A-46A1-971A-9F08F444B32C}" type="slidenum">
              <a:rPr lang="en-GB" smtClean="0"/>
              <a:t>‹#›</a:t>
            </a:fld>
            <a:endParaRPr lang="en-GB"/>
          </a:p>
        </p:txBody>
      </p:sp>
    </p:spTree>
    <p:extLst>
      <p:ext uri="{BB962C8B-B14F-4D97-AF65-F5344CB8AC3E}">
        <p14:creationId xmlns:p14="http://schemas.microsoft.com/office/powerpoint/2010/main" val="21167950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76EDD-96FC-D047-A0AD-600E8CDBC08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24D9215-A845-DCA3-9BEB-1AC2A32F71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B350B0F-EEF7-33C0-82EB-7CEC787A3990}"/>
              </a:ext>
            </a:extLst>
          </p:cNvPr>
          <p:cNvSpPr>
            <a:spLocks noGrp="1"/>
          </p:cNvSpPr>
          <p:nvPr>
            <p:ph type="dt" sz="half" idx="10"/>
          </p:nvPr>
        </p:nvSpPr>
        <p:spPr/>
        <p:txBody>
          <a:bodyPr/>
          <a:lstStyle/>
          <a:p>
            <a:fld id="{27DF80EB-C8C4-4370-BE90-DD882D5E81E4}" type="datetimeFigureOut">
              <a:rPr lang="en-GB" smtClean="0"/>
              <a:t>09/05/2024</a:t>
            </a:fld>
            <a:endParaRPr lang="en-GB"/>
          </a:p>
        </p:txBody>
      </p:sp>
      <p:sp>
        <p:nvSpPr>
          <p:cNvPr id="5" name="Footer Placeholder 4">
            <a:extLst>
              <a:ext uri="{FF2B5EF4-FFF2-40B4-BE49-F238E27FC236}">
                <a16:creationId xmlns:a16="http://schemas.microsoft.com/office/drawing/2014/main" id="{468ED049-4E44-C823-90AD-BD60A7F9A05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16417DB-EDD5-06B3-836F-935182B21C3F}"/>
              </a:ext>
            </a:extLst>
          </p:cNvPr>
          <p:cNvSpPr>
            <a:spLocks noGrp="1"/>
          </p:cNvSpPr>
          <p:nvPr>
            <p:ph type="sldNum" sz="quarter" idx="12"/>
          </p:nvPr>
        </p:nvSpPr>
        <p:spPr/>
        <p:txBody>
          <a:bodyPr/>
          <a:lstStyle/>
          <a:p>
            <a:fld id="{6B9C7CDC-EA0A-46A1-971A-9F08F444B32C}" type="slidenum">
              <a:rPr lang="en-GB" smtClean="0"/>
              <a:t>‹#›</a:t>
            </a:fld>
            <a:endParaRPr lang="en-GB"/>
          </a:p>
        </p:txBody>
      </p:sp>
    </p:spTree>
    <p:extLst>
      <p:ext uri="{BB962C8B-B14F-4D97-AF65-F5344CB8AC3E}">
        <p14:creationId xmlns:p14="http://schemas.microsoft.com/office/powerpoint/2010/main" val="921245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1C5300-BD85-48F5-A420-C6DABF494B4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713FB91-2DF0-6370-D785-4404FAF3DC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1450C1-9650-2F13-594F-E8435B07D2CF}"/>
              </a:ext>
            </a:extLst>
          </p:cNvPr>
          <p:cNvSpPr>
            <a:spLocks noGrp="1"/>
          </p:cNvSpPr>
          <p:nvPr>
            <p:ph type="dt" sz="half" idx="10"/>
          </p:nvPr>
        </p:nvSpPr>
        <p:spPr/>
        <p:txBody>
          <a:bodyPr/>
          <a:lstStyle/>
          <a:p>
            <a:fld id="{27DF80EB-C8C4-4370-BE90-DD882D5E81E4}" type="datetimeFigureOut">
              <a:rPr lang="en-GB" smtClean="0"/>
              <a:t>09/05/2024</a:t>
            </a:fld>
            <a:endParaRPr lang="en-GB"/>
          </a:p>
        </p:txBody>
      </p:sp>
      <p:sp>
        <p:nvSpPr>
          <p:cNvPr id="5" name="Footer Placeholder 4">
            <a:extLst>
              <a:ext uri="{FF2B5EF4-FFF2-40B4-BE49-F238E27FC236}">
                <a16:creationId xmlns:a16="http://schemas.microsoft.com/office/drawing/2014/main" id="{951D57DA-406E-362A-5182-8909AFA9E88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314073-32FC-570F-A215-AD3E580C93B6}"/>
              </a:ext>
            </a:extLst>
          </p:cNvPr>
          <p:cNvSpPr>
            <a:spLocks noGrp="1"/>
          </p:cNvSpPr>
          <p:nvPr>
            <p:ph type="sldNum" sz="quarter" idx="12"/>
          </p:nvPr>
        </p:nvSpPr>
        <p:spPr/>
        <p:txBody>
          <a:bodyPr/>
          <a:lstStyle/>
          <a:p>
            <a:fld id="{6B9C7CDC-EA0A-46A1-971A-9F08F444B32C}" type="slidenum">
              <a:rPr lang="en-GB" smtClean="0"/>
              <a:t>‹#›</a:t>
            </a:fld>
            <a:endParaRPr lang="en-GB"/>
          </a:p>
        </p:txBody>
      </p:sp>
    </p:spTree>
    <p:extLst>
      <p:ext uri="{BB962C8B-B14F-4D97-AF65-F5344CB8AC3E}">
        <p14:creationId xmlns:p14="http://schemas.microsoft.com/office/powerpoint/2010/main" val="3767518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5BC7E-BBC4-641B-6829-D8A850FA708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4C20B02-D97A-1798-B423-71C75742E4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F6D0E54-D647-7A82-1E04-057352931CFA}"/>
              </a:ext>
            </a:extLst>
          </p:cNvPr>
          <p:cNvSpPr>
            <a:spLocks noGrp="1"/>
          </p:cNvSpPr>
          <p:nvPr>
            <p:ph type="dt" sz="half" idx="10"/>
          </p:nvPr>
        </p:nvSpPr>
        <p:spPr/>
        <p:txBody>
          <a:bodyPr/>
          <a:lstStyle/>
          <a:p>
            <a:fld id="{27DF80EB-C8C4-4370-BE90-DD882D5E81E4}" type="datetimeFigureOut">
              <a:rPr lang="en-GB" smtClean="0"/>
              <a:t>09/05/2024</a:t>
            </a:fld>
            <a:endParaRPr lang="en-GB"/>
          </a:p>
        </p:txBody>
      </p:sp>
      <p:sp>
        <p:nvSpPr>
          <p:cNvPr id="5" name="Footer Placeholder 4">
            <a:extLst>
              <a:ext uri="{FF2B5EF4-FFF2-40B4-BE49-F238E27FC236}">
                <a16:creationId xmlns:a16="http://schemas.microsoft.com/office/drawing/2014/main" id="{A285331E-F861-4A56-1A57-7BFEA2649B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B8DC24-D782-02FF-CBE7-D7E5FEDAB83E}"/>
              </a:ext>
            </a:extLst>
          </p:cNvPr>
          <p:cNvSpPr>
            <a:spLocks noGrp="1"/>
          </p:cNvSpPr>
          <p:nvPr>
            <p:ph type="sldNum" sz="quarter" idx="12"/>
          </p:nvPr>
        </p:nvSpPr>
        <p:spPr/>
        <p:txBody>
          <a:bodyPr/>
          <a:lstStyle/>
          <a:p>
            <a:fld id="{6B9C7CDC-EA0A-46A1-971A-9F08F444B32C}" type="slidenum">
              <a:rPr lang="en-GB" smtClean="0"/>
              <a:t>‹#›</a:t>
            </a:fld>
            <a:endParaRPr lang="en-GB"/>
          </a:p>
        </p:txBody>
      </p:sp>
    </p:spTree>
    <p:extLst>
      <p:ext uri="{BB962C8B-B14F-4D97-AF65-F5344CB8AC3E}">
        <p14:creationId xmlns:p14="http://schemas.microsoft.com/office/powerpoint/2010/main" val="2098612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5169E-EE1C-B951-9163-1F7FE90C04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CFCC9D4-6554-522E-C8FF-D1A7CFC841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0D2573-188A-2E92-FF9C-2391DC27E995}"/>
              </a:ext>
            </a:extLst>
          </p:cNvPr>
          <p:cNvSpPr>
            <a:spLocks noGrp="1"/>
          </p:cNvSpPr>
          <p:nvPr>
            <p:ph type="dt" sz="half" idx="10"/>
          </p:nvPr>
        </p:nvSpPr>
        <p:spPr/>
        <p:txBody>
          <a:bodyPr/>
          <a:lstStyle/>
          <a:p>
            <a:fld id="{27DF80EB-C8C4-4370-BE90-DD882D5E81E4}" type="datetimeFigureOut">
              <a:rPr lang="en-GB" smtClean="0"/>
              <a:t>09/05/2024</a:t>
            </a:fld>
            <a:endParaRPr lang="en-GB"/>
          </a:p>
        </p:txBody>
      </p:sp>
      <p:sp>
        <p:nvSpPr>
          <p:cNvPr id="5" name="Footer Placeholder 4">
            <a:extLst>
              <a:ext uri="{FF2B5EF4-FFF2-40B4-BE49-F238E27FC236}">
                <a16:creationId xmlns:a16="http://schemas.microsoft.com/office/drawing/2014/main" id="{950D3359-8D74-950D-2AE1-9B61CE89193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86924E4-784B-2735-443A-8CE86C8E2C9C}"/>
              </a:ext>
            </a:extLst>
          </p:cNvPr>
          <p:cNvSpPr>
            <a:spLocks noGrp="1"/>
          </p:cNvSpPr>
          <p:nvPr>
            <p:ph type="sldNum" sz="quarter" idx="12"/>
          </p:nvPr>
        </p:nvSpPr>
        <p:spPr/>
        <p:txBody>
          <a:bodyPr/>
          <a:lstStyle/>
          <a:p>
            <a:fld id="{6B9C7CDC-EA0A-46A1-971A-9F08F444B32C}" type="slidenum">
              <a:rPr lang="en-GB" smtClean="0"/>
              <a:t>‹#›</a:t>
            </a:fld>
            <a:endParaRPr lang="en-GB"/>
          </a:p>
        </p:txBody>
      </p:sp>
    </p:spTree>
    <p:extLst>
      <p:ext uri="{BB962C8B-B14F-4D97-AF65-F5344CB8AC3E}">
        <p14:creationId xmlns:p14="http://schemas.microsoft.com/office/powerpoint/2010/main" val="839001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4EEA5-EA30-EE1B-4E93-42A87ADB079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7614556-8D98-26F1-FB81-45A9D586CB9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1F95D2E-48E9-1988-0937-7A82F5FBAF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F4E8ED7-2F24-A387-2ED9-A5E9F22B156B}"/>
              </a:ext>
            </a:extLst>
          </p:cNvPr>
          <p:cNvSpPr>
            <a:spLocks noGrp="1"/>
          </p:cNvSpPr>
          <p:nvPr>
            <p:ph type="dt" sz="half" idx="10"/>
          </p:nvPr>
        </p:nvSpPr>
        <p:spPr/>
        <p:txBody>
          <a:bodyPr/>
          <a:lstStyle/>
          <a:p>
            <a:fld id="{27DF80EB-C8C4-4370-BE90-DD882D5E81E4}" type="datetimeFigureOut">
              <a:rPr lang="en-GB" smtClean="0"/>
              <a:t>09/05/2024</a:t>
            </a:fld>
            <a:endParaRPr lang="en-GB"/>
          </a:p>
        </p:txBody>
      </p:sp>
      <p:sp>
        <p:nvSpPr>
          <p:cNvPr id="6" name="Footer Placeholder 5">
            <a:extLst>
              <a:ext uri="{FF2B5EF4-FFF2-40B4-BE49-F238E27FC236}">
                <a16:creationId xmlns:a16="http://schemas.microsoft.com/office/drawing/2014/main" id="{51B868D7-B985-BDC0-C089-94F13101C5C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F7F97B3-0B0F-8251-DC24-A97C5F252251}"/>
              </a:ext>
            </a:extLst>
          </p:cNvPr>
          <p:cNvSpPr>
            <a:spLocks noGrp="1"/>
          </p:cNvSpPr>
          <p:nvPr>
            <p:ph type="sldNum" sz="quarter" idx="12"/>
          </p:nvPr>
        </p:nvSpPr>
        <p:spPr/>
        <p:txBody>
          <a:bodyPr/>
          <a:lstStyle/>
          <a:p>
            <a:fld id="{6B9C7CDC-EA0A-46A1-971A-9F08F444B32C}" type="slidenum">
              <a:rPr lang="en-GB" smtClean="0"/>
              <a:t>‹#›</a:t>
            </a:fld>
            <a:endParaRPr lang="en-GB"/>
          </a:p>
        </p:txBody>
      </p:sp>
    </p:spTree>
    <p:extLst>
      <p:ext uri="{BB962C8B-B14F-4D97-AF65-F5344CB8AC3E}">
        <p14:creationId xmlns:p14="http://schemas.microsoft.com/office/powerpoint/2010/main" val="4069265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37D1B-0036-4A85-967F-09210A2F312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7185727-3C74-C912-D88C-351D594F57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EE5FE6-F5FC-8544-7C4F-D434EC036B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A9FABB9-6FBC-9F85-F6D1-44833AC1F9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C6AFB2-DDBC-AC31-DAFE-1532A4A19D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4A188D2-487D-7A10-6EE7-3A0D4E18CE6C}"/>
              </a:ext>
            </a:extLst>
          </p:cNvPr>
          <p:cNvSpPr>
            <a:spLocks noGrp="1"/>
          </p:cNvSpPr>
          <p:nvPr>
            <p:ph type="dt" sz="half" idx="10"/>
          </p:nvPr>
        </p:nvSpPr>
        <p:spPr/>
        <p:txBody>
          <a:bodyPr/>
          <a:lstStyle/>
          <a:p>
            <a:fld id="{27DF80EB-C8C4-4370-BE90-DD882D5E81E4}" type="datetimeFigureOut">
              <a:rPr lang="en-GB" smtClean="0"/>
              <a:t>09/05/2024</a:t>
            </a:fld>
            <a:endParaRPr lang="en-GB"/>
          </a:p>
        </p:txBody>
      </p:sp>
      <p:sp>
        <p:nvSpPr>
          <p:cNvPr id="8" name="Footer Placeholder 7">
            <a:extLst>
              <a:ext uri="{FF2B5EF4-FFF2-40B4-BE49-F238E27FC236}">
                <a16:creationId xmlns:a16="http://schemas.microsoft.com/office/drawing/2014/main" id="{DA3B5628-97EE-745D-D3D8-FBB74A2C043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0C6D0E2-67EC-ED64-81FF-16CA3609401F}"/>
              </a:ext>
            </a:extLst>
          </p:cNvPr>
          <p:cNvSpPr>
            <a:spLocks noGrp="1"/>
          </p:cNvSpPr>
          <p:nvPr>
            <p:ph type="sldNum" sz="quarter" idx="12"/>
          </p:nvPr>
        </p:nvSpPr>
        <p:spPr/>
        <p:txBody>
          <a:bodyPr/>
          <a:lstStyle/>
          <a:p>
            <a:fld id="{6B9C7CDC-EA0A-46A1-971A-9F08F444B32C}" type="slidenum">
              <a:rPr lang="en-GB" smtClean="0"/>
              <a:t>‹#›</a:t>
            </a:fld>
            <a:endParaRPr lang="en-GB"/>
          </a:p>
        </p:txBody>
      </p:sp>
    </p:spTree>
    <p:extLst>
      <p:ext uri="{BB962C8B-B14F-4D97-AF65-F5344CB8AC3E}">
        <p14:creationId xmlns:p14="http://schemas.microsoft.com/office/powerpoint/2010/main" val="2588931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BB617-90F3-F1FF-8B94-4C45B0674B0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02E4041-ADAA-FC53-1D78-2B31566B1076}"/>
              </a:ext>
            </a:extLst>
          </p:cNvPr>
          <p:cNvSpPr>
            <a:spLocks noGrp="1"/>
          </p:cNvSpPr>
          <p:nvPr>
            <p:ph type="dt" sz="half" idx="10"/>
          </p:nvPr>
        </p:nvSpPr>
        <p:spPr/>
        <p:txBody>
          <a:bodyPr/>
          <a:lstStyle/>
          <a:p>
            <a:fld id="{27DF80EB-C8C4-4370-BE90-DD882D5E81E4}" type="datetimeFigureOut">
              <a:rPr lang="en-GB" smtClean="0"/>
              <a:t>09/05/2024</a:t>
            </a:fld>
            <a:endParaRPr lang="en-GB"/>
          </a:p>
        </p:txBody>
      </p:sp>
      <p:sp>
        <p:nvSpPr>
          <p:cNvPr id="4" name="Footer Placeholder 3">
            <a:extLst>
              <a:ext uri="{FF2B5EF4-FFF2-40B4-BE49-F238E27FC236}">
                <a16:creationId xmlns:a16="http://schemas.microsoft.com/office/drawing/2014/main" id="{29B2A25F-665B-D3EF-4320-967616BDF1A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DF15AE4-6FEF-338D-F7B9-FEA37C7CA32F}"/>
              </a:ext>
            </a:extLst>
          </p:cNvPr>
          <p:cNvSpPr>
            <a:spLocks noGrp="1"/>
          </p:cNvSpPr>
          <p:nvPr>
            <p:ph type="sldNum" sz="quarter" idx="12"/>
          </p:nvPr>
        </p:nvSpPr>
        <p:spPr/>
        <p:txBody>
          <a:bodyPr/>
          <a:lstStyle/>
          <a:p>
            <a:fld id="{6B9C7CDC-EA0A-46A1-971A-9F08F444B32C}" type="slidenum">
              <a:rPr lang="en-GB" smtClean="0"/>
              <a:t>‹#›</a:t>
            </a:fld>
            <a:endParaRPr lang="en-GB"/>
          </a:p>
        </p:txBody>
      </p:sp>
    </p:spTree>
    <p:extLst>
      <p:ext uri="{BB962C8B-B14F-4D97-AF65-F5344CB8AC3E}">
        <p14:creationId xmlns:p14="http://schemas.microsoft.com/office/powerpoint/2010/main" val="1086619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49C926-FA73-8E4A-C82B-FA30E3EED7A0}"/>
              </a:ext>
            </a:extLst>
          </p:cNvPr>
          <p:cNvSpPr>
            <a:spLocks noGrp="1"/>
          </p:cNvSpPr>
          <p:nvPr>
            <p:ph type="dt" sz="half" idx="10"/>
          </p:nvPr>
        </p:nvSpPr>
        <p:spPr/>
        <p:txBody>
          <a:bodyPr/>
          <a:lstStyle/>
          <a:p>
            <a:fld id="{27DF80EB-C8C4-4370-BE90-DD882D5E81E4}" type="datetimeFigureOut">
              <a:rPr lang="en-GB" smtClean="0"/>
              <a:t>09/05/2024</a:t>
            </a:fld>
            <a:endParaRPr lang="en-GB"/>
          </a:p>
        </p:txBody>
      </p:sp>
      <p:sp>
        <p:nvSpPr>
          <p:cNvPr id="3" name="Footer Placeholder 2">
            <a:extLst>
              <a:ext uri="{FF2B5EF4-FFF2-40B4-BE49-F238E27FC236}">
                <a16:creationId xmlns:a16="http://schemas.microsoft.com/office/drawing/2014/main" id="{FAD0F05F-3354-CF04-E95D-DE22D5E2105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17D2F1A-A8E5-3A17-093E-D6524AE2D61F}"/>
              </a:ext>
            </a:extLst>
          </p:cNvPr>
          <p:cNvSpPr>
            <a:spLocks noGrp="1"/>
          </p:cNvSpPr>
          <p:nvPr>
            <p:ph type="sldNum" sz="quarter" idx="12"/>
          </p:nvPr>
        </p:nvSpPr>
        <p:spPr/>
        <p:txBody>
          <a:bodyPr/>
          <a:lstStyle/>
          <a:p>
            <a:fld id="{6B9C7CDC-EA0A-46A1-971A-9F08F444B32C}" type="slidenum">
              <a:rPr lang="en-GB" smtClean="0"/>
              <a:t>‹#›</a:t>
            </a:fld>
            <a:endParaRPr lang="en-GB"/>
          </a:p>
        </p:txBody>
      </p:sp>
    </p:spTree>
    <p:extLst>
      <p:ext uri="{BB962C8B-B14F-4D97-AF65-F5344CB8AC3E}">
        <p14:creationId xmlns:p14="http://schemas.microsoft.com/office/powerpoint/2010/main" val="877768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A8B7B-96DE-3DEA-D3D0-E5A76EC73E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79857F9-DDE5-A9E1-15CE-BDB0384C4A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83154D5-784F-D55E-8183-2234D0D8E5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E4CD3C-229B-615E-66A0-81D3AB83F8C9}"/>
              </a:ext>
            </a:extLst>
          </p:cNvPr>
          <p:cNvSpPr>
            <a:spLocks noGrp="1"/>
          </p:cNvSpPr>
          <p:nvPr>
            <p:ph type="dt" sz="half" idx="10"/>
          </p:nvPr>
        </p:nvSpPr>
        <p:spPr/>
        <p:txBody>
          <a:bodyPr/>
          <a:lstStyle/>
          <a:p>
            <a:fld id="{27DF80EB-C8C4-4370-BE90-DD882D5E81E4}" type="datetimeFigureOut">
              <a:rPr lang="en-GB" smtClean="0"/>
              <a:t>09/05/2024</a:t>
            </a:fld>
            <a:endParaRPr lang="en-GB"/>
          </a:p>
        </p:txBody>
      </p:sp>
      <p:sp>
        <p:nvSpPr>
          <p:cNvPr id="6" name="Footer Placeholder 5">
            <a:extLst>
              <a:ext uri="{FF2B5EF4-FFF2-40B4-BE49-F238E27FC236}">
                <a16:creationId xmlns:a16="http://schemas.microsoft.com/office/drawing/2014/main" id="{F3150530-D2A7-ADD9-9BC6-AF6EF577270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B7A2A11-349D-F1FA-243A-2364AA1BEB1F}"/>
              </a:ext>
            </a:extLst>
          </p:cNvPr>
          <p:cNvSpPr>
            <a:spLocks noGrp="1"/>
          </p:cNvSpPr>
          <p:nvPr>
            <p:ph type="sldNum" sz="quarter" idx="12"/>
          </p:nvPr>
        </p:nvSpPr>
        <p:spPr/>
        <p:txBody>
          <a:bodyPr/>
          <a:lstStyle/>
          <a:p>
            <a:fld id="{6B9C7CDC-EA0A-46A1-971A-9F08F444B32C}" type="slidenum">
              <a:rPr lang="en-GB" smtClean="0"/>
              <a:t>‹#›</a:t>
            </a:fld>
            <a:endParaRPr lang="en-GB"/>
          </a:p>
        </p:txBody>
      </p:sp>
    </p:spTree>
    <p:extLst>
      <p:ext uri="{BB962C8B-B14F-4D97-AF65-F5344CB8AC3E}">
        <p14:creationId xmlns:p14="http://schemas.microsoft.com/office/powerpoint/2010/main" val="3978085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83482-BB2E-5BB8-59B3-A206062B11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3B1F413-29CA-AD12-6DAB-85B8CD76ED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AEA2D84-C411-8332-3C9E-531EA374B1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2D7578-92AD-08E1-7482-D705A09CC3D5}"/>
              </a:ext>
            </a:extLst>
          </p:cNvPr>
          <p:cNvSpPr>
            <a:spLocks noGrp="1"/>
          </p:cNvSpPr>
          <p:nvPr>
            <p:ph type="dt" sz="half" idx="10"/>
          </p:nvPr>
        </p:nvSpPr>
        <p:spPr/>
        <p:txBody>
          <a:bodyPr/>
          <a:lstStyle/>
          <a:p>
            <a:fld id="{27DF80EB-C8C4-4370-BE90-DD882D5E81E4}" type="datetimeFigureOut">
              <a:rPr lang="en-GB" smtClean="0"/>
              <a:t>09/05/2024</a:t>
            </a:fld>
            <a:endParaRPr lang="en-GB"/>
          </a:p>
        </p:txBody>
      </p:sp>
      <p:sp>
        <p:nvSpPr>
          <p:cNvPr id="6" name="Footer Placeholder 5">
            <a:extLst>
              <a:ext uri="{FF2B5EF4-FFF2-40B4-BE49-F238E27FC236}">
                <a16:creationId xmlns:a16="http://schemas.microsoft.com/office/drawing/2014/main" id="{FAB1386D-2464-CB19-F1A7-6593432BFE0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1704A5B-A867-9F1A-DE35-6B856D0FFDC5}"/>
              </a:ext>
            </a:extLst>
          </p:cNvPr>
          <p:cNvSpPr>
            <a:spLocks noGrp="1"/>
          </p:cNvSpPr>
          <p:nvPr>
            <p:ph type="sldNum" sz="quarter" idx="12"/>
          </p:nvPr>
        </p:nvSpPr>
        <p:spPr/>
        <p:txBody>
          <a:bodyPr/>
          <a:lstStyle/>
          <a:p>
            <a:fld id="{6B9C7CDC-EA0A-46A1-971A-9F08F444B32C}" type="slidenum">
              <a:rPr lang="en-GB" smtClean="0"/>
              <a:t>‹#›</a:t>
            </a:fld>
            <a:endParaRPr lang="en-GB"/>
          </a:p>
        </p:txBody>
      </p:sp>
    </p:spTree>
    <p:extLst>
      <p:ext uri="{BB962C8B-B14F-4D97-AF65-F5344CB8AC3E}">
        <p14:creationId xmlns:p14="http://schemas.microsoft.com/office/powerpoint/2010/main" val="840167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2F4970-3FAD-6A3C-863D-B8C6C82D93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DC54106-3890-C647-7973-07BB6398E4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540DAFD-FC99-15AB-B604-DCFDCD02AE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DF80EB-C8C4-4370-BE90-DD882D5E81E4}" type="datetimeFigureOut">
              <a:rPr lang="en-GB" smtClean="0"/>
              <a:t>09/05/2024</a:t>
            </a:fld>
            <a:endParaRPr lang="en-GB"/>
          </a:p>
        </p:txBody>
      </p:sp>
      <p:sp>
        <p:nvSpPr>
          <p:cNvPr id="5" name="Footer Placeholder 4">
            <a:extLst>
              <a:ext uri="{FF2B5EF4-FFF2-40B4-BE49-F238E27FC236}">
                <a16:creationId xmlns:a16="http://schemas.microsoft.com/office/drawing/2014/main" id="{BDC919EC-B4A6-EE20-0863-EC42767DF4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9B248FE-79C1-8332-D2AF-76DF862815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9C7CDC-EA0A-46A1-971A-9F08F444B32C}" type="slidenum">
              <a:rPr lang="en-GB" smtClean="0"/>
              <a:t>‹#›</a:t>
            </a:fld>
            <a:endParaRPr lang="en-GB"/>
          </a:p>
        </p:txBody>
      </p:sp>
    </p:spTree>
    <p:extLst>
      <p:ext uri="{BB962C8B-B14F-4D97-AF65-F5344CB8AC3E}">
        <p14:creationId xmlns:p14="http://schemas.microsoft.com/office/powerpoint/2010/main" val="39147863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jpe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3.png"/><Relationship Id="rId4" Type="http://schemas.openxmlformats.org/officeDocument/2006/relationships/image" Target="../media/image26.jpeg"/><Relationship Id="rId9" Type="http://schemas.openxmlformats.org/officeDocument/2006/relationships/image" Target="../media/image29.tif"/></Relationships>
</file>

<file path=ppt/slides/_rels/slide1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23.jpeg"/><Relationship Id="rId7" Type="http://schemas.openxmlformats.org/officeDocument/2006/relationships/image" Target="../media/image32.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4.tif"/><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5.tif"/></Relationships>
</file>

<file path=ppt/slides/_rels/slide16.xml.rels><?xml version="1.0" encoding="UTF-8" standalone="yes"?>
<Relationships xmlns="http://schemas.openxmlformats.org/package/2006/relationships"><Relationship Id="rId3" Type="http://schemas.openxmlformats.org/officeDocument/2006/relationships/image" Target="../media/image36.tif"/><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7.tif"/></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tif"/><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9.tif"/></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scambs.moderngov.co.uk/ieListDocuments.aspx?CId=293&amp;MId=7540&amp;Ver=4" TargetMode="External"/><Relationship Id="rId5" Type="http://schemas.openxmlformats.org/officeDocument/2006/relationships/hyperlink" Target="mailto:clare.gibbons@scambs.gov.uk" TargetMode="Externa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tif"/><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2.jpeg"/><Relationship Id="rId5" Type="http://schemas.openxmlformats.org/officeDocument/2006/relationships/image" Target="../media/image1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5F17F0-6E32-489E-A6F4-69A184421FCD}"/>
              </a:ext>
            </a:extLst>
          </p:cNvPr>
          <p:cNvPicPr>
            <a:picLocks noChangeAspect="1"/>
          </p:cNvPicPr>
          <p:nvPr/>
        </p:nvPicPr>
        <p:blipFill rotWithShape="1">
          <a:blip r:embed="rId2"/>
          <a:srcRect b="19"/>
          <a:stretch/>
        </p:blipFill>
        <p:spPr>
          <a:xfrm>
            <a:off x="-170923" y="-93426"/>
            <a:ext cx="12191980" cy="6856718"/>
          </a:xfrm>
          <a:prstGeom prst="rect">
            <a:avLst/>
          </a:prstGeom>
        </p:spPr>
      </p:pic>
      <p:sp>
        <p:nvSpPr>
          <p:cNvPr id="3" name="TextBox 2">
            <a:extLst>
              <a:ext uri="{FF2B5EF4-FFF2-40B4-BE49-F238E27FC236}">
                <a16:creationId xmlns:a16="http://schemas.microsoft.com/office/drawing/2014/main" id="{1969F518-6ECB-4F52-A8AD-CBAF2F17B606}"/>
              </a:ext>
            </a:extLst>
          </p:cNvPr>
          <p:cNvSpPr txBox="1"/>
          <p:nvPr/>
        </p:nvSpPr>
        <p:spPr>
          <a:xfrm>
            <a:off x="4541471" y="1114484"/>
            <a:ext cx="738711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sng" strike="noStrike" kern="1200" cap="none" spc="0" normalizeH="0" baseline="0" noProof="0">
              <a:ln>
                <a:noFill/>
              </a:ln>
              <a:solidFill>
                <a:srgbClr val="4472C4">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descr="Graphical user interface, application&#10;&#10;Description automatically generated">
            <a:extLst>
              <a:ext uri="{FF2B5EF4-FFF2-40B4-BE49-F238E27FC236}">
                <a16:creationId xmlns:a16="http://schemas.microsoft.com/office/drawing/2014/main" id="{B307C0A2-17B5-41BA-9D94-8B0E8C9662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7136" y="5607006"/>
            <a:ext cx="1543921" cy="755844"/>
          </a:xfrm>
          <a:prstGeom prst="rect">
            <a:avLst/>
          </a:prstGeom>
        </p:spPr>
      </p:pic>
      <p:sp>
        <p:nvSpPr>
          <p:cNvPr id="4" name="TextBox 3">
            <a:extLst>
              <a:ext uri="{FF2B5EF4-FFF2-40B4-BE49-F238E27FC236}">
                <a16:creationId xmlns:a16="http://schemas.microsoft.com/office/drawing/2014/main" id="{01B92AD9-3D5F-52A4-547F-3EC644523DB2}"/>
              </a:ext>
            </a:extLst>
          </p:cNvPr>
          <p:cNvSpPr txBox="1"/>
          <p:nvPr/>
        </p:nvSpPr>
        <p:spPr>
          <a:xfrm>
            <a:off x="4253501" y="472611"/>
            <a:ext cx="7675089" cy="5078313"/>
          </a:xfrm>
          <a:prstGeom prst="rect">
            <a:avLst/>
          </a:prstGeom>
          <a:noFill/>
        </p:spPr>
        <p:txBody>
          <a:bodyPr wrap="square" rtlCol="0">
            <a:spAutoFit/>
          </a:bodyPr>
          <a:lstStyle/>
          <a:p>
            <a:pPr algn="ctr"/>
            <a:r>
              <a:rPr lang="en-GB" sz="3600" b="1" dirty="0"/>
              <a:t>Phase 1 Faith/Voluntary Land</a:t>
            </a:r>
          </a:p>
          <a:p>
            <a:pPr algn="ctr"/>
            <a:endParaRPr lang="en-GB" sz="3600" dirty="0"/>
          </a:p>
          <a:p>
            <a:pPr algn="ctr"/>
            <a:r>
              <a:rPr lang="en-GB" sz="3600" dirty="0"/>
              <a:t>Clare Gibbons</a:t>
            </a:r>
          </a:p>
          <a:p>
            <a:pPr algn="ctr"/>
            <a:r>
              <a:rPr lang="en-GB" sz="3600" dirty="0"/>
              <a:t>Growth Manager</a:t>
            </a:r>
          </a:p>
          <a:p>
            <a:pPr algn="ctr"/>
            <a:endParaRPr lang="en-GB" sz="3600" dirty="0"/>
          </a:p>
          <a:p>
            <a:pPr algn="ctr"/>
            <a:r>
              <a:rPr lang="en-GB" sz="3600" dirty="0"/>
              <a:t>Trovine Monteiro</a:t>
            </a:r>
          </a:p>
          <a:p>
            <a:pPr algn="ctr"/>
            <a:r>
              <a:rPr lang="en-GB" sz="3600" dirty="0"/>
              <a:t>Built Environment Team Leader</a:t>
            </a:r>
          </a:p>
          <a:p>
            <a:pPr algn="ctr"/>
            <a:endParaRPr lang="en-GB" sz="3600" dirty="0"/>
          </a:p>
          <a:p>
            <a:pPr algn="ctr"/>
            <a:r>
              <a:rPr lang="en-GB" sz="3600" dirty="0"/>
              <a:t>South Cambridgeshire District Council</a:t>
            </a:r>
          </a:p>
        </p:txBody>
      </p:sp>
    </p:spTree>
    <p:extLst>
      <p:ext uri="{BB962C8B-B14F-4D97-AF65-F5344CB8AC3E}">
        <p14:creationId xmlns:p14="http://schemas.microsoft.com/office/powerpoint/2010/main" val="3389831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road with grass and water&#10;&#10;Description automatically generated">
            <a:extLst>
              <a:ext uri="{FF2B5EF4-FFF2-40B4-BE49-F238E27FC236}">
                <a16:creationId xmlns:a16="http://schemas.microsoft.com/office/drawing/2014/main" id="{261E024C-5028-1538-A6FF-6ECFC0472A01}"/>
              </a:ext>
            </a:extLst>
          </p:cNvPr>
          <p:cNvPicPr>
            <a:picLocks noChangeAspect="1"/>
          </p:cNvPicPr>
          <p:nvPr/>
        </p:nvPicPr>
        <p:blipFill rotWithShape="1">
          <a:blip r:embed="rId2"/>
          <a:srcRect l="-3930" t="-1640" r="-3917" b="-5312"/>
          <a:stretch/>
        </p:blipFill>
        <p:spPr>
          <a:xfrm>
            <a:off x="378995" y="59360"/>
            <a:ext cx="1454820" cy="1448083"/>
          </a:xfrm>
          <a:prstGeom prst="rect">
            <a:avLst/>
          </a:prstGeom>
        </p:spPr>
      </p:pic>
      <p:sp>
        <p:nvSpPr>
          <p:cNvPr id="13" name="Title 1">
            <a:extLst>
              <a:ext uri="{FF2B5EF4-FFF2-40B4-BE49-F238E27FC236}">
                <a16:creationId xmlns:a16="http://schemas.microsoft.com/office/drawing/2014/main" id="{FCED63CA-56B5-12C6-8CB9-4070DCBC4C3D}"/>
              </a:ext>
            </a:extLst>
          </p:cNvPr>
          <p:cNvSpPr>
            <a:spLocks noGrp="1"/>
          </p:cNvSpPr>
          <p:nvPr>
            <p:ph type="title"/>
          </p:nvPr>
        </p:nvSpPr>
        <p:spPr>
          <a:xfrm>
            <a:off x="1811200" y="552977"/>
            <a:ext cx="2195701" cy="419370"/>
          </a:xfrm>
        </p:spPr>
        <p:txBody>
          <a:bodyPr vert="horz" lIns="91440" tIns="45720" rIns="91440" bIns="45720" rtlCol="0" anchor="b">
            <a:normAutofit fontScale="90000"/>
          </a:bodyPr>
          <a:lstStyle/>
          <a:p>
            <a:r>
              <a:rPr lang="en-US" sz="2400" kern="1200" dirty="0">
                <a:solidFill>
                  <a:schemeClr val="accent1"/>
                </a:solidFill>
                <a:effectLst/>
                <a:latin typeface="+mj-lt"/>
                <a:ea typeface="+mj-ea"/>
                <a:cs typeface="+mj-cs"/>
              </a:rPr>
              <a:t>Design</a:t>
            </a:r>
            <a:r>
              <a:rPr lang="en-US" sz="2400" kern="1200" spc="-40" dirty="0">
                <a:solidFill>
                  <a:schemeClr val="accent1"/>
                </a:solidFill>
                <a:effectLst/>
                <a:latin typeface="+mj-lt"/>
                <a:ea typeface="+mj-ea"/>
                <a:cs typeface="+mj-cs"/>
              </a:rPr>
              <a:t> </a:t>
            </a:r>
            <a:r>
              <a:rPr lang="en-US" sz="2400" kern="1200" dirty="0">
                <a:solidFill>
                  <a:schemeClr val="accent1"/>
                </a:solidFill>
                <a:effectLst/>
                <a:latin typeface="+mj-lt"/>
                <a:ea typeface="+mj-ea"/>
                <a:cs typeface="+mj-cs"/>
              </a:rPr>
              <a:t>Principles</a:t>
            </a:r>
            <a:endParaRPr lang="en-US" sz="5200" kern="1200" dirty="0">
              <a:solidFill>
                <a:schemeClr val="accent1"/>
              </a:solidFill>
              <a:latin typeface="+mj-lt"/>
              <a:ea typeface="+mj-ea"/>
              <a:cs typeface="+mj-cs"/>
            </a:endParaRPr>
          </a:p>
        </p:txBody>
      </p:sp>
      <p:sp>
        <p:nvSpPr>
          <p:cNvPr id="18" name="TextBox 17">
            <a:extLst>
              <a:ext uri="{FF2B5EF4-FFF2-40B4-BE49-F238E27FC236}">
                <a16:creationId xmlns:a16="http://schemas.microsoft.com/office/drawing/2014/main" id="{CEB4D294-576F-E135-DE36-E6B0EAE56DB2}"/>
              </a:ext>
            </a:extLst>
          </p:cNvPr>
          <p:cNvSpPr txBox="1"/>
          <p:nvPr/>
        </p:nvSpPr>
        <p:spPr>
          <a:xfrm>
            <a:off x="378995" y="1465964"/>
            <a:ext cx="3605290" cy="338554"/>
          </a:xfrm>
          <a:prstGeom prst="rect">
            <a:avLst/>
          </a:prstGeom>
          <a:noFill/>
        </p:spPr>
        <p:txBody>
          <a:bodyPr wrap="square" rtlCol="0">
            <a:spAutoFit/>
          </a:bodyPr>
          <a:lstStyle/>
          <a:p>
            <a:r>
              <a:rPr lang="en-GB" sz="1600" dirty="0">
                <a:solidFill>
                  <a:schemeClr val="accent1"/>
                </a:solidFill>
                <a:latin typeface="+mj-lt"/>
              </a:rPr>
              <a:t>1. Respecting its landscape and Setting </a:t>
            </a:r>
          </a:p>
        </p:txBody>
      </p:sp>
      <p:pic>
        <p:nvPicPr>
          <p:cNvPr id="4" name="Image 13">
            <a:extLst>
              <a:ext uri="{FF2B5EF4-FFF2-40B4-BE49-F238E27FC236}">
                <a16:creationId xmlns:a16="http://schemas.microsoft.com/office/drawing/2014/main" id="{D32970D7-5EB2-3692-F8ED-C7D9C4D33E98}"/>
              </a:ext>
            </a:extLst>
          </p:cNvPr>
          <p:cNvPicPr>
            <a:picLocks/>
          </p:cNvPicPr>
          <p:nvPr/>
        </p:nvPicPr>
        <p:blipFill rotWithShape="1">
          <a:blip r:embed="rId3" cstate="print"/>
          <a:srcRect l="13561" t="8240"/>
          <a:stretch/>
        </p:blipFill>
        <p:spPr>
          <a:xfrm>
            <a:off x="4971411" y="1370136"/>
            <a:ext cx="3363647" cy="2437121"/>
          </a:xfrm>
          <a:prstGeom prst="rect">
            <a:avLst/>
          </a:prstGeom>
        </p:spPr>
      </p:pic>
      <p:pic>
        <p:nvPicPr>
          <p:cNvPr id="10" name="Image 57">
            <a:extLst>
              <a:ext uri="{FF2B5EF4-FFF2-40B4-BE49-F238E27FC236}">
                <a16:creationId xmlns:a16="http://schemas.microsoft.com/office/drawing/2014/main" id="{FD1FEF32-6E8D-286A-3A2F-DD88F1E9FA46}"/>
              </a:ext>
            </a:extLst>
          </p:cNvPr>
          <p:cNvPicPr>
            <a:picLocks/>
          </p:cNvPicPr>
          <p:nvPr/>
        </p:nvPicPr>
        <p:blipFill rotWithShape="1">
          <a:blip r:embed="rId4" cstate="print"/>
          <a:srcRect l="7091" r="6533" b="8379"/>
          <a:stretch/>
        </p:blipFill>
        <p:spPr>
          <a:xfrm>
            <a:off x="8449359" y="3906530"/>
            <a:ext cx="3363647" cy="2437120"/>
          </a:xfrm>
          <a:prstGeom prst="rect">
            <a:avLst/>
          </a:prstGeom>
        </p:spPr>
      </p:pic>
      <p:pic>
        <p:nvPicPr>
          <p:cNvPr id="14" name="Image 59">
            <a:extLst>
              <a:ext uri="{FF2B5EF4-FFF2-40B4-BE49-F238E27FC236}">
                <a16:creationId xmlns:a16="http://schemas.microsoft.com/office/drawing/2014/main" id="{E19A1315-4565-AF0D-949D-002F00CCCD65}"/>
              </a:ext>
            </a:extLst>
          </p:cNvPr>
          <p:cNvPicPr>
            <a:picLocks/>
          </p:cNvPicPr>
          <p:nvPr/>
        </p:nvPicPr>
        <p:blipFill rotWithShape="1">
          <a:blip r:embed="rId5" cstate="print"/>
          <a:srcRect l="8156" r="5649"/>
          <a:stretch/>
        </p:blipFill>
        <p:spPr>
          <a:xfrm>
            <a:off x="4971411" y="3906530"/>
            <a:ext cx="3363648" cy="2437120"/>
          </a:xfrm>
          <a:prstGeom prst="rect">
            <a:avLst/>
          </a:prstGeom>
        </p:spPr>
      </p:pic>
      <p:sp>
        <p:nvSpPr>
          <p:cNvPr id="15" name="TextBox 14">
            <a:extLst>
              <a:ext uri="{FF2B5EF4-FFF2-40B4-BE49-F238E27FC236}">
                <a16:creationId xmlns:a16="http://schemas.microsoft.com/office/drawing/2014/main" id="{E2338281-B86C-0859-2BD9-541928DFAFFD}"/>
              </a:ext>
            </a:extLst>
          </p:cNvPr>
          <p:cNvSpPr txBox="1"/>
          <p:nvPr/>
        </p:nvSpPr>
        <p:spPr>
          <a:xfrm>
            <a:off x="378994" y="1781998"/>
            <a:ext cx="4323453" cy="5595827"/>
          </a:xfrm>
          <a:prstGeom prst="rect">
            <a:avLst/>
          </a:prstGeom>
          <a:noFill/>
        </p:spPr>
        <p:txBody>
          <a:bodyPr wrap="square" rtlCol="0">
            <a:spAutoFit/>
          </a:bodyPr>
          <a:lstStyle/>
          <a:p>
            <a:pPr>
              <a:lnSpc>
                <a:spcPct val="110000"/>
              </a:lnSpc>
              <a:spcBef>
                <a:spcPts val="0"/>
              </a:spcBef>
            </a:pPr>
            <a:r>
              <a:rPr lang="en-US" sz="1400" dirty="0">
                <a:solidFill>
                  <a:schemeClr val="accent1"/>
                </a:solidFill>
                <a:latin typeface="+mj-lt"/>
                <a:ea typeface="Arial" panose="020B0604020202020204" pitchFamily="34" charset="0"/>
              </a:rPr>
              <a:t>Site is located in a prominent location within the strategic landscape corridor</a:t>
            </a:r>
          </a:p>
          <a:p>
            <a:pPr>
              <a:lnSpc>
                <a:spcPct val="110000"/>
              </a:lnSpc>
              <a:spcBef>
                <a:spcPts val="0"/>
              </a:spcBef>
            </a:pPr>
            <a:endParaRPr lang="en-US" sz="1400" spc="-10" dirty="0">
              <a:effectLst/>
              <a:latin typeface="+mj-lt"/>
              <a:ea typeface="Arial" panose="020B0604020202020204" pitchFamily="34" charset="0"/>
            </a:endParaRPr>
          </a:p>
          <a:p>
            <a:r>
              <a:rPr lang="en-US" sz="1400" spc="-10" dirty="0">
                <a:latin typeface="+mj-lt"/>
                <a:ea typeface="Arial" panose="020B0604020202020204" pitchFamily="34" charset="0"/>
              </a:rPr>
              <a:t>H</a:t>
            </a:r>
            <a:r>
              <a:rPr lang="en-US" sz="1400" spc="-10" dirty="0">
                <a:effectLst/>
                <a:latin typeface="+mj-lt"/>
                <a:ea typeface="Arial" panose="020B0604020202020204" pitchFamily="34" charset="0"/>
              </a:rPr>
              <a:t>ighly visible, sensitive </a:t>
            </a:r>
            <a:r>
              <a:rPr lang="en-US" sz="1400" spc="-10" dirty="0">
                <a:latin typeface="+mj-lt"/>
                <a:ea typeface="Arial" panose="020B0604020202020204" pitchFamily="34" charset="0"/>
              </a:rPr>
              <a:t>design, elegant object, sculpture in the landscape </a:t>
            </a:r>
          </a:p>
          <a:p>
            <a:endParaRPr lang="en-US" sz="1400" spc="-10" dirty="0">
              <a:latin typeface="+mj-lt"/>
              <a:ea typeface="Arial" panose="020B0604020202020204" pitchFamily="34" charset="0"/>
            </a:endParaRPr>
          </a:p>
          <a:p>
            <a:r>
              <a:rPr lang="en-US" sz="1400" spc="-10" dirty="0">
                <a:effectLst/>
                <a:latin typeface="+mj-lt"/>
                <a:ea typeface="Arial" panose="020B0604020202020204" pitchFamily="34" charset="0"/>
              </a:rPr>
              <a:t>Sit gently within and transition gracefully into the landscape. </a:t>
            </a:r>
          </a:p>
          <a:p>
            <a:endParaRPr lang="en-US" sz="1400" spc="-10" dirty="0">
              <a:latin typeface="+mj-lt"/>
              <a:ea typeface="Arial" panose="020B0604020202020204" pitchFamily="34" charset="0"/>
            </a:endParaRPr>
          </a:p>
          <a:p>
            <a:r>
              <a:rPr lang="en-US" sz="1400" spc="-10" dirty="0">
                <a:latin typeface="+mj-lt"/>
                <a:ea typeface="Arial" panose="020B0604020202020204" pitchFamily="34" charset="0"/>
              </a:rPr>
              <a:t>S</a:t>
            </a:r>
            <a:r>
              <a:rPr lang="en-US" sz="1400" spc="-10" dirty="0">
                <a:effectLst/>
                <a:latin typeface="+mj-lt"/>
                <a:ea typeface="Arial" panose="020B0604020202020204" pitchFamily="34" charset="0"/>
              </a:rPr>
              <a:t>trong thematic and conceptual rationale complementing its architectural design</a:t>
            </a:r>
          </a:p>
          <a:p>
            <a:endParaRPr lang="en-US" sz="1400" spc="-10" dirty="0">
              <a:latin typeface="+mj-lt"/>
              <a:ea typeface="Arial" panose="020B0604020202020204" pitchFamily="34" charset="0"/>
            </a:endParaRPr>
          </a:p>
          <a:p>
            <a:r>
              <a:rPr lang="en-US" sz="1400" spc="-10" dirty="0">
                <a:solidFill>
                  <a:schemeClr val="accent1"/>
                </a:solidFill>
                <a:effectLst/>
                <a:latin typeface="+mj-lt"/>
                <a:ea typeface="Arial" panose="020B0604020202020204" pitchFamily="34" charset="0"/>
              </a:rPr>
              <a:t>Take advantage of views of the lake and landscape corridor </a:t>
            </a:r>
          </a:p>
          <a:p>
            <a:endParaRPr lang="en-US" sz="1400" spc="-10" dirty="0">
              <a:solidFill>
                <a:schemeClr val="accent1"/>
              </a:solidFill>
              <a:latin typeface="+mj-lt"/>
              <a:ea typeface="Arial" panose="020B0604020202020204" pitchFamily="34" charset="0"/>
            </a:endParaRPr>
          </a:p>
          <a:p>
            <a:r>
              <a:rPr lang="en-US" sz="1400" spc="-10" dirty="0">
                <a:effectLst/>
                <a:latin typeface="+mj-lt"/>
                <a:ea typeface="Arial" panose="020B0604020202020204" pitchFamily="34" charset="0"/>
              </a:rPr>
              <a:t>Sensitively incorporate a degree of greater height</a:t>
            </a:r>
          </a:p>
          <a:p>
            <a:endParaRPr lang="en-US" sz="1400" spc="-10" dirty="0">
              <a:latin typeface="+mj-lt"/>
              <a:ea typeface="Arial" panose="020B0604020202020204" pitchFamily="34" charset="0"/>
            </a:endParaRPr>
          </a:p>
          <a:p>
            <a:r>
              <a:rPr lang="en-US" sz="1400" spc="-10" dirty="0" err="1">
                <a:latin typeface="+mj-lt"/>
                <a:ea typeface="Arial" panose="020B0604020202020204" pitchFamily="34" charset="0"/>
              </a:rPr>
              <a:t>A</a:t>
            </a:r>
            <a:r>
              <a:rPr lang="en-US" sz="1400" spc="-10" dirty="0" err="1">
                <a:effectLst/>
                <a:latin typeface="+mj-lt"/>
                <a:ea typeface="Arial" panose="020B0604020202020204" pitchFamily="34" charset="0"/>
              </a:rPr>
              <a:t>propriate</a:t>
            </a:r>
            <a:r>
              <a:rPr lang="en-US" sz="1400" spc="-10" dirty="0">
                <a:effectLst/>
                <a:latin typeface="+mj-lt"/>
                <a:ea typeface="Arial" panose="020B0604020202020204" pitchFamily="34" charset="0"/>
              </a:rPr>
              <a:t> balance between building, landscape and parking  </a:t>
            </a:r>
          </a:p>
          <a:p>
            <a:endParaRPr lang="en-US" sz="1400" spc="-10" dirty="0">
              <a:latin typeface="+mj-lt"/>
              <a:ea typeface="Arial" panose="020B0604020202020204" pitchFamily="34" charset="0"/>
            </a:endParaRPr>
          </a:p>
          <a:p>
            <a:r>
              <a:rPr lang="en-US" sz="1400" spc="-10" dirty="0">
                <a:effectLst/>
                <a:latin typeface="+mj-lt"/>
                <a:ea typeface="Arial" panose="020B0604020202020204" pitchFamily="34" charset="0"/>
              </a:rPr>
              <a:t>Create a high quality public realm that  considers the use of wate</a:t>
            </a:r>
            <a:r>
              <a:rPr lang="en-US" sz="1400" spc="-10" dirty="0">
                <a:latin typeface="+mj-lt"/>
                <a:ea typeface="Arial" panose="020B0604020202020204" pitchFamily="34" charset="0"/>
              </a:rPr>
              <a:t>r and creates a vantage point </a:t>
            </a:r>
            <a:endParaRPr lang="en-US" sz="1400" spc="-10" dirty="0">
              <a:effectLst/>
              <a:latin typeface="+mj-lt"/>
              <a:ea typeface="Arial" panose="020B0604020202020204" pitchFamily="34" charset="0"/>
            </a:endParaRPr>
          </a:p>
          <a:p>
            <a:endParaRPr lang="en-US" sz="1400" spc="-10" dirty="0">
              <a:latin typeface="+mj-lt"/>
              <a:ea typeface="Arial" panose="020B0604020202020204" pitchFamily="34" charset="0"/>
            </a:endParaRPr>
          </a:p>
          <a:p>
            <a:pPr>
              <a:lnSpc>
                <a:spcPct val="110000"/>
              </a:lnSpc>
              <a:spcBef>
                <a:spcPts val="0"/>
              </a:spcBef>
            </a:pPr>
            <a:endParaRPr lang="en-US" sz="1400" dirty="0">
              <a:latin typeface="+mj-lt"/>
              <a:ea typeface="Arial" panose="020B0604020202020204" pitchFamily="34" charset="0"/>
            </a:endParaRPr>
          </a:p>
          <a:p>
            <a:pPr>
              <a:lnSpc>
                <a:spcPct val="110000"/>
              </a:lnSpc>
              <a:spcBef>
                <a:spcPts val="0"/>
              </a:spcBef>
            </a:pPr>
            <a:endParaRPr lang="en-US" sz="1400" dirty="0">
              <a:latin typeface="+mj-lt"/>
              <a:ea typeface="Arial" panose="020B0604020202020204" pitchFamily="34" charset="0"/>
            </a:endParaRPr>
          </a:p>
          <a:p>
            <a:pPr>
              <a:lnSpc>
                <a:spcPct val="110000"/>
              </a:lnSpc>
              <a:spcBef>
                <a:spcPts val="0"/>
              </a:spcBef>
            </a:pPr>
            <a:r>
              <a:rPr lang="en-US" sz="1400" dirty="0">
                <a:latin typeface="+mj-lt"/>
                <a:ea typeface="Arial" panose="020B0604020202020204" pitchFamily="34" charset="0"/>
              </a:rPr>
              <a:t> </a:t>
            </a:r>
          </a:p>
        </p:txBody>
      </p:sp>
      <p:pic>
        <p:nvPicPr>
          <p:cNvPr id="21" name="Image 58">
            <a:extLst>
              <a:ext uri="{FF2B5EF4-FFF2-40B4-BE49-F238E27FC236}">
                <a16:creationId xmlns:a16="http://schemas.microsoft.com/office/drawing/2014/main" id="{48679C48-1C60-DDF7-5F9C-57169979A70B}"/>
              </a:ext>
            </a:extLst>
          </p:cNvPr>
          <p:cNvPicPr>
            <a:picLocks/>
          </p:cNvPicPr>
          <p:nvPr/>
        </p:nvPicPr>
        <p:blipFill rotWithShape="1">
          <a:blip r:embed="rId6" cstate="print"/>
          <a:srcRect l="2974" t="10440" r="9524" b="3505"/>
          <a:stretch/>
        </p:blipFill>
        <p:spPr>
          <a:xfrm>
            <a:off x="8449358" y="1370136"/>
            <a:ext cx="3363647" cy="2437120"/>
          </a:xfrm>
          <a:prstGeom prst="rect">
            <a:avLst/>
          </a:prstGeom>
        </p:spPr>
      </p:pic>
      <p:pic>
        <p:nvPicPr>
          <p:cNvPr id="22" name="Picture 21" descr="A green and blue logo&#10;&#10;Description automatically generated">
            <a:extLst>
              <a:ext uri="{FF2B5EF4-FFF2-40B4-BE49-F238E27FC236}">
                <a16:creationId xmlns:a16="http://schemas.microsoft.com/office/drawing/2014/main" id="{E34D7F66-C3B1-5AAC-6CF4-E763766E055C}"/>
              </a:ext>
            </a:extLst>
          </p:cNvPr>
          <p:cNvPicPr>
            <a:picLocks noChangeAspect="1"/>
          </p:cNvPicPr>
          <p:nvPr/>
        </p:nvPicPr>
        <p:blipFill rotWithShape="1">
          <a:blip r:embed="rId7">
            <a:extLst>
              <a:ext uri="{28A0092B-C50C-407E-A947-70E740481C1C}">
                <a14:useLocalDpi xmlns:a14="http://schemas.microsoft.com/office/drawing/2010/main" val="0"/>
              </a:ext>
            </a:extLst>
          </a:blip>
          <a:srcRect t="13283" b="15075"/>
          <a:stretch/>
        </p:blipFill>
        <p:spPr>
          <a:xfrm>
            <a:off x="10744558" y="140544"/>
            <a:ext cx="1081684" cy="774937"/>
          </a:xfrm>
          <a:prstGeom prst="rect">
            <a:avLst/>
          </a:prstGeom>
        </p:spPr>
      </p:pic>
      <p:sp>
        <p:nvSpPr>
          <p:cNvPr id="24" name="TextBox 23">
            <a:extLst>
              <a:ext uri="{FF2B5EF4-FFF2-40B4-BE49-F238E27FC236}">
                <a16:creationId xmlns:a16="http://schemas.microsoft.com/office/drawing/2014/main" id="{A2792AC6-3A33-B2EF-B7DD-E6B7939BC1D9}"/>
              </a:ext>
            </a:extLst>
          </p:cNvPr>
          <p:cNvSpPr txBox="1"/>
          <p:nvPr/>
        </p:nvSpPr>
        <p:spPr>
          <a:xfrm>
            <a:off x="9160557" y="3552835"/>
            <a:ext cx="2862110" cy="276999"/>
          </a:xfrm>
          <a:prstGeom prst="rect">
            <a:avLst/>
          </a:prstGeom>
          <a:noFill/>
        </p:spPr>
        <p:txBody>
          <a:bodyPr wrap="square" rtlCol="0">
            <a:spAutoFit/>
          </a:bodyPr>
          <a:lstStyle/>
          <a:p>
            <a:r>
              <a:rPr lang="en-GB" sz="1200" dirty="0">
                <a:solidFill>
                  <a:schemeClr val="bg1"/>
                </a:solidFill>
                <a:latin typeface="+mj-lt"/>
              </a:rPr>
              <a:t> </a:t>
            </a:r>
            <a:r>
              <a:rPr lang="en-GB" sz="1200" dirty="0" err="1">
                <a:solidFill>
                  <a:schemeClr val="bg1"/>
                </a:solidFill>
                <a:latin typeface="+mj-lt"/>
              </a:rPr>
              <a:t>Bosjes</a:t>
            </a:r>
            <a:r>
              <a:rPr lang="en-GB" sz="1200" dirty="0">
                <a:solidFill>
                  <a:schemeClr val="bg1"/>
                </a:solidFill>
                <a:latin typeface="+mj-lt"/>
              </a:rPr>
              <a:t> Chapel , South Africa Steyn Studio</a:t>
            </a:r>
          </a:p>
        </p:txBody>
      </p:sp>
      <p:sp>
        <p:nvSpPr>
          <p:cNvPr id="25" name="TextBox 24">
            <a:extLst>
              <a:ext uri="{FF2B5EF4-FFF2-40B4-BE49-F238E27FC236}">
                <a16:creationId xmlns:a16="http://schemas.microsoft.com/office/drawing/2014/main" id="{DD4443D9-E5AE-60E3-6B59-45F7815A0B20}"/>
              </a:ext>
            </a:extLst>
          </p:cNvPr>
          <p:cNvSpPr txBox="1"/>
          <p:nvPr/>
        </p:nvSpPr>
        <p:spPr>
          <a:xfrm>
            <a:off x="6129118" y="6077808"/>
            <a:ext cx="2303685" cy="276999"/>
          </a:xfrm>
          <a:prstGeom prst="rect">
            <a:avLst/>
          </a:prstGeom>
          <a:noFill/>
        </p:spPr>
        <p:txBody>
          <a:bodyPr wrap="square" rtlCol="0">
            <a:spAutoFit/>
          </a:bodyPr>
          <a:lstStyle/>
          <a:p>
            <a:r>
              <a:rPr lang="en-GB" sz="1200" dirty="0">
                <a:solidFill>
                  <a:schemeClr val="bg1"/>
                </a:solidFill>
                <a:latin typeface="+mj-lt"/>
              </a:rPr>
              <a:t>Church on the Water, Tadao Ando</a:t>
            </a:r>
          </a:p>
        </p:txBody>
      </p:sp>
      <p:sp>
        <p:nvSpPr>
          <p:cNvPr id="26" name="TextBox 25">
            <a:extLst>
              <a:ext uri="{FF2B5EF4-FFF2-40B4-BE49-F238E27FC236}">
                <a16:creationId xmlns:a16="http://schemas.microsoft.com/office/drawing/2014/main" id="{423BA572-62B9-3AD1-0359-A4E3FCF42296}"/>
              </a:ext>
            </a:extLst>
          </p:cNvPr>
          <p:cNvSpPr txBox="1"/>
          <p:nvPr/>
        </p:nvSpPr>
        <p:spPr>
          <a:xfrm>
            <a:off x="9492766" y="6090239"/>
            <a:ext cx="2764586" cy="461665"/>
          </a:xfrm>
          <a:prstGeom prst="rect">
            <a:avLst/>
          </a:prstGeom>
          <a:noFill/>
        </p:spPr>
        <p:txBody>
          <a:bodyPr wrap="square" rtlCol="0">
            <a:spAutoFit/>
          </a:bodyPr>
          <a:lstStyle/>
          <a:p>
            <a:r>
              <a:rPr lang="pt-BR" sz="1200">
                <a:solidFill>
                  <a:schemeClr val="bg1"/>
                </a:solidFill>
                <a:latin typeface="+mj-lt"/>
              </a:rPr>
              <a:t>Chardedeu Chapel, El Salvador EMC Arquitectura</a:t>
            </a:r>
            <a:endParaRPr lang="en-GB" sz="1200" dirty="0">
              <a:solidFill>
                <a:schemeClr val="bg1"/>
              </a:solidFill>
              <a:latin typeface="+mj-lt"/>
            </a:endParaRPr>
          </a:p>
        </p:txBody>
      </p:sp>
    </p:spTree>
    <p:extLst>
      <p:ext uri="{BB962C8B-B14F-4D97-AF65-F5344CB8AC3E}">
        <p14:creationId xmlns:p14="http://schemas.microsoft.com/office/powerpoint/2010/main" val="1121919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13"/>
                                        </p:tgtEl>
                                        <p:attrNameLst>
                                          <p:attrName>style.visibility</p:attrName>
                                        </p:attrNameLst>
                                      </p:cBhvr>
                                      <p:to>
                                        <p:strVal val="visible"/>
                                      </p:to>
                                    </p:set>
                                    <p:animEffect transition="in" filter="fade">
                                      <p:cBhvr>
                                        <p:cTn id="7" dur="7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CEB4D294-576F-E135-DE36-E6B0EAE56DB2}"/>
              </a:ext>
            </a:extLst>
          </p:cNvPr>
          <p:cNvSpPr txBox="1"/>
          <p:nvPr/>
        </p:nvSpPr>
        <p:spPr>
          <a:xfrm>
            <a:off x="207564" y="1607643"/>
            <a:ext cx="3605290" cy="338554"/>
          </a:xfrm>
          <a:prstGeom prst="rect">
            <a:avLst/>
          </a:prstGeom>
          <a:noFill/>
        </p:spPr>
        <p:txBody>
          <a:bodyPr wrap="square" rtlCol="0">
            <a:spAutoFit/>
          </a:bodyPr>
          <a:lstStyle/>
          <a:p>
            <a:r>
              <a:rPr lang="en-GB" sz="1600" dirty="0">
                <a:solidFill>
                  <a:schemeClr val="accent1"/>
                </a:solidFill>
                <a:latin typeface="+mj-lt"/>
              </a:rPr>
              <a:t>2. Being a good neighbour </a:t>
            </a:r>
          </a:p>
        </p:txBody>
      </p:sp>
      <p:pic>
        <p:nvPicPr>
          <p:cNvPr id="2" name="Image 46">
            <a:extLst>
              <a:ext uri="{FF2B5EF4-FFF2-40B4-BE49-F238E27FC236}">
                <a16:creationId xmlns:a16="http://schemas.microsoft.com/office/drawing/2014/main" id="{114A1F49-1A64-8C70-6B48-EE4B020DD36F}"/>
              </a:ext>
            </a:extLst>
          </p:cNvPr>
          <p:cNvPicPr>
            <a:picLocks noGrp="1"/>
          </p:cNvPicPr>
          <p:nvPr>
            <p:ph idx="1"/>
          </p:nvPr>
        </p:nvPicPr>
        <p:blipFill rotWithShape="1">
          <a:blip r:embed="rId2" cstate="print"/>
          <a:srcRect l="14907" r="10893"/>
          <a:stretch/>
        </p:blipFill>
        <p:spPr>
          <a:xfrm>
            <a:off x="277873" y="109760"/>
            <a:ext cx="1533327" cy="1497883"/>
          </a:xfrm>
          <a:prstGeom prst="ellipse">
            <a:avLst/>
          </a:prstGeom>
          <a:ln w="3175" cap="rnd">
            <a:solidFill>
              <a:schemeClr val="tx1"/>
            </a:solidFill>
          </a:ln>
          <a:effectLst/>
        </p:spPr>
      </p:pic>
      <p:pic>
        <p:nvPicPr>
          <p:cNvPr id="5" name="Image 46">
            <a:extLst>
              <a:ext uri="{FF2B5EF4-FFF2-40B4-BE49-F238E27FC236}">
                <a16:creationId xmlns:a16="http://schemas.microsoft.com/office/drawing/2014/main" id="{F4534E49-FB2D-846B-5A5C-36BB786427DB}"/>
              </a:ext>
            </a:extLst>
          </p:cNvPr>
          <p:cNvPicPr>
            <a:picLocks/>
          </p:cNvPicPr>
          <p:nvPr/>
        </p:nvPicPr>
        <p:blipFill rotWithShape="1">
          <a:blip r:embed="rId2" cstate="print"/>
          <a:srcRect l="14907" r="10893"/>
          <a:stretch/>
        </p:blipFill>
        <p:spPr>
          <a:xfrm>
            <a:off x="7046174" y="972347"/>
            <a:ext cx="4867953" cy="4450686"/>
          </a:xfrm>
          <a:prstGeom prst="rect">
            <a:avLst/>
          </a:prstGeom>
        </p:spPr>
      </p:pic>
      <p:sp>
        <p:nvSpPr>
          <p:cNvPr id="8" name="Title 1">
            <a:extLst>
              <a:ext uri="{FF2B5EF4-FFF2-40B4-BE49-F238E27FC236}">
                <a16:creationId xmlns:a16="http://schemas.microsoft.com/office/drawing/2014/main" id="{4AABE01A-EEDD-A79F-1831-A28128559F24}"/>
              </a:ext>
            </a:extLst>
          </p:cNvPr>
          <p:cNvSpPr>
            <a:spLocks noGrp="1"/>
          </p:cNvSpPr>
          <p:nvPr>
            <p:ph type="title"/>
          </p:nvPr>
        </p:nvSpPr>
        <p:spPr>
          <a:xfrm>
            <a:off x="1811200" y="552977"/>
            <a:ext cx="2195701" cy="419370"/>
          </a:xfrm>
        </p:spPr>
        <p:txBody>
          <a:bodyPr vert="horz" lIns="91440" tIns="45720" rIns="91440" bIns="45720" rtlCol="0" anchor="b">
            <a:normAutofit fontScale="90000"/>
          </a:bodyPr>
          <a:lstStyle/>
          <a:p>
            <a:r>
              <a:rPr lang="en-US" sz="2400" kern="1200" dirty="0">
                <a:solidFill>
                  <a:schemeClr val="accent1"/>
                </a:solidFill>
                <a:effectLst/>
                <a:latin typeface="+mj-lt"/>
                <a:ea typeface="+mj-ea"/>
                <a:cs typeface="+mj-cs"/>
              </a:rPr>
              <a:t>Design</a:t>
            </a:r>
            <a:r>
              <a:rPr lang="en-US" sz="2400" kern="1200" spc="-40" dirty="0">
                <a:solidFill>
                  <a:schemeClr val="accent1"/>
                </a:solidFill>
                <a:effectLst/>
                <a:latin typeface="+mj-lt"/>
                <a:ea typeface="+mj-ea"/>
                <a:cs typeface="+mj-cs"/>
              </a:rPr>
              <a:t> </a:t>
            </a:r>
            <a:r>
              <a:rPr lang="en-US" sz="2400" kern="1200" dirty="0">
                <a:solidFill>
                  <a:schemeClr val="accent1"/>
                </a:solidFill>
                <a:effectLst/>
                <a:latin typeface="+mj-lt"/>
                <a:ea typeface="+mj-ea"/>
                <a:cs typeface="+mj-cs"/>
              </a:rPr>
              <a:t>Principles</a:t>
            </a:r>
            <a:endParaRPr lang="en-US" sz="5200" kern="1200" dirty="0">
              <a:solidFill>
                <a:schemeClr val="accent1"/>
              </a:solidFill>
              <a:latin typeface="+mj-lt"/>
              <a:ea typeface="+mj-ea"/>
              <a:cs typeface="+mj-cs"/>
            </a:endParaRPr>
          </a:p>
        </p:txBody>
      </p:sp>
      <p:sp>
        <p:nvSpPr>
          <p:cNvPr id="10" name="TextBox 9">
            <a:extLst>
              <a:ext uri="{FF2B5EF4-FFF2-40B4-BE49-F238E27FC236}">
                <a16:creationId xmlns:a16="http://schemas.microsoft.com/office/drawing/2014/main" id="{0E7FF476-30A8-902F-BD6C-0F4E4E40EA94}"/>
              </a:ext>
            </a:extLst>
          </p:cNvPr>
          <p:cNvSpPr txBox="1"/>
          <p:nvPr/>
        </p:nvSpPr>
        <p:spPr>
          <a:xfrm>
            <a:off x="207565" y="1946197"/>
            <a:ext cx="6600061" cy="3872279"/>
          </a:xfrm>
          <a:prstGeom prst="rect">
            <a:avLst/>
          </a:prstGeom>
          <a:noFill/>
        </p:spPr>
        <p:txBody>
          <a:bodyPr wrap="square" rtlCol="0">
            <a:spAutoFit/>
          </a:bodyPr>
          <a:lstStyle/>
          <a:p>
            <a:pPr>
              <a:lnSpc>
                <a:spcPct val="110000"/>
              </a:lnSpc>
              <a:spcBef>
                <a:spcPts val="0"/>
              </a:spcBef>
            </a:pPr>
            <a:r>
              <a:rPr lang="en-US" sz="1400" dirty="0">
                <a:latin typeface="+mj-lt"/>
                <a:ea typeface="Arial" panose="020B0604020202020204" pitchFamily="34" charset="0"/>
              </a:rPr>
              <a:t>Building should be positioned away from the residential edge. A minimum distance of </a:t>
            </a:r>
            <a:r>
              <a:rPr lang="en-US" sz="1400" dirty="0">
                <a:solidFill>
                  <a:schemeClr val="accent1"/>
                </a:solidFill>
                <a:latin typeface="+mj-lt"/>
                <a:ea typeface="Arial" panose="020B0604020202020204" pitchFamily="34" charset="0"/>
              </a:rPr>
              <a:t>18m separation with residential units is suggested. </a:t>
            </a:r>
          </a:p>
          <a:p>
            <a:pPr>
              <a:lnSpc>
                <a:spcPct val="110000"/>
              </a:lnSpc>
              <a:spcBef>
                <a:spcPts val="0"/>
              </a:spcBef>
            </a:pPr>
            <a:endParaRPr lang="en-US" sz="1400" dirty="0">
              <a:latin typeface="+mj-lt"/>
              <a:ea typeface="Arial" panose="020B0604020202020204" pitchFamily="34" charset="0"/>
            </a:endParaRPr>
          </a:p>
          <a:p>
            <a:pPr>
              <a:lnSpc>
                <a:spcPct val="110000"/>
              </a:lnSpc>
              <a:spcBef>
                <a:spcPts val="0"/>
              </a:spcBef>
            </a:pPr>
            <a:r>
              <a:rPr lang="en-US" sz="1400" dirty="0">
                <a:latin typeface="+mj-lt"/>
                <a:ea typeface="Arial" panose="020B0604020202020204" pitchFamily="34" charset="0"/>
              </a:rPr>
              <a:t>It should have an </a:t>
            </a:r>
            <a:r>
              <a:rPr lang="en-US" sz="1400" dirty="0">
                <a:solidFill>
                  <a:schemeClr val="accent1"/>
                </a:solidFill>
                <a:latin typeface="+mj-lt"/>
                <a:ea typeface="Arial" panose="020B0604020202020204" pitchFamily="34" charset="0"/>
              </a:rPr>
              <a:t>active edge on all four sides </a:t>
            </a:r>
            <a:r>
              <a:rPr lang="en-US" sz="1400" dirty="0">
                <a:latin typeface="+mj-lt"/>
                <a:ea typeface="Arial" panose="020B0604020202020204" pitchFamily="34" charset="0"/>
              </a:rPr>
              <a:t>and not have a back </a:t>
            </a:r>
          </a:p>
          <a:p>
            <a:pPr>
              <a:lnSpc>
                <a:spcPct val="110000"/>
              </a:lnSpc>
              <a:spcBef>
                <a:spcPts val="0"/>
              </a:spcBef>
            </a:pPr>
            <a:endParaRPr lang="en-US" sz="1400" dirty="0">
              <a:latin typeface="+mj-lt"/>
              <a:ea typeface="Arial" panose="020B0604020202020204" pitchFamily="34" charset="0"/>
            </a:endParaRPr>
          </a:p>
          <a:p>
            <a:pPr>
              <a:lnSpc>
                <a:spcPct val="110000"/>
              </a:lnSpc>
              <a:spcBef>
                <a:spcPts val="0"/>
              </a:spcBef>
            </a:pPr>
            <a:r>
              <a:rPr lang="en-US" sz="1400" dirty="0">
                <a:latin typeface="+mj-lt"/>
                <a:ea typeface="Arial" panose="020B0604020202020204" pitchFamily="34" charset="0"/>
              </a:rPr>
              <a:t>It should provide permeable, </a:t>
            </a:r>
            <a:r>
              <a:rPr lang="en-US" sz="1400" dirty="0">
                <a:solidFill>
                  <a:schemeClr val="accent1"/>
                </a:solidFill>
                <a:latin typeface="+mj-lt"/>
                <a:ea typeface="Arial" panose="020B0604020202020204" pitchFamily="34" charset="0"/>
              </a:rPr>
              <a:t>buffer planting of </a:t>
            </a:r>
            <a:r>
              <a:rPr lang="en-US" sz="1400" dirty="0" err="1">
                <a:solidFill>
                  <a:schemeClr val="accent1"/>
                </a:solidFill>
                <a:latin typeface="+mj-lt"/>
                <a:ea typeface="Arial" panose="020B0604020202020204" pitchFamily="34" charset="0"/>
              </a:rPr>
              <a:t>atleast</a:t>
            </a:r>
            <a:r>
              <a:rPr lang="en-US" sz="1400" dirty="0">
                <a:solidFill>
                  <a:schemeClr val="accent1"/>
                </a:solidFill>
                <a:latin typeface="+mj-lt"/>
                <a:ea typeface="Arial" panose="020B0604020202020204" pitchFamily="34" charset="0"/>
              </a:rPr>
              <a:t> 5 mts </a:t>
            </a:r>
            <a:r>
              <a:rPr lang="en-US" sz="1400" dirty="0">
                <a:latin typeface="+mj-lt"/>
                <a:ea typeface="Arial" panose="020B0604020202020204" pitchFamily="34" charset="0"/>
              </a:rPr>
              <a:t>between along the entire edge facing the residential parcel H13 that allows filtered views and natural surveillance. </a:t>
            </a:r>
          </a:p>
          <a:p>
            <a:pPr>
              <a:lnSpc>
                <a:spcPct val="110000"/>
              </a:lnSpc>
              <a:spcBef>
                <a:spcPts val="0"/>
              </a:spcBef>
            </a:pPr>
            <a:endParaRPr lang="en-US" sz="1400" dirty="0">
              <a:latin typeface="+mj-lt"/>
              <a:ea typeface="Arial" panose="020B0604020202020204" pitchFamily="34" charset="0"/>
            </a:endParaRPr>
          </a:p>
          <a:p>
            <a:pPr>
              <a:lnSpc>
                <a:spcPct val="110000"/>
              </a:lnSpc>
              <a:spcBef>
                <a:spcPts val="0"/>
              </a:spcBef>
            </a:pPr>
            <a:r>
              <a:rPr lang="en-US" sz="1400" dirty="0">
                <a:solidFill>
                  <a:schemeClr val="accent1"/>
                </a:solidFill>
                <a:latin typeface="+mj-lt"/>
                <a:ea typeface="Arial" panose="020B0604020202020204" pitchFamily="34" charset="0"/>
              </a:rPr>
              <a:t>Avoid a gated development</a:t>
            </a:r>
            <a:r>
              <a:rPr lang="en-US" sz="1400" dirty="0">
                <a:latin typeface="+mj-lt"/>
                <a:ea typeface="Arial" panose="020B0604020202020204" pitchFamily="34" charset="0"/>
              </a:rPr>
              <a:t>, but through good design ensure that it is safe and secure with clear definition of public and private spaces</a:t>
            </a:r>
          </a:p>
          <a:p>
            <a:pPr>
              <a:lnSpc>
                <a:spcPct val="110000"/>
              </a:lnSpc>
              <a:spcBef>
                <a:spcPts val="0"/>
              </a:spcBef>
            </a:pPr>
            <a:endParaRPr lang="en-US" sz="1400" dirty="0">
              <a:latin typeface="+mj-lt"/>
              <a:ea typeface="Arial" panose="020B0604020202020204" pitchFamily="34" charset="0"/>
            </a:endParaRPr>
          </a:p>
          <a:p>
            <a:pPr>
              <a:lnSpc>
                <a:spcPct val="110000"/>
              </a:lnSpc>
              <a:spcBef>
                <a:spcPts val="0"/>
              </a:spcBef>
            </a:pPr>
            <a:r>
              <a:rPr lang="en-US" sz="1400" dirty="0">
                <a:solidFill>
                  <a:schemeClr val="accent1"/>
                </a:solidFill>
                <a:latin typeface="+mj-lt"/>
                <a:ea typeface="Arial" panose="020B0604020202020204" pitchFamily="34" charset="0"/>
              </a:rPr>
              <a:t>Sensitively modulate its height and built form </a:t>
            </a:r>
            <a:r>
              <a:rPr lang="en-US" sz="1400" dirty="0">
                <a:latin typeface="+mj-lt"/>
                <a:ea typeface="Arial" panose="020B0604020202020204" pitchFamily="34" charset="0"/>
              </a:rPr>
              <a:t>so that taller elements are located away from the residential parcel, mitigating its impact, including avoiding overshadowing and provide adequate access to sunlight/daylight  </a:t>
            </a:r>
          </a:p>
          <a:p>
            <a:pPr>
              <a:lnSpc>
                <a:spcPct val="110000"/>
              </a:lnSpc>
              <a:spcBef>
                <a:spcPts val="0"/>
              </a:spcBef>
            </a:pPr>
            <a:endParaRPr lang="en-US" sz="1400" dirty="0">
              <a:latin typeface="+mj-lt"/>
              <a:ea typeface="Arial" panose="020B0604020202020204" pitchFamily="34" charset="0"/>
            </a:endParaRPr>
          </a:p>
          <a:p>
            <a:pPr>
              <a:lnSpc>
                <a:spcPct val="110000"/>
              </a:lnSpc>
              <a:spcBef>
                <a:spcPts val="0"/>
              </a:spcBef>
            </a:pPr>
            <a:endParaRPr lang="en-US" sz="1400" dirty="0">
              <a:latin typeface="+mj-lt"/>
              <a:ea typeface="Arial" panose="020B0604020202020204" pitchFamily="34" charset="0"/>
            </a:endParaRPr>
          </a:p>
        </p:txBody>
      </p:sp>
      <p:pic>
        <p:nvPicPr>
          <p:cNvPr id="12" name="Picture 11">
            <a:extLst>
              <a:ext uri="{FF2B5EF4-FFF2-40B4-BE49-F238E27FC236}">
                <a16:creationId xmlns:a16="http://schemas.microsoft.com/office/drawing/2014/main" id="{FDA38FA7-1C90-2C65-8A58-F028C8ACCD87}"/>
              </a:ext>
            </a:extLst>
          </p:cNvPr>
          <p:cNvPicPr>
            <a:picLocks noChangeAspect="1"/>
          </p:cNvPicPr>
          <p:nvPr/>
        </p:nvPicPr>
        <p:blipFill>
          <a:blip r:embed="rId3"/>
          <a:stretch>
            <a:fillRect/>
          </a:stretch>
        </p:blipFill>
        <p:spPr>
          <a:xfrm>
            <a:off x="7046174" y="5190231"/>
            <a:ext cx="4867954" cy="1390844"/>
          </a:xfrm>
          <a:prstGeom prst="rect">
            <a:avLst/>
          </a:prstGeom>
        </p:spPr>
      </p:pic>
      <p:pic>
        <p:nvPicPr>
          <p:cNvPr id="14" name="Picture 13" descr="A green and blue logo&#10;&#10;Description automatically generated">
            <a:extLst>
              <a:ext uri="{FF2B5EF4-FFF2-40B4-BE49-F238E27FC236}">
                <a16:creationId xmlns:a16="http://schemas.microsoft.com/office/drawing/2014/main" id="{C8D06866-7D4D-5262-8607-4C2E93E5F3DC}"/>
              </a:ext>
            </a:extLst>
          </p:cNvPr>
          <p:cNvPicPr>
            <a:picLocks noChangeAspect="1"/>
          </p:cNvPicPr>
          <p:nvPr/>
        </p:nvPicPr>
        <p:blipFill rotWithShape="1">
          <a:blip r:embed="rId4">
            <a:extLst>
              <a:ext uri="{28A0092B-C50C-407E-A947-70E740481C1C}">
                <a14:useLocalDpi xmlns:a14="http://schemas.microsoft.com/office/drawing/2010/main" val="0"/>
              </a:ext>
            </a:extLst>
          </a:blip>
          <a:srcRect t="13283" b="15075"/>
          <a:stretch/>
        </p:blipFill>
        <p:spPr>
          <a:xfrm>
            <a:off x="10744558" y="140544"/>
            <a:ext cx="1081684" cy="774937"/>
          </a:xfrm>
          <a:prstGeom prst="rect">
            <a:avLst/>
          </a:prstGeom>
        </p:spPr>
      </p:pic>
    </p:spTree>
    <p:extLst>
      <p:ext uri="{BB962C8B-B14F-4D97-AF65-F5344CB8AC3E}">
        <p14:creationId xmlns:p14="http://schemas.microsoft.com/office/powerpoint/2010/main" val="499278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7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FCED63CA-56B5-12C6-8CB9-4070DCBC4C3D}"/>
              </a:ext>
            </a:extLst>
          </p:cNvPr>
          <p:cNvSpPr>
            <a:spLocks noGrp="1"/>
          </p:cNvSpPr>
          <p:nvPr>
            <p:ph type="title"/>
          </p:nvPr>
        </p:nvSpPr>
        <p:spPr>
          <a:xfrm>
            <a:off x="1708010" y="579730"/>
            <a:ext cx="2195701" cy="419370"/>
          </a:xfrm>
        </p:spPr>
        <p:txBody>
          <a:bodyPr vert="horz" lIns="91440" tIns="45720" rIns="91440" bIns="45720" rtlCol="0" anchor="b">
            <a:normAutofit fontScale="90000"/>
          </a:bodyPr>
          <a:lstStyle/>
          <a:p>
            <a:r>
              <a:rPr lang="en-US" sz="2400" kern="1200" dirty="0">
                <a:solidFill>
                  <a:schemeClr val="accent1"/>
                </a:solidFill>
                <a:effectLst/>
                <a:latin typeface="+mj-lt"/>
                <a:ea typeface="+mj-ea"/>
                <a:cs typeface="+mj-cs"/>
              </a:rPr>
              <a:t>Design</a:t>
            </a:r>
            <a:r>
              <a:rPr lang="en-US" sz="2400" kern="1200" spc="-40" dirty="0">
                <a:solidFill>
                  <a:schemeClr val="accent1"/>
                </a:solidFill>
                <a:effectLst/>
                <a:latin typeface="+mj-lt"/>
                <a:ea typeface="+mj-ea"/>
                <a:cs typeface="+mj-cs"/>
              </a:rPr>
              <a:t> </a:t>
            </a:r>
            <a:r>
              <a:rPr lang="en-US" sz="2400" kern="1200" dirty="0">
                <a:solidFill>
                  <a:schemeClr val="accent1"/>
                </a:solidFill>
                <a:effectLst/>
                <a:latin typeface="+mj-lt"/>
                <a:ea typeface="+mj-ea"/>
                <a:cs typeface="+mj-cs"/>
              </a:rPr>
              <a:t>Principles</a:t>
            </a:r>
            <a:endParaRPr lang="en-US" sz="5200" kern="1200" dirty="0">
              <a:solidFill>
                <a:schemeClr val="accent1"/>
              </a:solidFill>
              <a:latin typeface="+mj-lt"/>
              <a:ea typeface="+mj-ea"/>
              <a:cs typeface="+mj-cs"/>
            </a:endParaRPr>
          </a:p>
        </p:txBody>
      </p:sp>
      <p:sp>
        <p:nvSpPr>
          <p:cNvPr id="18" name="TextBox 17">
            <a:extLst>
              <a:ext uri="{FF2B5EF4-FFF2-40B4-BE49-F238E27FC236}">
                <a16:creationId xmlns:a16="http://schemas.microsoft.com/office/drawing/2014/main" id="{CEB4D294-576F-E135-DE36-E6B0EAE56DB2}"/>
              </a:ext>
            </a:extLst>
          </p:cNvPr>
          <p:cNvSpPr txBox="1"/>
          <p:nvPr/>
        </p:nvSpPr>
        <p:spPr>
          <a:xfrm>
            <a:off x="191274" y="1638475"/>
            <a:ext cx="6104094" cy="338554"/>
          </a:xfrm>
          <a:prstGeom prst="rect">
            <a:avLst/>
          </a:prstGeom>
          <a:noFill/>
        </p:spPr>
        <p:txBody>
          <a:bodyPr wrap="square" rtlCol="0">
            <a:spAutoFit/>
          </a:bodyPr>
          <a:lstStyle/>
          <a:p>
            <a:r>
              <a:rPr lang="en-GB" sz="1600" dirty="0">
                <a:solidFill>
                  <a:schemeClr val="accent1"/>
                </a:solidFill>
                <a:latin typeface="+mj-lt"/>
              </a:rPr>
              <a:t>3. Promoting active travel whilst providing minimum onsite car parking   </a:t>
            </a:r>
          </a:p>
        </p:txBody>
      </p:sp>
      <p:pic>
        <p:nvPicPr>
          <p:cNvPr id="15" name="Image 46">
            <a:extLst>
              <a:ext uri="{FF2B5EF4-FFF2-40B4-BE49-F238E27FC236}">
                <a16:creationId xmlns:a16="http://schemas.microsoft.com/office/drawing/2014/main" id="{B9F615AD-BA7E-220A-BE82-0862E596C7C3}"/>
              </a:ext>
            </a:extLst>
          </p:cNvPr>
          <p:cNvPicPr>
            <a:picLocks/>
          </p:cNvPicPr>
          <p:nvPr/>
        </p:nvPicPr>
        <p:blipFill rotWithShape="1">
          <a:blip r:embed="rId3" cstate="print"/>
          <a:srcRect l="15483" t="4974" r="16072" b="935"/>
          <a:stretch/>
        </p:blipFill>
        <p:spPr>
          <a:xfrm>
            <a:off x="6096000" y="999100"/>
            <a:ext cx="2726953" cy="2551996"/>
          </a:xfrm>
          <a:prstGeom prst="rect">
            <a:avLst/>
          </a:prstGeom>
        </p:spPr>
      </p:pic>
      <p:pic>
        <p:nvPicPr>
          <p:cNvPr id="16" name="Image 48" descr="A map of a land with a pond and trees  Description automatically generated">
            <a:extLst>
              <a:ext uri="{FF2B5EF4-FFF2-40B4-BE49-F238E27FC236}">
                <a16:creationId xmlns:a16="http://schemas.microsoft.com/office/drawing/2014/main" id="{63DAED80-0271-9788-7DDC-F8F78A27F3EF}"/>
              </a:ext>
            </a:extLst>
          </p:cNvPr>
          <p:cNvPicPr>
            <a:picLocks/>
          </p:cNvPicPr>
          <p:nvPr/>
        </p:nvPicPr>
        <p:blipFill rotWithShape="1">
          <a:blip r:embed="rId4" cstate="print"/>
          <a:srcRect l="25025" t="-97" r="15831" b="4293"/>
          <a:stretch/>
        </p:blipFill>
        <p:spPr>
          <a:xfrm>
            <a:off x="6087936" y="3828790"/>
            <a:ext cx="2720830" cy="2592611"/>
          </a:xfrm>
          <a:prstGeom prst="rect">
            <a:avLst/>
          </a:prstGeom>
        </p:spPr>
      </p:pic>
      <p:sp>
        <p:nvSpPr>
          <p:cNvPr id="17" name="TextBox 16">
            <a:extLst>
              <a:ext uri="{FF2B5EF4-FFF2-40B4-BE49-F238E27FC236}">
                <a16:creationId xmlns:a16="http://schemas.microsoft.com/office/drawing/2014/main" id="{DAE8D0D3-66F8-2908-AF26-4F14BD777302}"/>
              </a:ext>
            </a:extLst>
          </p:cNvPr>
          <p:cNvSpPr txBox="1"/>
          <p:nvPr/>
        </p:nvSpPr>
        <p:spPr>
          <a:xfrm>
            <a:off x="5999849" y="3494584"/>
            <a:ext cx="2985605" cy="276999"/>
          </a:xfrm>
          <a:prstGeom prst="rect">
            <a:avLst/>
          </a:prstGeom>
          <a:noFill/>
        </p:spPr>
        <p:txBody>
          <a:bodyPr wrap="square" rtlCol="0">
            <a:spAutoFit/>
          </a:bodyPr>
          <a:lstStyle/>
          <a:p>
            <a:r>
              <a:rPr lang="en-GB" sz="1200" dirty="0">
                <a:latin typeface="+mj-lt"/>
              </a:rPr>
              <a:t>Option 1: 13- 15 Car Spaces    </a:t>
            </a:r>
          </a:p>
        </p:txBody>
      </p:sp>
      <p:sp>
        <p:nvSpPr>
          <p:cNvPr id="19" name="TextBox 18">
            <a:extLst>
              <a:ext uri="{FF2B5EF4-FFF2-40B4-BE49-F238E27FC236}">
                <a16:creationId xmlns:a16="http://schemas.microsoft.com/office/drawing/2014/main" id="{95F81EB5-C17F-B4D1-7C38-D3BA18895F79}"/>
              </a:ext>
            </a:extLst>
          </p:cNvPr>
          <p:cNvSpPr txBox="1"/>
          <p:nvPr/>
        </p:nvSpPr>
        <p:spPr>
          <a:xfrm>
            <a:off x="191275" y="2211474"/>
            <a:ext cx="5614382" cy="3635291"/>
          </a:xfrm>
          <a:prstGeom prst="rect">
            <a:avLst/>
          </a:prstGeom>
          <a:noFill/>
        </p:spPr>
        <p:txBody>
          <a:bodyPr wrap="square" rtlCol="0">
            <a:spAutoFit/>
          </a:bodyPr>
          <a:lstStyle/>
          <a:p>
            <a:pPr>
              <a:lnSpc>
                <a:spcPct val="110000"/>
              </a:lnSpc>
              <a:spcBef>
                <a:spcPts val="0"/>
              </a:spcBef>
            </a:pPr>
            <a:r>
              <a:rPr lang="en-US" sz="1400" dirty="0">
                <a:solidFill>
                  <a:schemeClr val="accent1"/>
                </a:solidFill>
                <a:latin typeface="+mj-lt"/>
                <a:ea typeface="Arial" panose="020B0604020202020204" pitchFamily="34" charset="0"/>
              </a:rPr>
              <a:t>Promoting active travel encouraging people to walk, cycle or use public transport to access the site.</a:t>
            </a:r>
          </a:p>
          <a:p>
            <a:pPr>
              <a:lnSpc>
                <a:spcPct val="110000"/>
              </a:lnSpc>
              <a:spcBef>
                <a:spcPts val="0"/>
              </a:spcBef>
            </a:pPr>
            <a:endParaRPr lang="en-US" sz="1400" dirty="0">
              <a:latin typeface="+mj-lt"/>
              <a:ea typeface="Arial" panose="020B0604020202020204" pitchFamily="34" charset="0"/>
            </a:endParaRPr>
          </a:p>
          <a:p>
            <a:pPr>
              <a:lnSpc>
                <a:spcPct val="110000"/>
              </a:lnSpc>
              <a:spcBef>
                <a:spcPts val="0"/>
              </a:spcBef>
            </a:pPr>
            <a:r>
              <a:rPr lang="en-US" sz="1400" dirty="0">
                <a:latin typeface="+mj-lt"/>
                <a:ea typeface="Arial" panose="020B0604020202020204" pitchFamily="34" charset="0"/>
              </a:rPr>
              <a:t>Provide links to adjacent cycleways and pedestrian footway network connecting the shortest route to the entrance and exits, through the site</a:t>
            </a:r>
          </a:p>
          <a:p>
            <a:pPr>
              <a:lnSpc>
                <a:spcPct val="110000"/>
              </a:lnSpc>
              <a:spcBef>
                <a:spcPts val="0"/>
              </a:spcBef>
            </a:pPr>
            <a:r>
              <a:rPr lang="en-US" sz="1400" dirty="0">
                <a:latin typeface="+mj-lt"/>
                <a:ea typeface="Arial" panose="020B0604020202020204" pitchFamily="34" charset="0"/>
              </a:rPr>
              <a:t> </a:t>
            </a:r>
          </a:p>
          <a:p>
            <a:pPr>
              <a:lnSpc>
                <a:spcPct val="110000"/>
              </a:lnSpc>
              <a:spcBef>
                <a:spcPts val="0"/>
              </a:spcBef>
            </a:pPr>
            <a:r>
              <a:rPr lang="en-US" sz="1400" dirty="0">
                <a:solidFill>
                  <a:schemeClr val="accent1"/>
                </a:solidFill>
                <a:latin typeface="+mj-lt"/>
                <a:ea typeface="Arial" panose="020B0604020202020204" pitchFamily="34" charset="0"/>
              </a:rPr>
              <a:t>Reduce the demand for onsite car parking provision by developing a sustainable travel plan</a:t>
            </a:r>
          </a:p>
          <a:p>
            <a:pPr>
              <a:lnSpc>
                <a:spcPct val="110000"/>
              </a:lnSpc>
              <a:spcBef>
                <a:spcPts val="0"/>
              </a:spcBef>
            </a:pPr>
            <a:endParaRPr lang="en-US" sz="1400" dirty="0">
              <a:latin typeface="+mj-lt"/>
              <a:ea typeface="Arial" panose="020B0604020202020204" pitchFamily="34" charset="0"/>
            </a:endParaRPr>
          </a:p>
          <a:p>
            <a:pPr>
              <a:lnSpc>
                <a:spcPct val="110000"/>
              </a:lnSpc>
              <a:spcBef>
                <a:spcPts val="0"/>
              </a:spcBef>
            </a:pPr>
            <a:r>
              <a:rPr lang="en-US" sz="1400" dirty="0">
                <a:latin typeface="+mj-lt"/>
                <a:ea typeface="Arial" panose="020B0604020202020204" pitchFamily="34" charset="0"/>
              </a:rPr>
              <a:t>Making use of adjacent facilities such as the park and ride, education and future town </a:t>
            </a:r>
            <a:r>
              <a:rPr lang="en-US" sz="1400" dirty="0" err="1">
                <a:latin typeface="+mj-lt"/>
                <a:ea typeface="Arial" panose="020B0604020202020204" pitchFamily="34" charset="0"/>
              </a:rPr>
              <a:t>centre</a:t>
            </a:r>
            <a:r>
              <a:rPr lang="en-US" sz="1400" dirty="0">
                <a:latin typeface="+mj-lt"/>
                <a:ea typeface="Arial" panose="020B0604020202020204" pitchFamily="34" charset="0"/>
              </a:rPr>
              <a:t> car parks to manage peak in demand. </a:t>
            </a:r>
          </a:p>
          <a:p>
            <a:pPr>
              <a:lnSpc>
                <a:spcPct val="110000"/>
              </a:lnSpc>
              <a:spcBef>
                <a:spcPts val="0"/>
              </a:spcBef>
            </a:pPr>
            <a:endParaRPr lang="en-US" sz="1400" dirty="0">
              <a:latin typeface="+mj-lt"/>
              <a:ea typeface="Arial" panose="020B0604020202020204" pitchFamily="34" charset="0"/>
            </a:endParaRPr>
          </a:p>
          <a:p>
            <a:pPr>
              <a:lnSpc>
                <a:spcPct val="110000"/>
              </a:lnSpc>
              <a:spcBef>
                <a:spcPts val="0"/>
              </a:spcBef>
            </a:pPr>
            <a:r>
              <a:rPr lang="en-US" sz="1400" dirty="0">
                <a:latin typeface="+mj-lt"/>
                <a:ea typeface="Arial" panose="020B0604020202020204" pitchFamily="34" charset="0"/>
              </a:rPr>
              <a:t>Provide policy compliant cycle parking as a minimum that should be easy to access at grade and safe to park with good natural surveillance.</a:t>
            </a:r>
          </a:p>
          <a:p>
            <a:pPr>
              <a:lnSpc>
                <a:spcPct val="110000"/>
              </a:lnSpc>
              <a:spcBef>
                <a:spcPts val="0"/>
              </a:spcBef>
            </a:pPr>
            <a:endParaRPr lang="en-US" sz="1400" dirty="0">
              <a:latin typeface="+mj-lt"/>
              <a:ea typeface="Arial" panose="020B0604020202020204" pitchFamily="34" charset="0"/>
            </a:endParaRPr>
          </a:p>
        </p:txBody>
      </p:sp>
      <p:pic>
        <p:nvPicPr>
          <p:cNvPr id="20" name="Picture 19" descr="A green and blue logo&#10;&#10;Description automatically generated">
            <a:extLst>
              <a:ext uri="{FF2B5EF4-FFF2-40B4-BE49-F238E27FC236}">
                <a16:creationId xmlns:a16="http://schemas.microsoft.com/office/drawing/2014/main" id="{4F67B00C-197F-458E-2E84-F4AF84ED96BE}"/>
              </a:ext>
            </a:extLst>
          </p:cNvPr>
          <p:cNvPicPr>
            <a:picLocks noChangeAspect="1"/>
          </p:cNvPicPr>
          <p:nvPr/>
        </p:nvPicPr>
        <p:blipFill rotWithShape="1">
          <a:blip r:embed="rId5">
            <a:extLst>
              <a:ext uri="{28A0092B-C50C-407E-A947-70E740481C1C}">
                <a14:useLocalDpi xmlns:a14="http://schemas.microsoft.com/office/drawing/2010/main" val="0"/>
              </a:ext>
            </a:extLst>
          </a:blip>
          <a:srcRect t="13283" b="15075"/>
          <a:stretch/>
        </p:blipFill>
        <p:spPr>
          <a:xfrm>
            <a:off x="10643079" y="190325"/>
            <a:ext cx="1081684" cy="774937"/>
          </a:xfrm>
          <a:prstGeom prst="rect">
            <a:avLst/>
          </a:prstGeom>
        </p:spPr>
      </p:pic>
      <p:sp>
        <p:nvSpPr>
          <p:cNvPr id="21" name="TextBox 20">
            <a:extLst>
              <a:ext uri="{FF2B5EF4-FFF2-40B4-BE49-F238E27FC236}">
                <a16:creationId xmlns:a16="http://schemas.microsoft.com/office/drawing/2014/main" id="{8839B055-767E-F5B6-5E33-AFE2E4200AF4}"/>
              </a:ext>
            </a:extLst>
          </p:cNvPr>
          <p:cNvSpPr txBox="1"/>
          <p:nvPr/>
        </p:nvSpPr>
        <p:spPr>
          <a:xfrm>
            <a:off x="8882212" y="3539741"/>
            <a:ext cx="2939446" cy="276999"/>
          </a:xfrm>
          <a:prstGeom prst="rect">
            <a:avLst/>
          </a:prstGeom>
          <a:noFill/>
        </p:spPr>
        <p:txBody>
          <a:bodyPr wrap="square" rtlCol="0">
            <a:spAutoFit/>
          </a:bodyPr>
          <a:lstStyle/>
          <a:p>
            <a:r>
              <a:rPr lang="en-GB" sz="1200" dirty="0">
                <a:latin typeface="+mj-lt"/>
              </a:rPr>
              <a:t>Option 2: 26- 30 Car Spaces    </a:t>
            </a:r>
          </a:p>
        </p:txBody>
      </p:sp>
      <p:sp>
        <p:nvSpPr>
          <p:cNvPr id="22" name="TextBox 21">
            <a:extLst>
              <a:ext uri="{FF2B5EF4-FFF2-40B4-BE49-F238E27FC236}">
                <a16:creationId xmlns:a16="http://schemas.microsoft.com/office/drawing/2014/main" id="{BC93642B-7E38-8924-7E95-DC78F40181F1}"/>
              </a:ext>
            </a:extLst>
          </p:cNvPr>
          <p:cNvSpPr txBox="1"/>
          <p:nvPr/>
        </p:nvSpPr>
        <p:spPr>
          <a:xfrm>
            <a:off x="5999850" y="6386320"/>
            <a:ext cx="3087706" cy="276999"/>
          </a:xfrm>
          <a:prstGeom prst="rect">
            <a:avLst/>
          </a:prstGeom>
          <a:noFill/>
        </p:spPr>
        <p:txBody>
          <a:bodyPr wrap="square" rtlCol="0">
            <a:spAutoFit/>
          </a:bodyPr>
          <a:lstStyle/>
          <a:p>
            <a:r>
              <a:rPr lang="en-GB" sz="1200" dirty="0">
                <a:latin typeface="+mj-lt"/>
              </a:rPr>
              <a:t>Option 3: Zero or 60 Car Spaces    </a:t>
            </a:r>
          </a:p>
        </p:txBody>
      </p:sp>
      <p:pic>
        <p:nvPicPr>
          <p:cNvPr id="24" name="Picture 23">
            <a:extLst>
              <a:ext uri="{FF2B5EF4-FFF2-40B4-BE49-F238E27FC236}">
                <a16:creationId xmlns:a16="http://schemas.microsoft.com/office/drawing/2014/main" id="{DD23A60F-994D-FF6C-18BF-49B28157BD4E}"/>
              </a:ext>
            </a:extLst>
          </p:cNvPr>
          <p:cNvPicPr>
            <a:picLocks noChangeAspect="1"/>
          </p:cNvPicPr>
          <p:nvPr/>
        </p:nvPicPr>
        <p:blipFill rotWithShape="1">
          <a:blip r:embed="rId6"/>
          <a:srcRect b="59288"/>
          <a:stretch/>
        </p:blipFill>
        <p:spPr>
          <a:xfrm>
            <a:off x="8914994" y="3828790"/>
            <a:ext cx="2809769" cy="686766"/>
          </a:xfrm>
          <a:prstGeom prst="rect">
            <a:avLst/>
          </a:prstGeom>
        </p:spPr>
      </p:pic>
      <p:pic>
        <p:nvPicPr>
          <p:cNvPr id="26" name="Picture 25">
            <a:extLst>
              <a:ext uri="{FF2B5EF4-FFF2-40B4-BE49-F238E27FC236}">
                <a16:creationId xmlns:a16="http://schemas.microsoft.com/office/drawing/2014/main" id="{2C329988-01CC-59E9-474F-2A619557A3CD}"/>
              </a:ext>
            </a:extLst>
          </p:cNvPr>
          <p:cNvPicPr>
            <a:picLocks noChangeAspect="1"/>
          </p:cNvPicPr>
          <p:nvPr/>
        </p:nvPicPr>
        <p:blipFill rotWithShape="1">
          <a:blip r:embed="rId7"/>
          <a:srcRect t="3417"/>
          <a:stretch/>
        </p:blipFill>
        <p:spPr>
          <a:xfrm>
            <a:off x="8905923" y="4669168"/>
            <a:ext cx="2827910" cy="563995"/>
          </a:xfrm>
          <a:prstGeom prst="rect">
            <a:avLst/>
          </a:prstGeom>
        </p:spPr>
      </p:pic>
      <p:pic>
        <p:nvPicPr>
          <p:cNvPr id="27" name="Picture 26">
            <a:extLst>
              <a:ext uri="{FF2B5EF4-FFF2-40B4-BE49-F238E27FC236}">
                <a16:creationId xmlns:a16="http://schemas.microsoft.com/office/drawing/2014/main" id="{22420504-FDC6-4AD7-789E-4FABFE4899E0}"/>
              </a:ext>
            </a:extLst>
          </p:cNvPr>
          <p:cNvPicPr>
            <a:picLocks noChangeAspect="1"/>
          </p:cNvPicPr>
          <p:nvPr/>
        </p:nvPicPr>
        <p:blipFill rotWithShape="1">
          <a:blip r:embed="rId6"/>
          <a:srcRect t="40747"/>
          <a:stretch/>
        </p:blipFill>
        <p:spPr>
          <a:xfrm>
            <a:off x="8882212" y="5386776"/>
            <a:ext cx="2827910" cy="999544"/>
          </a:xfrm>
          <a:prstGeom prst="rect">
            <a:avLst/>
          </a:prstGeom>
        </p:spPr>
      </p:pic>
      <p:pic>
        <p:nvPicPr>
          <p:cNvPr id="28" name="Picture 27">
            <a:extLst>
              <a:ext uri="{FF2B5EF4-FFF2-40B4-BE49-F238E27FC236}">
                <a16:creationId xmlns:a16="http://schemas.microsoft.com/office/drawing/2014/main" id="{79E7CB33-22D1-B7AC-5904-904C553649B9}"/>
              </a:ext>
            </a:extLst>
          </p:cNvPr>
          <p:cNvPicPr>
            <a:picLocks noChangeAspect="1"/>
          </p:cNvPicPr>
          <p:nvPr/>
        </p:nvPicPr>
        <p:blipFill>
          <a:blip r:embed="rId8"/>
          <a:stretch>
            <a:fillRect/>
          </a:stretch>
        </p:blipFill>
        <p:spPr>
          <a:xfrm>
            <a:off x="282644" y="190325"/>
            <a:ext cx="1425366" cy="1360233"/>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29" name="TextBox 28">
            <a:extLst>
              <a:ext uri="{FF2B5EF4-FFF2-40B4-BE49-F238E27FC236}">
                <a16:creationId xmlns:a16="http://schemas.microsoft.com/office/drawing/2014/main" id="{74F6502E-98E4-24B8-D1B6-4158637CFD42}"/>
              </a:ext>
            </a:extLst>
          </p:cNvPr>
          <p:cNvSpPr txBox="1"/>
          <p:nvPr/>
        </p:nvSpPr>
        <p:spPr>
          <a:xfrm>
            <a:off x="8905923" y="6386319"/>
            <a:ext cx="3087706" cy="276999"/>
          </a:xfrm>
          <a:prstGeom prst="rect">
            <a:avLst/>
          </a:prstGeom>
          <a:noFill/>
        </p:spPr>
        <p:txBody>
          <a:bodyPr wrap="square" rtlCol="0">
            <a:spAutoFit/>
          </a:bodyPr>
          <a:lstStyle/>
          <a:p>
            <a:r>
              <a:rPr lang="en-GB" sz="1200" dirty="0">
                <a:latin typeface="+mj-lt"/>
              </a:rPr>
              <a:t>Extract from table – </a:t>
            </a:r>
            <a:r>
              <a:rPr lang="en-GB" sz="1200" dirty="0" err="1">
                <a:latin typeface="+mj-lt"/>
              </a:rPr>
              <a:t>scdc</a:t>
            </a:r>
            <a:r>
              <a:rPr lang="en-GB" sz="1200" dirty="0">
                <a:latin typeface="+mj-lt"/>
              </a:rPr>
              <a:t> local plan 2018    </a:t>
            </a:r>
          </a:p>
        </p:txBody>
      </p:sp>
      <p:pic>
        <p:nvPicPr>
          <p:cNvPr id="3" name="Picture 2" descr="A map of a land with a pond and trees&#10;&#10;Description automatically generated">
            <a:extLst>
              <a:ext uri="{FF2B5EF4-FFF2-40B4-BE49-F238E27FC236}">
                <a16:creationId xmlns:a16="http://schemas.microsoft.com/office/drawing/2014/main" id="{6CEECCDD-BE0A-7CB1-3274-B2730E50ACD3}"/>
              </a:ext>
            </a:extLst>
          </p:cNvPr>
          <p:cNvPicPr>
            <a:picLocks noChangeAspect="1"/>
          </p:cNvPicPr>
          <p:nvPr/>
        </p:nvPicPr>
        <p:blipFill rotWithShape="1">
          <a:blip r:embed="rId9">
            <a:extLst>
              <a:ext uri="{28A0092B-C50C-407E-A947-70E740481C1C}">
                <a14:useLocalDpi xmlns:a14="http://schemas.microsoft.com/office/drawing/2010/main" val="0"/>
              </a:ext>
            </a:extLst>
          </a:blip>
          <a:srcRect l="26967" t="13895" r="16478" b="24463"/>
          <a:stretch/>
        </p:blipFill>
        <p:spPr>
          <a:xfrm>
            <a:off x="8977050" y="998369"/>
            <a:ext cx="2744648" cy="2581630"/>
          </a:xfrm>
          <a:prstGeom prst="rect">
            <a:avLst/>
          </a:prstGeom>
        </p:spPr>
      </p:pic>
    </p:spTree>
    <p:extLst>
      <p:ext uri="{BB962C8B-B14F-4D97-AF65-F5344CB8AC3E}">
        <p14:creationId xmlns:p14="http://schemas.microsoft.com/office/powerpoint/2010/main" val="3508429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13"/>
                                        </p:tgtEl>
                                        <p:attrNameLst>
                                          <p:attrName>style.visibility</p:attrName>
                                        </p:attrNameLst>
                                      </p:cBhvr>
                                      <p:to>
                                        <p:strVal val="visible"/>
                                      </p:to>
                                    </p:set>
                                    <p:animEffect transition="in" filter="fade">
                                      <p:cBhvr>
                                        <p:cTn id="7" dur="7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FCED63CA-56B5-12C6-8CB9-4070DCBC4C3D}"/>
              </a:ext>
            </a:extLst>
          </p:cNvPr>
          <p:cNvSpPr>
            <a:spLocks noGrp="1"/>
          </p:cNvSpPr>
          <p:nvPr>
            <p:ph type="title"/>
          </p:nvPr>
        </p:nvSpPr>
        <p:spPr>
          <a:xfrm>
            <a:off x="1781615" y="593487"/>
            <a:ext cx="2195701" cy="419370"/>
          </a:xfrm>
        </p:spPr>
        <p:txBody>
          <a:bodyPr vert="horz" lIns="91440" tIns="45720" rIns="91440" bIns="45720" rtlCol="0" anchor="b">
            <a:normAutofit fontScale="90000"/>
          </a:bodyPr>
          <a:lstStyle/>
          <a:p>
            <a:r>
              <a:rPr lang="en-US" sz="2400" kern="1200" dirty="0">
                <a:solidFill>
                  <a:schemeClr val="tx1"/>
                </a:solidFill>
                <a:effectLst/>
                <a:latin typeface="+mj-lt"/>
                <a:ea typeface="+mj-ea"/>
                <a:cs typeface="+mj-cs"/>
              </a:rPr>
              <a:t>Design</a:t>
            </a:r>
            <a:r>
              <a:rPr lang="en-US" sz="2400" kern="1200" spc="-40" dirty="0">
                <a:solidFill>
                  <a:schemeClr val="tx1"/>
                </a:solidFill>
                <a:effectLst/>
                <a:latin typeface="+mj-lt"/>
                <a:ea typeface="+mj-ea"/>
                <a:cs typeface="+mj-cs"/>
              </a:rPr>
              <a:t> </a:t>
            </a:r>
            <a:r>
              <a:rPr lang="en-US" sz="2400" kern="1200" dirty="0">
                <a:solidFill>
                  <a:schemeClr val="tx1"/>
                </a:solidFill>
                <a:effectLst/>
                <a:latin typeface="+mj-lt"/>
                <a:ea typeface="+mj-ea"/>
                <a:cs typeface="+mj-cs"/>
              </a:rPr>
              <a:t>Principles</a:t>
            </a:r>
            <a:endParaRPr lang="en-US" sz="5200" kern="1200" dirty="0">
              <a:solidFill>
                <a:schemeClr val="tx1"/>
              </a:solidFill>
              <a:latin typeface="+mj-lt"/>
              <a:ea typeface="+mj-ea"/>
              <a:cs typeface="+mj-cs"/>
            </a:endParaRPr>
          </a:p>
        </p:txBody>
      </p:sp>
      <p:sp>
        <p:nvSpPr>
          <p:cNvPr id="18" name="TextBox 17">
            <a:extLst>
              <a:ext uri="{FF2B5EF4-FFF2-40B4-BE49-F238E27FC236}">
                <a16:creationId xmlns:a16="http://schemas.microsoft.com/office/drawing/2014/main" id="{CEB4D294-576F-E135-DE36-E6B0EAE56DB2}"/>
              </a:ext>
            </a:extLst>
          </p:cNvPr>
          <p:cNvSpPr txBox="1"/>
          <p:nvPr/>
        </p:nvSpPr>
        <p:spPr>
          <a:xfrm>
            <a:off x="150003" y="1714214"/>
            <a:ext cx="6104094" cy="338554"/>
          </a:xfrm>
          <a:prstGeom prst="rect">
            <a:avLst/>
          </a:prstGeom>
          <a:noFill/>
        </p:spPr>
        <p:txBody>
          <a:bodyPr wrap="square" rtlCol="0">
            <a:spAutoFit/>
          </a:bodyPr>
          <a:lstStyle/>
          <a:p>
            <a:r>
              <a:rPr lang="en-GB" sz="1600" dirty="0">
                <a:solidFill>
                  <a:schemeClr val="accent1"/>
                </a:solidFill>
                <a:latin typeface="+mj-lt"/>
              </a:rPr>
              <a:t>4. A place with a distinct identity  </a:t>
            </a:r>
          </a:p>
        </p:txBody>
      </p:sp>
      <p:pic>
        <p:nvPicPr>
          <p:cNvPr id="2" name="Image 54">
            <a:extLst>
              <a:ext uri="{FF2B5EF4-FFF2-40B4-BE49-F238E27FC236}">
                <a16:creationId xmlns:a16="http://schemas.microsoft.com/office/drawing/2014/main" id="{F66D638E-3830-282E-13D1-5398D0F038AD}"/>
              </a:ext>
            </a:extLst>
          </p:cNvPr>
          <p:cNvPicPr>
            <a:picLocks/>
          </p:cNvPicPr>
          <p:nvPr/>
        </p:nvPicPr>
        <p:blipFill rotWithShape="1">
          <a:blip r:embed="rId2" cstate="print"/>
          <a:srcRect l="1702" r="17292" b="-5"/>
          <a:stretch/>
        </p:blipFill>
        <p:spPr>
          <a:xfrm>
            <a:off x="196272" y="55658"/>
            <a:ext cx="1557845" cy="1550688"/>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3" name="Image 59">
            <a:extLst>
              <a:ext uri="{FF2B5EF4-FFF2-40B4-BE49-F238E27FC236}">
                <a16:creationId xmlns:a16="http://schemas.microsoft.com/office/drawing/2014/main" id="{B5B44BAB-27F0-5B77-EFEF-1B4EC57606EF}"/>
              </a:ext>
            </a:extLst>
          </p:cNvPr>
          <p:cNvPicPr>
            <a:picLocks/>
          </p:cNvPicPr>
          <p:nvPr/>
        </p:nvPicPr>
        <p:blipFill rotWithShape="1">
          <a:blip r:embed="rId3" cstate="print"/>
          <a:srcRect r="2624" b="5"/>
          <a:stretch/>
        </p:blipFill>
        <p:spPr>
          <a:xfrm>
            <a:off x="4649982" y="-3"/>
            <a:ext cx="3719750" cy="2225041"/>
          </a:xfrm>
          <a:prstGeom prst="rect">
            <a:avLst/>
          </a:prstGeom>
        </p:spPr>
      </p:pic>
      <p:pic>
        <p:nvPicPr>
          <p:cNvPr id="4" name="Image 58">
            <a:extLst>
              <a:ext uri="{FF2B5EF4-FFF2-40B4-BE49-F238E27FC236}">
                <a16:creationId xmlns:a16="http://schemas.microsoft.com/office/drawing/2014/main" id="{EE5E5D3F-6E03-017D-C47A-6728251D90A8}"/>
              </a:ext>
            </a:extLst>
          </p:cNvPr>
          <p:cNvPicPr>
            <a:picLocks/>
          </p:cNvPicPr>
          <p:nvPr/>
        </p:nvPicPr>
        <p:blipFill rotWithShape="1">
          <a:blip r:embed="rId4" cstate="print"/>
          <a:srcRect t="11673" r="-4" b="2272"/>
          <a:stretch/>
        </p:blipFill>
        <p:spPr>
          <a:xfrm>
            <a:off x="8472248" y="0"/>
            <a:ext cx="3719752" cy="2208617"/>
          </a:xfrm>
          <a:prstGeom prst="rect">
            <a:avLst/>
          </a:prstGeom>
        </p:spPr>
      </p:pic>
      <p:pic>
        <p:nvPicPr>
          <p:cNvPr id="5" name="Image 56">
            <a:extLst>
              <a:ext uri="{FF2B5EF4-FFF2-40B4-BE49-F238E27FC236}">
                <a16:creationId xmlns:a16="http://schemas.microsoft.com/office/drawing/2014/main" id="{F00A573C-D553-22A1-F456-6931239AFE33}"/>
              </a:ext>
            </a:extLst>
          </p:cNvPr>
          <p:cNvPicPr>
            <a:picLocks/>
          </p:cNvPicPr>
          <p:nvPr/>
        </p:nvPicPr>
        <p:blipFill rotWithShape="1">
          <a:blip r:embed="rId5" cstate="print"/>
          <a:srcRect t="10714" r="-3" b="-3"/>
          <a:stretch/>
        </p:blipFill>
        <p:spPr>
          <a:xfrm>
            <a:off x="4661079" y="2332906"/>
            <a:ext cx="3719729" cy="2208616"/>
          </a:xfrm>
          <a:prstGeom prst="rect">
            <a:avLst/>
          </a:prstGeom>
        </p:spPr>
      </p:pic>
      <p:pic>
        <p:nvPicPr>
          <p:cNvPr id="7" name="Image 53">
            <a:extLst>
              <a:ext uri="{FF2B5EF4-FFF2-40B4-BE49-F238E27FC236}">
                <a16:creationId xmlns:a16="http://schemas.microsoft.com/office/drawing/2014/main" id="{5068F5AA-F575-369A-1F59-D4E862C7A4D5}"/>
              </a:ext>
            </a:extLst>
          </p:cNvPr>
          <p:cNvPicPr>
            <a:picLocks/>
          </p:cNvPicPr>
          <p:nvPr/>
        </p:nvPicPr>
        <p:blipFill rotWithShape="1">
          <a:blip r:embed="rId6" cstate="print"/>
          <a:srcRect t="3455" r="-4" b="-4"/>
          <a:stretch/>
        </p:blipFill>
        <p:spPr>
          <a:xfrm>
            <a:off x="8472248" y="2332906"/>
            <a:ext cx="3719748" cy="2208617"/>
          </a:xfrm>
          <a:prstGeom prst="rect">
            <a:avLst/>
          </a:prstGeom>
        </p:spPr>
      </p:pic>
      <p:pic>
        <p:nvPicPr>
          <p:cNvPr id="8" name="Image 55">
            <a:extLst>
              <a:ext uri="{FF2B5EF4-FFF2-40B4-BE49-F238E27FC236}">
                <a16:creationId xmlns:a16="http://schemas.microsoft.com/office/drawing/2014/main" id="{7A9BE638-22D7-C3B8-F8D7-63098E60A51A}"/>
              </a:ext>
            </a:extLst>
          </p:cNvPr>
          <p:cNvPicPr>
            <a:picLocks/>
          </p:cNvPicPr>
          <p:nvPr/>
        </p:nvPicPr>
        <p:blipFill rotWithShape="1">
          <a:blip r:embed="rId7" cstate="print"/>
          <a:srcRect t="-254" r="-299" b="-5"/>
          <a:stretch/>
        </p:blipFill>
        <p:spPr>
          <a:xfrm>
            <a:off x="4661060" y="4632962"/>
            <a:ext cx="3719748" cy="2241464"/>
          </a:xfrm>
          <a:prstGeom prst="rect">
            <a:avLst/>
          </a:prstGeom>
        </p:spPr>
      </p:pic>
      <p:pic>
        <p:nvPicPr>
          <p:cNvPr id="9" name="Image 57">
            <a:extLst>
              <a:ext uri="{FF2B5EF4-FFF2-40B4-BE49-F238E27FC236}">
                <a16:creationId xmlns:a16="http://schemas.microsoft.com/office/drawing/2014/main" id="{40C46649-102B-31A9-9AEB-F35A65ADCDAE}"/>
              </a:ext>
            </a:extLst>
          </p:cNvPr>
          <p:cNvPicPr>
            <a:picLocks/>
          </p:cNvPicPr>
          <p:nvPr/>
        </p:nvPicPr>
        <p:blipFill rotWithShape="1">
          <a:blip r:embed="rId8" cstate="print"/>
          <a:srcRect t="11350" r="-4" b="-4"/>
          <a:stretch/>
        </p:blipFill>
        <p:spPr>
          <a:xfrm>
            <a:off x="8472248" y="4623820"/>
            <a:ext cx="3719752" cy="2250607"/>
          </a:xfrm>
          <a:prstGeom prst="rect">
            <a:avLst/>
          </a:prstGeom>
        </p:spPr>
      </p:pic>
      <p:sp>
        <p:nvSpPr>
          <p:cNvPr id="10" name="TextBox 9">
            <a:extLst>
              <a:ext uri="{FF2B5EF4-FFF2-40B4-BE49-F238E27FC236}">
                <a16:creationId xmlns:a16="http://schemas.microsoft.com/office/drawing/2014/main" id="{2CA2CB5D-922C-1AFC-1AF0-94ECC54AFE02}"/>
              </a:ext>
            </a:extLst>
          </p:cNvPr>
          <p:cNvSpPr txBox="1"/>
          <p:nvPr/>
        </p:nvSpPr>
        <p:spPr>
          <a:xfrm>
            <a:off x="191275" y="2211474"/>
            <a:ext cx="4109792" cy="3355214"/>
          </a:xfrm>
          <a:prstGeom prst="rect">
            <a:avLst/>
          </a:prstGeom>
          <a:noFill/>
        </p:spPr>
        <p:txBody>
          <a:bodyPr wrap="square" rtlCol="0">
            <a:spAutoFit/>
          </a:bodyPr>
          <a:lstStyle/>
          <a:p>
            <a:pPr>
              <a:spcBef>
                <a:spcPts val="0"/>
              </a:spcBef>
            </a:pPr>
            <a:r>
              <a:rPr lang="en-GB" sz="1400" dirty="0">
                <a:latin typeface="+mj-lt"/>
                <a:ea typeface="Arial" panose="020B0604020202020204" pitchFamily="34" charset="0"/>
              </a:rPr>
              <a:t>The design of building should consider its unique communal, religious, and voluntary uses, its role and status in the community through:</a:t>
            </a:r>
          </a:p>
          <a:p>
            <a:pPr marL="180975" indent="-90488">
              <a:spcBef>
                <a:spcPts val="0"/>
              </a:spcBef>
              <a:buFont typeface="Arial" panose="020B0604020202020204" pitchFamily="34" charset="0"/>
              <a:buChar char="•"/>
            </a:pPr>
            <a:r>
              <a:rPr lang="en-GB" sz="1400" dirty="0">
                <a:latin typeface="+mj-lt"/>
                <a:ea typeface="Arial" panose="020B0604020202020204" pitchFamily="34" charset="0"/>
              </a:rPr>
              <a:t>the expression of its internal design to serve the uses and functions,</a:t>
            </a:r>
          </a:p>
          <a:p>
            <a:pPr marL="180975" indent="-90488">
              <a:spcBef>
                <a:spcPts val="0"/>
              </a:spcBef>
              <a:buFont typeface="Arial" panose="020B0604020202020204" pitchFamily="34" charset="0"/>
              <a:buChar char="•"/>
            </a:pPr>
            <a:r>
              <a:rPr lang="en-GB" sz="1400" dirty="0">
                <a:latin typeface="+mj-lt"/>
                <a:ea typeface="Arial" panose="020B0604020202020204" pitchFamily="34" charset="0"/>
              </a:rPr>
              <a:t>Responding sensitively to its landscape context and</a:t>
            </a:r>
          </a:p>
          <a:p>
            <a:pPr marL="180975" indent="-90488">
              <a:spcBef>
                <a:spcPts val="0"/>
              </a:spcBef>
              <a:buFont typeface="Arial" panose="020B0604020202020204" pitchFamily="34" charset="0"/>
              <a:buChar char="•"/>
            </a:pPr>
            <a:r>
              <a:rPr lang="en-GB" sz="1400" dirty="0">
                <a:latin typeface="+mj-lt"/>
                <a:ea typeface="Arial" panose="020B0604020202020204" pitchFamily="34" charset="0"/>
              </a:rPr>
              <a:t>addressing sustainability </a:t>
            </a:r>
          </a:p>
          <a:p>
            <a:pPr marL="90487">
              <a:spcBef>
                <a:spcPts val="0"/>
              </a:spcBef>
            </a:pPr>
            <a:endParaRPr lang="en-GB" sz="1400" dirty="0">
              <a:latin typeface="+mj-lt"/>
              <a:ea typeface="Arial" panose="020B0604020202020204" pitchFamily="34" charset="0"/>
            </a:endParaRPr>
          </a:p>
          <a:p>
            <a:pPr>
              <a:spcBef>
                <a:spcPts val="0"/>
              </a:spcBef>
            </a:pPr>
            <a:r>
              <a:rPr lang="en-GB" sz="1400" dirty="0">
                <a:latin typeface="+mj-lt"/>
                <a:ea typeface="Arial" panose="020B0604020202020204" pitchFamily="34" charset="0"/>
              </a:rPr>
              <a:t>The building can make a substantial contribution to the place as a ‘landmark’, helping  legibility, wayfinding, and giving identity to Northstowe.</a:t>
            </a:r>
          </a:p>
          <a:p>
            <a:pPr>
              <a:lnSpc>
                <a:spcPct val="110000"/>
              </a:lnSpc>
              <a:spcBef>
                <a:spcPts val="0"/>
              </a:spcBef>
            </a:pPr>
            <a:endParaRPr lang="en-GB" sz="1400" dirty="0">
              <a:latin typeface="+mj-lt"/>
              <a:ea typeface="Arial" panose="020B0604020202020204" pitchFamily="34" charset="0"/>
            </a:endParaRPr>
          </a:p>
          <a:p>
            <a:pPr>
              <a:spcBef>
                <a:spcPts val="0"/>
              </a:spcBef>
            </a:pPr>
            <a:r>
              <a:rPr lang="en-GB" sz="1400" dirty="0">
                <a:latin typeface="+mj-lt"/>
                <a:ea typeface="Arial" panose="020B0604020202020204" pitchFamily="34" charset="0"/>
              </a:rPr>
              <a:t>Builds on the vision of Northstowe as a 21st Century town.</a:t>
            </a:r>
          </a:p>
          <a:p>
            <a:pPr>
              <a:lnSpc>
                <a:spcPct val="110000"/>
              </a:lnSpc>
              <a:spcBef>
                <a:spcPts val="0"/>
              </a:spcBef>
            </a:pPr>
            <a:endParaRPr lang="en-US" sz="1400" dirty="0">
              <a:latin typeface="+mj-lt"/>
              <a:ea typeface="Arial" panose="020B0604020202020204" pitchFamily="34" charset="0"/>
            </a:endParaRPr>
          </a:p>
        </p:txBody>
      </p:sp>
      <p:sp>
        <p:nvSpPr>
          <p:cNvPr id="14" name="TextBox 13">
            <a:extLst>
              <a:ext uri="{FF2B5EF4-FFF2-40B4-BE49-F238E27FC236}">
                <a16:creationId xmlns:a16="http://schemas.microsoft.com/office/drawing/2014/main" id="{3E7CD927-E330-DA07-0EE1-5A775D94B74D}"/>
              </a:ext>
            </a:extLst>
          </p:cNvPr>
          <p:cNvSpPr txBox="1"/>
          <p:nvPr/>
        </p:nvSpPr>
        <p:spPr>
          <a:xfrm>
            <a:off x="6117305" y="1948039"/>
            <a:ext cx="2303685" cy="276999"/>
          </a:xfrm>
          <a:prstGeom prst="rect">
            <a:avLst/>
          </a:prstGeom>
          <a:noFill/>
        </p:spPr>
        <p:txBody>
          <a:bodyPr wrap="square" rtlCol="0">
            <a:spAutoFit/>
          </a:bodyPr>
          <a:lstStyle/>
          <a:p>
            <a:r>
              <a:rPr lang="en-GB" sz="1200" dirty="0">
                <a:solidFill>
                  <a:schemeClr val="bg1"/>
                </a:solidFill>
                <a:latin typeface="+mj-lt"/>
              </a:rPr>
              <a:t>Church on the Water, Tadao Ando</a:t>
            </a:r>
          </a:p>
        </p:txBody>
      </p:sp>
      <p:sp>
        <p:nvSpPr>
          <p:cNvPr id="19" name="TextBox 18">
            <a:extLst>
              <a:ext uri="{FF2B5EF4-FFF2-40B4-BE49-F238E27FC236}">
                <a16:creationId xmlns:a16="http://schemas.microsoft.com/office/drawing/2014/main" id="{A7C1C1E5-F2A7-2FBF-E695-98591F154602}"/>
              </a:ext>
            </a:extLst>
          </p:cNvPr>
          <p:cNvSpPr txBox="1"/>
          <p:nvPr/>
        </p:nvSpPr>
        <p:spPr>
          <a:xfrm>
            <a:off x="9079777" y="6631294"/>
            <a:ext cx="3203663" cy="276999"/>
          </a:xfrm>
          <a:prstGeom prst="rect">
            <a:avLst/>
          </a:prstGeom>
          <a:noFill/>
        </p:spPr>
        <p:txBody>
          <a:bodyPr wrap="square" rtlCol="0">
            <a:spAutoFit/>
          </a:bodyPr>
          <a:lstStyle/>
          <a:p>
            <a:r>
              <a:rPr lang="pt-BR" sz="1200">
                <a:solidFill>
                  <a:schemeClr val="bg1"/>
                </a:solidFill>
                <a:latin typeface="+mj-lt"/>
              </a:rPr>
              <a:t>Chardedeu Chapel, El Salvador EMC Arquitectura</a:t>
            </a:r>
            <a:endParaRPr lang="en-GB" sz="1200" dirty="0">
              <a:solidFill>
                <a:schemeClr val="bg1"/>
              </a:solidFill>
              <a:latin typeface="+mj-lt"/>
            </a:endParaRPr>
          </a:p>
        </p:txBody>
      </p:sp>
      <p:sp>
        <p:nvSpPr>
          <p:cNvPr id="20" name="TextBox 19">
            <a:extLst>
              <a:ext uri="{FF2B5EF4-FFF2-40B4-BE49-F238E27FC236}">
                <a16:creationId xmlns:a16="http://schemas.microsoft.com/office/drawing/2014/main" id="{0B32CF3B-9BD0-01D6-AA7D-CE0399B95205}"/>
              </a:ext>
            </a:extLst>
          </p:cNvPr>
          <p:cNvSpPr txBox="1"/>
          <p:nvPr/>
        </p:nvSpPr>
        <p:spPr>
          <a:xfrm>
            <a:off x="9499224" y="1947063"/>
            <a:ext cx="2862110" cy="276999"/>
          </a:xfrm>
          <a:prstGeom prst="rect">
            <a:avLst/>
          </a:prstGeom>
          <a:noFill/>
        </p:spPr>
        <p:txBody>
          <a:bodyPr wrap="square" rtlCol="0">
            <a:spAutoFit/>
          </a:bodyPr>
          <a:lstStyle/>
          <a:p>
            <a:r>
              <a:rPr lang="en-GB" sz="1200" dirty="0">
                <a:solidFill>
                  <a:schemeClr val="bg1"/>
                </a:solidFill>
                <a:latin typeface="+mj-lt"/>
              </a:rPr>
              <a:t> </a:t>
            </a:r>
            <a:r>
              <a:rPr lang="en-GB" sz="1200" dirty="0" err="1">
                <a:solidFill>
                  <a:schemeClr val="bg1"/>
                </a:solidFill>
                <a:latin typeface="+mj-lt"/>
              </a:rPr>
              <a:t>Bosjes</a:t>
            </a:r>
            <a:r>
              <a:rPr lang="en-GB" sz="1200" dirty="0">
                <a:solidFill>
                  <a:schemeClr val="bg1"/>
                </a:solidFill>
                <a:latin typeface="+mj-lt"/>
              </a:rPr>
              <a:t> Chapel , South Africa, Steyn Studio</a:t>
            </a:r>
          </a:p>
        </p:txBody>
      </p:sp>
      <p:sp>
        <p:nvSpPr>
          <p:cNvPr id="21" name="TextBox 20">
            <a:extLst>
              <a:ext uri="{FF2B5EF4-FFF2-40B4-BE49-F238E27FC236}">
                <a16:creationId xmlns:a16="http://schemas.microsoft.com/office/drawing/2014/main" id="{325C3914-0A90-D93B-D9F8-6D6BB790E027}"/>
              </a:ext>
            </a:extLst>
          </p:cNvPr>
          <p:cNvSpPr txBox="1"/>
          <p:nvPr/>
        </p:nvSpPr>
        <p:spPr>
          <a:xfrm>
            <a:off x="5949244" y="4261642"/>
            <a:ext cx="2489137" cy="276999"/>
          </a:xfrm>
          <a:prstGeom prst="rect">
            <a:avLst/>
          </a:prstGeom>
          <a:noFill/>
        </p:spPr>
        <p:txBody>
          <a:bodyPr wrap="square" rtlCol="0">
            <a:spAutoFit/>
          </a:bodyPr>
          <a:lstStyle/>
          <a:p>
            <a:r>
              <a:rPr lang="it-IT" sz="1200" dirty="0">
                <a:solidFill>
                  <a:schemeClr val="bg1"/>
                </a:solidFill>
                <a:latin typeface="+mj-lt"/>
              </a:rPr>
              <a:t>Mosque in Preston, Luca Poian Forms</a:t>
            </a:r>
            <a:endParaRPr lang="en-GB" sz="1200" dirty="0">
              <a:solidFill>
                <a:schemeClr val="bg1"/>
              </a:solidFill>
              <a:latin typeface="+mj-lt"/>
            </a:endParaRPr>
          </a:p>
        </p:txBody>
      </p:sp>
      <p:sp>
        <p:nvSpPr>
          <p:cNvPr id="22" name="TextBox 21">
            <a:extLst>
              <a:ext uri="{FF2B5EF4-FFF2-40B4-BE49-F238E27FC236}">
                <a16:creationId xmlns:a16="http://schemas.microsoft.com/office/drawing/2014/main" id="{AA0643C2-2BF0-CD9C-9344-FA9433A47DB0}"/>
              </a:ext>
            </a:extLst>
          </p:cNvPr>
          <p:cNvSpPr txBox="1"/>
          <p:nvPr/>
        </p:nvSpPr>
        <p:spPr>
          <a:xfrm>
            <a:off x="9191538" y="4294823"/>
            <a:ext cx="3203663" cy="276999"/>
          </a:xfrm>
          <a:prstGeom prst="rect">
            <a:avLst/>
          </a:prstGeom>
          <a:noFill/>
        </p:spPr>
        <p:txBody>
          <a:bodyPr wrap="square" rtlCol="0">
            <a:spAutoFit/>
          </a:bodyPr>
          <a:lstStyle/>
          <a:p>
            <a:r>
              <a:rPr lang="it-IT" sz="1200" dirty="0">
                <a:solidFill>
                  <a:schemeClr val="bg1"/>
                </a:solidFill>
                <a:latin typeface="+mj-lt"/>
              </a:rPr>
              <a:t>Barmer Temple,  Rajasthan India Space Matters</a:t>
            </a:r>
            <a:endParaRPr lang="en-GB" sz="1200" dirty="0">
              <a:solidFill>
                <a:schemeClr val="bg1"/>
              </a:solidFill>
              <a:latin typeface="+mj-lt"/>
            </a:endParaRPr>
          </a:p>
        </p:txBody>
      </p:sp>
      <p:sp>
        <p:nvSpPr>
          <p:cNvPr id="23" name="TextBox 22">
            <a:extLst>
              <a:ext uri="{FF2B5EF4-FFF2-40B4-BE49-F238E27FC236}">
                <a16:creationId xmlns:a16="http://schemas.microsoft.com/office/drawing/2014/main" id="{14E1C703-2660-480F-FF20-CE4E2DFCEF40}"/>
              </a:ext>
            </a:extLst>
          </p:cNvPr>
          <p:cNvSpPr txBox="1"/>
          <p:nvPr/>
        </p:nvSpPr>
        <p:spPr>
          <a:xfrm>
            <a:off x="5881511" y="6635699"/>
            <a:ext cx="2606479" cy="276999"/>
          </a:xfrm>
          <a:prstGeom prst="rect">
            <a:avLst/>
          </a:prstGeom>
          <a:noFill/>
        </p:spPr>
        <p:txBody>
          <a:bodyPr wrap="square" rtlCol="0">
            <a:spAutoFit/>
          </a:bodyPr>
          <a:lstStyle/>
          <a:p>
            <a:r>
              <a:rPr lang="en-GB" sz="1200" dirty="0">
                <a:solidFill>
                  <a:schemeClr val="bg1"/>
                </a:solidFill>
                <a:latin typeface="+mj-lt"/>
              </a:rPr>
              <a:t>Community Church of </a:t>
            </a:r>
            <a:r>
              <a:rPr lang="en-GB" sz="1200" dirty="0" err="1">
                <a:solidFill>
                  <a:schemeClr val="bg1"/>
                </a:solidFill>
                <a:latin typeface="+mj-lt"/>
              </a:rPr>
              <a:t>Knarvik</a:t>
            </a:r>
            <a:r>
              <a:rPr lang="en-GB" sz="1200" dirty="0">
                <a:solidFill>
                  <a:schemeClr val="bg1"/>
                </a:solidFill>
                <a:latin typeface="+mj-lt"/>
              </a:rPr>
              <a:t>, Norway</a:t>
            </a:r>
          </a:p>
        </p:txBody>
      </p:sp>
    </p:spTree>
    <p:extLst>
      <p:ext uri="{BB962C8B-B14F-4D97-AF65-F5344CB8AC3E}">
        <p14:creationId xmlns:p14="http://schemas.microsoft.com/office/powerpoint/2010/main" val="840868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13"/>
                                        </p:tgtEl>
                                        <p:attrNameLst>
                                          <p:attrName>style.visibility</p:attrName>
                                        </p:attrNameLst>
                                      </p:cBhvr>
                                      <p:to>
                                        <p:strVal val="visible"/>
                                      </p:to>
                                    </p:set>
                                    <p:animEffect transition="in" filter="fade">
                                      <p:cBhvr>
                                        <p:cTn id="7" dur="7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FCED63CA-56B5-12C6-8CB9-4070DCBC4C3D}"/>
              </a:ext>
            </a:extLst>
          </p:cNvPr>
          <p:cNvSpPr>
            <a:spLocks noGrp="1"/>
          </p:cNvSpPr>
          <p:nvPr>
            <p:ph type="title"/>
          </p:nvPr>
        </p:nvSpPr>
        <p:spPr>
          <a:xfrm>
            <a:off x="1813260" y="696921"/>
            <a:ext cx="2195701" cy="419370"/>
          </a:xfrm>
        </p:spPr>
        <p:txBody>
          <a:bodyPr vert="horz" lIns="91440" tIns="45720" rIns="91440" bIns="45720" rtlCol="0" anchor="b">
            <a:normAutofit fontScale="90000"/>
          </a:bodyPr>
          <a:lstStyle/>
          <a:p>
            <a:r>
              <a:rPr lang="en-US" sz="2400" kern="1200" dirty="0">
                <a:solidFill>
                  <a:schemeClr val="tx1"/>
                </a:solidFill>
                <a:effectLst/>
                <a:latin typeface="+mj-lt"/>
                <a:ea typeface="+mj-ea"/>
                <a:cs typeface="+mj-cs"/>
              </a:rPr>
              <a:t>Design</a:t>
            </a:r>
            <a:r>
              <a:rPr lang="en-US" sz="2400" kern="1200" spc="-40" dirty="0">
                <a:solidFill>
                  <a:schemeClr val="tx1"/>
                </a:solidFill>
                <a:effectLst/>
                <a:latin typeface="+mj-lt"/>
                <a:ea typeface="+mj-ea"/>
                <a:cs typeface="+mj-cs"/>
              </a:rPr>
              <a:t> </a:t>
            </a:r>
            <a:r>
              <a:rPr lang="en-US" sz="2400" kern="1200" dirty="0">
                <a:solidFill>
                  <a:schemeClr val="tx1"/>
                </a:solidFill>
                <a:effectLst/>
                <a:latin typeface="+mj-lt"/>
                <a:ea typeface="+mj-ea"/>
                <a:cs typeface="+mj-cs"/>
              </a:rPr>
              <a:t>Principles</a:t>
            </a:r>
            <a:endParaRPr lang="en-US" sz="5200" kern="1200" dirty="0">
              <a:solidFill>
                <a:schemeClr val="tx1"/>
              </a:solidFill>
              <a:latin typeface="+mj-lt"/>
              <a:ea typeface="+mj-ea"/>
              <a:cs typeface="+mj-cs"/>
            </a:endParaRPr>
          </a:p>
        </p:txBody>
      </p:sp>
      <p:pic>
        <p:nvPicPr>
          <p:cNvPr id="6" name="Picture 5">
            <a:extLst>
              <a:ext uri="{FF2B5EF4-FFF2-40B4-BE49-F238E27FC236}">
                <a16:creationId xmlns:a16="http://schemas.microsoft.com/office/drawing/2014/main" id="{8ACA595D-0C28-434C-41E7-C6FE6FD37FCA}"/>
              </a:ext>
            </a:extLst>
          </p:cNvPr>
          <p:cNvPicPr>
            <a:picLocks noChangeAspect="1"/>
          </p:cNvPicPr>
          <p:nvPr/>
        </p:nvPicPr>
        <p:blipFill rotWithShape="1">
          <a:blip r:embed="rId2"/>
          <a:srcRect l="11453" r="71973"/>
          <a:stretch/>
        </p:blipFill>
        <p:spPr>
          <a:xfrm>
            <a:off x="255414" y="157664"/>
            <a:ext cx="1512370" cy="1454157"/>
          </a:xfrm>
          <a:prstGeom prst="ellipse">
            <a:avLst/>
          </a:prstGeom>
          <a:ln w="3175" cap="rnd">
            <a:noFill/>
          </a:ln>
          <a:effectLst/>
          <a:scene3d>
            <a:camera prst="orthographicFront"/>
            <a:lightRig rig="contrasting" dir="t">
              <a:rot lat="0" lon="0" rev="3000000"/>
            </a:lightRig>
          </a:scene3d>
          <a:sp3d contourW="7620">
            <a:bevelT w="95250" h="31750"/>
            <a:contourClr>
              <a:srgbClr val="333333"/>
            </a:contourClr>
          </a:sp3d>
        </p:spPr>
      </p:pic>
      <p:pic>
        <p:nvPicPr>
          <p:cNvPr id="10" name="Image 60">
            <a:extLst>
              <a:ext uri="{FF2B5EF4-FFF2-40B4-BE49-F238E27FC236}">
                <a16:creationId xmlns:a16="http://schemas.microsoft.com/office/drawing/2014/main" id="{4287AE76-0FB6-32FD-CBF5-7FF36EBB97D8}"/>
              </a:ext>
            </a:extLst>
          </p:cNvPr>
          <p:cNvPicPr>
            <a:picLocks/>
          </p:cNvPicPr>
          <p:nvPr/>
        </p:nvPicPr>
        <p:blipFill>
          <a:blip r:embed="rId3" cstate="print"/>
          <a:stretch>
            <a:fillRect/>
          </a:stretch>
        </p:blipFill>
        <p:spPr>
          <a:xfrm>
            <a:off x="4211273" y="1272515"/>
            <a:ext cx="7725313" cy="5472234"/>
          </a:xfrm>
          <a:prstGeom prst="rect">
            <a:avLst/>
          </a:prstGeom>
        </p:spPr>
      </p:pic>
      <p:pic>
        <p:nvPicPr>
          <p:cNvPr id="11" name="Picture 10" descr="A green and blue logo&#10;&#10;Description automatically generated">
            <a:extLst>
              <a:ext uri="{FF2B5EF4-FFF2-40B4-BE49-F238E27FC236}">
                <a16:creationId xmlns:a16="http://schemas.microsoft.com/office/drawing/2014/main" id="{47D1D9F2-8324-3DCD-DC8F-05FB52DD7E50}"/>
              </a:ext>
            </a:extLst>
          </p:cNvPr>
          <p:cNvPicPr>
            <a:picLocks noChangeAspect="1"/>
          </p:cNvPicPr>
          <p:nvPr/>
        </p:nvPicPr>
        <p:blipFill rotWithShape="1">
          <a:blip r:embed="rId4">
            <a:extLst>
              <a:ext uri="{28A0092B-C50C-407E-A947-70E740481C1C}">
                <a14:useLocalDpi xmlns:a14="http://schemas.microsoft.com/office/drawing/2010/main" val="0"/>
              </a:ext>
            </a:extLst>
          </a:blip>
          <a:srcRect t="13283" b="15075"/>
          <a:stretch/>
        </p:blipFill>
        <p:spPr>
          <a:xfrm>
            <a:off x="10643079" y="190325"/>
            <a:ext cx="1081684" cy="774937"/>
          </a:xfrm>
          <a:prstGeom prst="rect">
            <a:avLst/>
          </a:prstGeom>
        </p:spPr>
      </p:pic>
      <p:sp>
        <p:nvSpPr>
          <p:cNvPr id="14" name="TextBox 13">
            <a:extLst>
              <a:ext uri="{FF2B5EF4-FFF2-40B4-BE49-F238E27FC236}">
                <a16:creationId xmlns:a16="http://schemas.microsoft.com/office/drawing/2014/main" id="{2F25B7E4-113E-96D0-D1FB-C03AAEC761CA}"/>
              </a:ext>
            </a:extLst>
          </p:cNvPr>
          <p:cNvSpPr txBox="1"/>
          <p:nvPr/>
        </p:nvSpPr>
        <p:spPr>
          <a:xfrm>
            <a:off x="191275" y="2211474"/>
            <a:ext cx="3817686" cy="4616648"/>
          </a:xfrm>
          <a:prstGeom prst="rect">
            <a:avLst/>
          </a:prstGeom>
          <a:noFill/>
        </p:spPr>
        <p:txBody>
          <a:bodyPr wrap="square" rtlCol="0">
            <a:spAutoFit/>
          </a:bodyPr>
          <a:lstStyle/>
          <a:p>
            <a:r>
              <a:rPr lang="en-GB" sz="1400" b="0" i="0" u="none" strike="noStrike" baseline="0" dirty="0">
                <a:solidFill>
                  <a:srgbClr val="000000"/>
                </a:solidFill>
                <a:latin typeface="+mj-lt"/>
              </a:rPr>
              <a:t>The building should take a design led approach in responding to the twin </a:t>
            </a:r>
            <a:r>
              <a:rPr lang="en-GB" sz="1400" b="0" i="0" u="none" strike="noStrike" baseline="0" dirty="0">
                <a:solidFill>
                  <a:schemeClr val="accent1"/>
                </a:solidFill>
                <a:latin typeface="+mj-lt"/>
              </a:rPr>
              <a:t>challenges of climate change mitigation and adaptation</a:t>
            </a:r>
            <a:r>
              <a:rPr lang="en-GB" sz="1400" b="0" i="0" u="none" strike="noStrike" baseline="0" dirty="0">
                <a:solidFill>
                  <a:srgbClr val="000000"/>
                </a:solidFill>
                <a:latin typeface="+mj-lt"/>
              </a:rPr>
              <a:t>. </a:t>
            </a:r>
          </a:p>
          <a:p>
            <a:endParaRPr lang="en-GB" sz="1400" dirty="0">
              <a:solidFill>
                <a:srgbClr val="000000"/>
              </a:solidFill>
              <a:latin typeface="+mj-lt"/>
            </a:endParaRPr>
          </a:p>
          <a:p>
            <a:r>
              <a:rPr lang="en-GB" sz="1400" b="0" i="0" u="none" strike="noStrike" baseline="0" dirty="0">
                <a:solidFill>
                  <a:schemeClr val="accent1"/>
                </a:solidFill>
                <a:latin typeface="+mj-lt"/>
              </a:rPr>
              <a:t>The design should prioritise the development of a low energy building that supports the transition to net zero carbon through passive design principles and the use of on-site renewable energy. </a:t>
            </a:r>
          </a:p>
          <a:p>
            <a:endParaRPr lang="en-GB" sz="1400" dirty="0">
              <a:solidFill>
                <a:srgbClr val="000000"/>
              </a:solidFill>
              <a:latin typeface="+mj-lt"/>
            </a:endParaRPr>
          </a:p>
          <a:p>
            <a:r>
              <a:rPr lang="en-GB" sz="1400" b="0" i="0" u="none" strike="noStrike" baseline="0" dirty="0">
                <a:solidFill>
                  <a:srgbClr val="000000"/>
                </a:solidFill>
                <a:latin typeface="+mj-lt"/>
              </a:rPr>
              <a:t>Achieving BREEAM Excellent/Outstanding or </a:t>
            </a:r>
            <a:r>
              <a:rPr lang="en-GB" sz="1400" dirty="0" err="1">
                <a:solidFill>
                  <a:srgbClr val="000000"/>
                </a:solidFill>
                <a:latin typeface="+mj-lt"/>
              </a:rPr>
              <a:t>P</a:t>
            </a:r>
            <a:r>
              <a:rPr lang="en-GB" sz="1400" b="0" i="0" u="none" strike="noStrike" baseline="0" dirty="0" err="1">
                <a:solidFill>
                  <a:srgbClr val="000000"/>
                </a:solidFill>
                <a:latin typeface="+mj-lt"/>
              </a:rPr>
              <a:t>assivhaus</a:t>
            </a:r>
            <a:r>
              <a:rPr lang="en-GB" sz="1400" b="0" i="0" u="none" strike="noStrike" baseline="0" dirty="0">
                <a:solidFill>
                  <a:srgbClr val="000000"/>
                </a:solidFill>
                <a:latin typeface="+mj-lt"/>
              </a:rPr>
              <a:t> standard or similar</a:t>
            </a:r>
          </a:p>
          <a:p>
            <a:endParaRPr lang="en-GB" sz="1400" dirty="0">
              <a:solidFill>
                <a:srgbClr val="000000"/>
              </a:solidFill>
              <a:latin typeface="+mj-lt"/>
            </a:endParaRPr>
          </a:p>
          <a:p>
            <a:r>
              <a:rPr lang="en-GB" sz="1400" b="0" i="0" u="none" strike="noStrike" baseline="0" dirty="0">
                <a:solidFill>
                  <a:srgbClr val="000000"/>
                </a:solidFill>
                <a:latin typeface="+mj-lt"/>
              </a:rPr>
              <a:t>Improve water efficiency </a:t>
            </a:r>
          </a:p>
          <a:p>
            <a:endParaRPr lang="en-GB" sz="1400" dirty="0">
              <a:solidFill>
                <a:srgbClr val="000000"/>
              </a:solidFill>
              <a:latin typeface="+mj-lt"/>
            </a:endParaRPr>
          </a:p>
          <a:p>
            <a:r>
              <a:rPr lang="en-GB" sz="1400" b="0" i="0" u="none" strike="noStrike" baseline="0" dirty="0">
                <a:solidFill>
                  <a:srgbClr val="000000"/>
                </a:solidFill>
                <a:latin typeface="+mj-lt"/>
              </a:rPr>
              <a:t>Design led approach to prevent overheating </a:t>
            </a:r>
          </a:p>
          <a:p>
            <a:endParaRPr lang="en-GB" sz="1400" dirty="0">
              <a:solidFill>
                <a:srgbClr val="000000"/>
              </a:solidFill>
              <a:latin typeface="+mj-lt"/>
            </a:endParaRPr>
          </a:p>
          <a:p>
            <a:r>
              <a:rPr lang="en-GB" sz="1400" b="0" i="0" u="none" strike="noStrike" baseline="0" dirty="0">
                <a:solidFill>
                  <a:srgbClr val="000000"/>
                </a:solidFill>
                <a:latin typeface="+mj-lt"/>
              </a:rPr>
              <a:t>Opportunities should be utilised to incorporate features such as SUDs, Green/Blue roofs and Rainwater harvesting</a:t>
            </a:r>
          </a:p>
          <a:p>
            <a:endParaRPr lang="en-GB" sz="1400" dirty="0">
              <a:solidFill>
                <a:srgbClr val="000000"/>
              </a:solidFill>
              <a:latin typeface="+mj-lt"/>
            </a:endParaRPr>
          </a:p>
          <a:p>
            <a:r>
              <a:rPr lang="en-GB" sz="1400" b="0" i="0" u="none" strike="noStrike" baseline="0" dirty="0">
                <a:solidFill>
                  <a:srgbClr val="000000"/>
                </a:solidFill>
                <a:latin typeface="+mj-lt"/>
              </a:rPr>
              <a:t>Use materials with low embodied energy </a:t>
            </a:r>
          </a:p>
        </p:txBody>
      </p:sp>
      <p:sp>
        <p:nvSpPr>
          <p:cNvPr id="15" name="TextBox 14">
            <a:extLst>
              <a:ext uri="{FF2B5EF4-FFF2-40B4-BE49-F238E27FC236}">
                <a16:creationId xmlns:a16="http://schemas.microsoft.com/office/drawing/2014/main" id="{F3183F9E-5433-2600-392F-4B8816A241FB}"/>
              </a:ext>
            </a:extLst>
          </p:cNvPr>
          <p:cNvSpPr txBox="1"/>
          <p:nvPr/>
        </p:nvSpPr>
        <p:spPr>
          <a:xfrm>
            <a:off x="150003" y="1714214"/>
            <a:ext cx="6104094" cy="338554"/>
          </a:xfrm>
          <a:prstGeom prst="rect">
            <a:avLst/>
          </a:prstGeom>
          <a:noFill/>
        </p:spPr>
        <p:txBody>
          <a:bodyPr wrap="square" rtlCol="0">
            <a:spAutoFit/>
          </a:bodyPr>
          <a:lstStyle/>
          <a:p>
            <a:r>
              <a:rPr lang="en-GB" sz="1600" dirty="0">
                <a:solidFill>
                  <a:schemeClr val="accent1"/>
                </a:solidFill>
                <a:latin typeface="+mj-lt"/>
              </a:rPr>
              <a:t>5. Sustainable Design  </a:t>
            </a:r>
          </a:p>
        </p:txBody>
      </p:sp>
      <p:sp>
        <p:nvSpPr>
          <p:cNvPr id="16" name="TextBox 15">
            <a:extLst>
              <a:ext uri="{FF2B5EF4-FFF2-40B4-BE49-F238E27FC236}">
                <a16:creationId xmlns:a16="http://schemas.microsoft.com/office/drawing/2014/main" id="{F60D8F3C-21E3-3B9D-641E-DEAF26A01E80}"/>
              </a:ext>
            </a:extLst>
          </p:cNvPr>
          <p:cNvSpPr txBox="1"/>
          <p:nvPr/>
        </p:nvSpPr>
        <p:spPr>
          <a:xfrm>
            <a:off x="8861779" y="1272515"/>
            <a:ext cx="3165119" cy="276999"/>
          </a:xfrm>
          <a:prstGeom prst="rect">
            <a:avLst/>
          </a:prstGeom>
          <a:noFill/>
        </p:spPr>
        <p:txBody>
          <a:bodyPr wrap="square" rtlCol="0">
            <a:spAutoFit/>
          </a:bodyPr>
          <a:lstStyle/>
          <a:p>
            <a:r>
              <a:rPr lang="en-GB" sz="1200" dirty="0" err="1">
                <a:solidFill>
                  <a:schemeClr val="bg1"/>
                </a:solidFill>
                <a:latin typeface="+mj-lt"/>
              </a:rPr>
              <a:t>Stanbrook</a:t>
            </a:r>
            <a:r>
              <a:rPr lang="en-GB" sz="1200" dirty="0">
                <a:solidFill>
                  <a:schemeClr val="bg1"/>
                </a:solidFill>
                <a:latin typeface="+mj-lt"/>
              </a:rPr>
              <a:t> Abbey Church, Yorkshire FCB Studios</a:t>
            </a:r>
          </a:p>
        </p:txBody>
      </p:sp>
    </p:spTree>
    <p:extLst>
      <p:ext uri="{BB962C8B-B14F-4D97-AF65-F5344CB8AC3E}">
        <p14:creationId xmlns:p14="http://schemas.microsoft.com/office/powerpoint/2010/main" val="160569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13"/>
                                        </p:tgtEl>
                                        <p:attrNameLst>
                                          <p:attrName>style.visibility</p:attrName>
                                        </p:attrNameLst>
                                      </p:cBhvr>
                                      <p:to>
                                        <p:strVal val="visible"/>
                                      </p:to>
                                    </p:set>
                                    <p:animEffect transition="in" filter="fade">
                                      <p:cBhvr>
                                        <p:cTn id="7" dur="7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FA4AA-33A8-7627-43D1-47286923018B}"/>
              </a:ext>
            </a:extLst>
          </p:cNvPr>
          <p:cNvSpPr>
            <a:spLocks noGrp="1"/>
          </p:cNvSpPr>
          <p:nvPr>
            <p:ph type="title"/>
          </p:nvPr>
        </p:nvSpPr>
        <p:spPr>
          <a:xfrm>
            <a:off x="116048" y="394733"/>
            <a:ext cx="10515600" cy="482163"/>
          </a:xfrm>
        </p:spPr>
        <p:txBody>
          <a:bodyPr>
            <a:normAutofit/>
          </a:bodyPr>
          <a:lstStyle/>
          <a:p>
            <a:r>
              <a:rPr lang="en-GB" sz="2400" dirty="0">
                <a:solidFill>
                  <a:schemeClr val="accent1"/>
                </a:solidFill>
              </a:rPr>
              <a:t>Option 1</a:t>
            </a:r>
            <a:endParaRPr lang="en-GB" sz="1600" dirty="0">
              <a:solidFill>
                <a:schemeClr val="accent1"/>
              </a:solidFill>
            </a:endParaRPr>
          </a:p>
        </p:txBody>
      </p:sp>
      <p:sp>
        <p:nvSpPr>
          <p:cNvPr id="6" name="TextBox 5">
            <a:extLst>
              <a:ext uri="{FF2B5EF4-FFF2-40B4-BE49-F238E27FC236}">
                <a16:creationId xmlns:a16="http://schemas.microsoft.com/office/drawing/2014/main" id="{F08D32C7-C790-7F1F-144C-DA9A8A3EAB16}"/>
              </a:ext>
            </a:extLst>
          </p:cNvPr>
          <p:cNvSpPr txBox="1"/>
          <p:nvPr/>
        </p:nvSpPr>
        <p:spPr>
          <a:xfrm>
            <a:off x="43477" y="1113639"/>
            <a:ext cx="3538923" cy="3730684"/>
          </a:xfrm>
          <a:prstGeom prst="rect">
            <a:avLst/>
          </a:prstGeom>
          <a:noFill/>
        </p:spPr>
        <p:txBody>
          <a:bodyPr wrap="square" lIns="91440" tIns="45720" rIns="91440" bIns="45720" rtlCol="0" anchor="t">
            <a:spAutoFit/>
          </a:bodyPr>
          <a:lstStyle/>
          <a:p>
            <a:r>
              <a:rPr lang="en-GB" sz="1400" b="0" i="0" u="none" strike="noStrike" baseline="0" dirty="0">
                <a:solidFill>
                  <a:srgbClr val="000000"/>
                </a:solidFill>
                <a:latin typeface="+mj-lt"/>
              </a:rPr>
              <a:t>Site Area: 2500 sqm. </a:t>
            </a:r>
          </a:p>
          <a:p>
            <a:endParaRPr lang="en-GB" sz="1400" b="0" i="0" u="none" strike="noStrike" baseline="0" dirty="0">
              <a:solidFill>
                <a:srgbClr val="000000"/>
              </a:solidFill>
              <a:latin typeface="+mj-lt"/>
            </a:endParaRPr>
          </a:p>
          <a:p>
            <a:r>
              <a:rPr lang="en-GB" sz="1400" dirty="0">
                <a:solidFill>
                  <a:srgbClr val="000000"/>
                </a:solidFill>
                <a:latin typeface="+mj-lt"/>
              </a:rPr>
              <a:t>Cycle Spaces (Min) – 54 spaces</a:t>
            </a:r>
            <a:endParaRPr lang="en-GB" sz="1400" b="0" i="0" u="none" strike="noStrike" baseline="0" dirty="0">
              <a:solidFill>
                <a:srgbClr val="000000"/>
              </a:solidFill>
              <a:latin typeface="+mj-lt"/>
            </a:endParaRPr>
          </a:p>
          <a:p>
            <a:endParaRPr lang="en-GB" sz="1400" b="0" i="0" u="none" strike="noStrike" baseline="0" dirty="0">
              <a:solidFill>
                <a:srgbClr val="000000"/>
              </a:solidFill>
              <a:latin typeface="+mj-lt"/>
            </a:endParaRPr>
          </a:p>
          <a:p>
            <a:r>
              <a:rPr lang="en-GB" sz="1400" b="0" i="0" u="none" strike="noStrike" baseline="0" dirty="0">
                <a:solidFill>
                  <a:srgbClr val="000000"/>
                </a:solidFill>
                <a:latin typeface="+mj-lt"/>
              </a:rPr>
              <a:t>Parking: 13-15 spaces</a:t>
            </a:r>
          </a:p>
          <a:p>
            <a:endParaRPr lang="en-GB" sz="1400" b="0" i="0" u="none" strike="noStrike" baseline="0" dirty="0">
              <a:solidFill>
                <a:srgbClr val="000000"/>
              </a:solidFill>
              <a:latin typeface="+mj-lt"/>
            </a:endParaRPr>
          </a:p>
          <a:p>
            <a:r>
              <a:rPr lang="en-GB" sz="1400" dirty="0">
                <a:solidFill>
                  <a:srgbClr val="000000"/>
                </a:solidFill>
                <a:latin typeface="+mj-lt"/>
              </a:rPr>
              <a:t>Open Space: 300 - 500 sqm. </a:t>
            </a:r>
          </a:p>
          <a:p>
            <a:endParaRPr lang="en-GB" sz="1400" dirty="0">
              <a:solidFill>
                <a:srgbClr val="000000"/>
              </a:solidFill>
              <a:latin typeface="+mj-lt"/>
            </a:endParaRPr>
          </a:p>
          <a:p>
            <a:r>
              <a:rPr lang="en-GB" sz="1400" b="0" i="0" u="none" strike="noStrike" baseline="0" dirty="0">
                <a:solidFill>
                  <a:srgbClr val="000000"/>
                </a:solidFill>
                <a:latin typeface="+mj-lt"/>
              </a:rPr>
              <a:t>Building Footprint: 800 sqm.</a:t>
            </a:r>
          </a:p>
          <a:p>
            <a:endParaRPr lang="en-GB" sz="1400" b="0" i="0" u="none" strike="noStrike" baseline="0" dirty="0">
              <a:solidFill>
                <a:srgbClr val="000000"/>
              </a:solidFill>
              <a:latin typeface="+mj-lt"/>
            </a:endParaRPr>
          </a:p>
          <a:p>
            <a:r>
              <a:rPr lang="en-GB" sz="1400" dirty="0">
                <a:solidFill>
                  <a:srgbClr val="000000"/>
                </a:solidFill>
                <a:latin typeface="+mj-lt"/>
              </a:rPr>
              <a:t>Height: 6 - 7.5m predominant eaves height</a:t>
            </a:r>
          </a:p>
          <a:p>
            <a:r>
              <a:rPr lang="en-GB" sz="1400" dirty="0">
                <a:solidFill>
                  <a:srgbClr val="000000"/>
                </a:solidFill>
                <a:latin typeface="+mj-lt"/>
              </a:rPr>
              <a:t>              2-2.5 residential storeys </a:t>
            </a:r>
          </a:p>
          <a:p>
            <a:r>
              <a:rPr lang="en-GB" sz="1400" dirty="0">
                <a:solidFill>
                  <a:srgbClr val="000000"/>
                </a:solidFill>
                <a:latin typeface="+mj-lt"/>
              </a:rPr>
              <a:t>              Elements rising above subject to LVA</a:t>
            </a:r>
            <a:endParaRPr lang="en-GB" sz="1400" dirty="0">
              <a:solidFill>
                <a:srgbClr val="000000"/>
              </a:solidFill>
              <a:latin typeface="+mj-lt"/>
              <a:ea typeface="Calibri Light"/>
              <a:cs typeface="Calibri Light"/>
            </a:endParaRPr>
          </a:p>
          <a:p>
            <a:endParaRPr lang="en-GB" sz="1400" dirty="0">
              <a:solidFill>
                <a:srgbClr val="000000"/>
              </a:solidFill>
              <a:latin typeface="+mj-lt"/>
            </a:endParaRPr>
          </a:p>
          <a:p>
            <a:r>
              <a:rPr lang="en-GB" sz="1400" dirty="0">
                <a:solidFill>
                  <a:srgbClr val="000000"/>
                </a:solidFill>
                <a:latin typeface="+mj-lt"/>
              </a:rPr>
              <a:t>Separation from H13 – 18 </a:t>
            </a:r>
            <a:r>
              <a:rPr lang="en-GB" sz="1400" dirty="0" err="1">
                <a:solidFill>
                  <a:srgbClr val="000000"/>
                </a:solidFill>
                <a:latin typeface="+mj-lt"/>
              </a:rPr>
              <a:t>mts</a:t>
            </a:r>
            <a:endParaRPr lang="en-GB" sz="1400" dirty="0">
              <a:solidFill>
                <a:srgbClr val="000000"/>
              </a:solidFill>
              <a:latin typeface="+mj-lt"/>
            </a:endParaRPr>
          </a:p>
          <a:p>
            <a:endParaRPr lang="en-GB" sz="1400" dirty="0">
              <a:solidFill>
                <a:srgbClr val="000000"/>
              </a:solidFill>
              <a:latin typeface="+mj-lt"/>
            </a:endParaRPr>
          </a:p>
          <a:p>
            <a:r>
              <a:rPr lang="en-GB" sz="1400" dirty="0">
                <a:solidFill>
                  <a:srgbClr val="000000"/>
                </a:solidFill>
                <a:latin typeface="+mj-lt"/>
              </a:rPr>
              <a:t>Buffer planting: 5 m </a:t>
            </a:r>
            <a:endParaRPr lang="en-GB" sz="1400" b="0" i="0" u="none" strike="noStrike" baseline="0" dirty="0">
              <a:solidFill>
                <a:srgbClr val="000000"/>
              </a:solidFill>
              <a:latin typeface="+mj-lt"/>
            </a:endParaRPr>
          </a:p>
        </p:txBody>
      </p:sp>
      <p:sp>
        <p:nvSpPr>
          <p:cNvPr id="8" name="Title 1">
            <a:extLst>
              <a:ext uri="{FF2B5EF4-FFF2-40B4-BE49-F238E27FC236}">
                <a16:creationId xmlns:a16="http://schemas.microsoft.com/office/drawing/2014/main" id="{EAF75DF5-D89F-ADE4-8584-96331736CAF1}"/>
              </a:ext>
            </a:extLst>
          </p:cNvPr>
          <p:cNvSpPr txBox="1">
            <a:spLocks/>
          </p:cNvSpPr>
          <p:nvPr/>
        </p:nvSpPr>
        <p:spPr>
          <a:xfrm>
            <a:off x="3395535" y="5053331"/>
            <a:ext cx="4608287" cy="4821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300" dirty="0">
                <a:solidFill>
                  <a:schemeClr val="tx1">
                    <a:lumMod val="65000"/>
                    <a:lumOff val="35000"/>
                  </a:schemeClr>
                </a:solidFill>
              </a:rPr>
              <a:t>Option 1a: Parking/Landscape buffer separation to parcel H13  </a:t>
            </a:r>
          </a:p>
        </p:txBody>
      </p:sp>
      <p:sp>
        <p:nvSpPr>
          <p:cNvPr id="9" name="Title 1">
            <a:extLst>
              <a:ext uri="{FF2B5EF4-FFF2-40B4-BE49-F238E27FC236}">
                <a16:creationId xmlns:a16="http://schemas.microsoft.com/office/drawing/2014/main" id="{6EF59088-0E17-73A7-D2B8-2E312924894C}"/>
              </a:ext>
            </a:extLst>
          </p:cNvPr>
          <p:cNvSpPr txBox="1">
            <a:spLocks/>
          </p:cNvSpPr>
          <p:nvPr/>
        </p:nvSpPr>
        <p:spPr>
          <a:xfrm>
            <a:off x="7646042" y="5041743"/>
            <a:ext cx="4608287" cy="4821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300" dirty="0">
                <a:solidFill>
                  <a:schemeClr val="tx1">
                    <a:lumMod val="65000"/>
                    <a:lumOff val="35000"/>
                  </a:schemeClr>
                </a:solidFill>
              </a:rPr>
              <a:t>Option 1b: Green Open space separation to parcel H13  </a:t>
            </a:r>
          </a:p>
        </p:txBody>
      </p:sp>
      <p:pic>
        <p:nvPicPr>
          <p:cNvPr id="11" name="Picture 10" descr="A green and blue logo&#10;&#10;Description automatically generated">
            <a:extLst>
              <a:ext uri="{FF2B5EF4-FFF2-40B4-BE49-F238E27FC236}">
                <a16:creationId xmlns:a16="http://schemas.microsoft.com/office/drawing/2014/main" id="{80A0162E-99E1-2750-38AA-EC1767909914}"/>
              </a:ext>
            </a:extLst>
          </p:cNvPr>
          <p:cNvPicPr>
            <a:picLocks noChangeAspect="1"/>
          </p:cNvPicPr>
          <p:nvPr/>
        </p:nvPicPr>
        <p:blipFill rotWithShape="1">
          <a:blip r:embed="rId2">
            <a:extLst>
              <a:ext uri="{28A0092B-C50C-407E-A947-70E740481C1C}">
                <a14:useLocalDpi xmlns:a14="http://schemas.microsoft.com/office/drawing/2010/main" val="0"/>
              </a:ext>
            </a:extLst>
          </a:blip>
          <a:srcRect t="13283" b="15075"/>
          <a:stretch/>
        </p:blipFill>
        <p:spPr>
          <a:xfrm>
            <a:off x="10643079" y="190325"/>
            <a:ext cx="1081684" cy="774937"/>
          </a:xfrm>
          <a:prstGeom prst="rect">
            <a:avLst/>
          </a:prstGeom>
        </p:spPr>
      </p:pic>
      <p:pic>
        <p:nvPicPr>
          <p:cNvPr id="7" name="Picture 6">
            <a:extLst>
              <a:ext uri="{FF2B5EF4-FFF2-40B4-BE49-F238E27FC236}">
                <a16:creationId xmlns:a16="http://schemas.microsoft.com/office/drawing/2014/main" id="{E0A4685A-F257-DDE9-24CD-7CA4F39EB256}"/>
              </a:ext>
            </a:extLst>
          </p:cNvPr>
          <p:cNvPicPr>
            <a:picLocks noChangeAspect="1"/>
          </p:cNvPicPr>
          <p:nvPr/>
        </p:nvPicPr>
        <p:blipFill rotWithShape="1">
          <a:blip r:embed="rId3">
            <a:extLst>
              <a:ext uri="{28A0092B-C50C-407E-A947-70E740481C1C}">
                <a14:useLocalDpi xmlns:a14="http://schemas.microsoft.com/office/drawing/2010/main" val="0"/>
              </a:ext>
            </a:extLst>
          </a:blip>
          <a:srcRect l="12652" t="-196" b="1"/>
          <a:stretch/>
        </p:blipFill>
        <p:spPr>
          <a:xfrm>
            <a:off x="3395535" y="1134619"/>
            <a:ext cx="4154238" cy="4117057"/>
          </a:xfrm>
          <a:prstGeom prst="rect">
            <a:avLst/>
          </a:prstGeom>
        </p:spPr>
      </p:pic>
      <p:pic>
        <p:nvPicPr>
          <p:cNvPr id="14" name="Picture 13" descr="A map of a land with a pond and trees&#10;&#10;Description automatically generated">
            <a:extLst>
              <a:ext uri="{FF2B5EF4-FFF2-40B4-BE49-F238E27FC236}">
                <a16:creationId xmlns:a16="http://schemas.microsoft.com/office/drawing/2014/main" id="{882EC232-2826-5DE9-923B-DDFB15793E63}"/>
              </a:ext>
            </a:extLst>
          </p:cNvPr>
          <p:cNvPicPr>
            <a:picLocks noChangeAspect="1"/>
          </p:cNvPicPr>
          <p:nvPr/>
        </p:nvPicPr>
        <p:blipFill rotWithShape="1">
          <a:blip r:embed="rId4">
            <a:extLst>
              <a:ext uri="{28A0092B-C50C-407E-A947-70E740481C1C}">
                <a14:useLocalDpi xmlns:a14="http://schemas.microsoft.com/office/drawing/2010/main" val="0"/>
              </a:ext>
            </a:extLst>
          </a:blip>
          <a:srcRect l="12282"/>
          <a:stretch/>
        </p:blipFill>
        <p:spPr>
          <a:xfrm>
            <a:off x="7668529" y="1134619"/>
            <a:ext cx="3975615" cy="3915734"/>
          </a:xfrm>
          <a:prstGeom prst="rect">
            <a:avLst/>
          </a:prstGeom>
        </p:spPr>
      </p:pic>
    </p:spTree>
    <p:extLst>
      <p:ext uri="{BB962C8B-B14F-4D97-AF65-F5344CB8AC3E}">
        <p14:creationId xmlns:p14="http://schemas.microsoft.com/office/powerpoint/2010/main" val="2565851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7BFF95C-8C85-8D6F-4F0E-6693C43F5CEE}"/>
              </a:ext>
            </a:extLst>
          </p:cNvPr>
          <p:cNvSpPr>
            <a:spLocks noGrp="1"/>
          </p:cNvSpPr>
          <p:nvPr>
            <p:ph type="title"/>
          </p:nvPr>
        </p:nvSpPr>
        <p:spPr>
          <a:xfrm>
            <a:off x="116048" y="394733"/>
            <a:ext cx="10515600" cy="482163"/>
          </a:xfrm>
        </p:spPr>
        <p:txBody>
          <a:bodyPr>
            <a:normAutofit/>
          </a:bodyPr>
          <a:lstStyle/>
          <a:p>
            <a:r>
              <a:rPr lang="en-GB" sz="2400" dirty="0">
                <a:solidFill>
                  <a:schemeClr val="accent1"/>
                </a:solidFill>
              </a:rPr>
              <a:t>Option 2</a:t>
            </a:r>
            <a:endParaRPr lang="en-GB" sz="1600" dirty="0">
              <a:solidFill>
                <a:schemeClr val="accent1"/>
              </a:solidFill>
            </a:endParaRPr>
          </a:p>
        </p:txBody>
      </p:sp>
      <p:sp>
        <p:nvSpPr>
          <p:cNvPr id="8" name="TextBox 7">
            <a:extLst>
              <a:ext uri="{FF2B5EF4-FFF2-40B4-BE49-F238E27FC236}">
                <a16:creationId xmlns:a16="http://schemas.microsoft.com/office/drawing/2014/main" id="{A63CC8F9-EA29-D57E-774D-A81814A52EAB}"/>
              </a:ext>
            </a:extLst>
          </p:cNvPr>
          <p:cNvSpPr txBox="1"/>
          <p:nvPr/>
        </p:nvSpPr>
        <p:spPr>
          <a:xfrm>
            <a:off x="116048" y="1089449"/>
            <a:ext cx="3333305" cy="3754874"/>
          </a:xfrm>
          <a:prstGeom prst="rect">
            <a:avLst/>
          </a:prstGeom>
          <a:noFill/>
        </p:spPr>
        <p:txBody>
          <a:bodyPr wrap="square" rtlCol="0">
            <a:spAutoFit/>
          </a:bodyPr>
          <a:lstStyle/>
          <a:p>
            <a:r>
              <a:rPr lang="en-GB" sz="1400" b="0" i="0" u="none" strike="noStrike" baseline="0" dirty="0">
                <a:solidFill>
                  <a:srgbClr val="000000"/>
                </a:solidFill>
                <a:latin typeface="+mj-lt"/>
              </a:rPr>
              <a:t>Site Area: 2500 sqm. </a:t>
            </a:r>
          </a:p>
          <a:p>
            <a:endParaRPr lang="en-GB" sz="1400" b="0" i="0" u="none" strike="noStrike" baseline="0" dirty="0">
              <a:solidFill>
                <a:srgbClr val="000000"/>
              </a:solidFill>
              <a:latin typeface="+mj-lt"/>
            </a:endParaRPr>
          </a:p>
          <a:p>
            <a:r>
              <a:rPr lang="en-GB" sz="1400" dirty="0">
                <a:solidFill>
                  <a:srgbClr val="000000"/>
                </a:solidFill>
                <a:latin typeface="+mj-lt"/>
              </a:rPr>
              <a:t>Cycle Spaces (Min) – 54 spaces</a:t>
            </a:r>
            <a:endParaRPr lang="en-GB" sz="1400" b="0" i="0" u="none" strike="noStrike" baseline="0" dirty="0">
              <a:solidFill>
                <a:srgbClr val="000000"/>
              </a:solidFill>
              <a:latin typeface="+mj-lt"/>
            </a:endParaRPr>
          </a:p>
          <a:p>
            <a:endParaRPr lang="en-GB" sz="1400" b="0" i="0" u="none" strike="noStrike" baseline="0" dirty="0">
              <a:solidFill>
                <a:srgbClr val="000000"/>
              </a:solidFill>
              <a:latin typeface="+mj-lt"/>
            </a:endParaRPr>
          </a:p>
          <a:p>
            <a:r>
              <a:rPr lang="en-GB" sz="1400" b="0" i="0" u="none" strike="noStrike" baseline="0" dirty="0">
                <a:solidFill>
                  <a:srgbClr val="000000"/>
                </a:solidFill>
                <a:latin typeface="+mj-lt"/>
              </a:rPr>
              <a:t>Parking: 0-60 spaces (Ground /basement)</a:t>
            </a:r>
          </a:p>
          <a:p>
            <a:endParaRPr lang="en-GB" sz="1400" b="0" i="0" u="none" strike="noStrike" baseline="0" dirty="0">
              <a:solidFill>
                <a:srgbClr val="000000"/>
              </a:solidFill>
              <a:latin typeface="+mj-lt"/>
            </a:endParaRPr>
          </a:p>
          <a:p>
            <a:r>
              <a:rPr lang="en-GB" sz="1400" dirty="0">
                <a:solidFill>
                  <a:srgbClr val="000000"/>
                </a:solidFill>
                <a:latin typeface="+mj-lt"/>
              </a:rPr>
              <a:t>Open Space: 1300 sqm. (Ground/podium)</a:t>
            </a:r>
          </a:p>
          <a:p>
            <a:endParaRPr lang="en-GB" sz="1400" dirty="0">
              <a:solidFill>
                <a:srgbClr val="000000"/>
              </a:solidFill>
              <a:latin typeface="+mj-lt"/>
            </a:endParaRPr>
          </a:p>
          <a:p>
            <a:r>
              <a:rPr lang="en-GB" sz="1400" b="0" i="0" u="none" strike="noStrike" baseline="0" dirty="0">
                <a:solidFill>
                  <a:srgbClr val="000000"/>
                </a:solidFill>
                <a:latin typeface="+mj-lt"/>
              </a:rPr>
              <a:t>Building Footprint: 800 sqm.</a:t>
            </a:r>
          </a:p>
          <a:p>
            <a:endParaRPr lang="en-GB" sz="1400" b="0" i="0" u="none" strike="noStrike" baseline="0" dirty="0">
              <a:solidFill>
                <a:srgbClr val="000000"/>
              </a:solidFill>
              <a:latin typeface="+mj-lt"/>
            </a:endParaRPr>
          </a:p>
          <a:p>
            <a:r>
              <a:rPr lang="en-GB" sz="1400" dirty="0">
                <a:solidFill>
                  <a:srgbClr val="000000"/>
                </a:solidFill>
                <a:latin typeface="+mj-lt"/>
              </a:rPr>
              <a:t>Height: 6 - 7.5m predominant eaves height</a:t>
            </a:r>
          </a:p>
          <a:p>
            <a:r>
              <a:rPr lang="en-GB" sz="1400" dirty="0">
                <a:solidFill>
                  <a:srgbClr val="000000"/>
                </a:solidFill>
                <a:latin typeface="+mj-lt"/>
              </a:rPr>
              <a:t>              2-2.5 residential storeys </a:t>
            </a:r>
          </a:p>
          <a:p>
            <a:r>
              <a:rPr lang="en-GB" sz="1400" dirty="0">
                <a:solidFill>
                  <a:srgbClr val="000000"/>
                </a:solidFill>
                <a:latin typeface="+mj-lt"/>
              </a:rPr>
              <a:t>              Elements rising above subject to LVA</a:t>
            </a:r>
          </a:p>
          <a:p>
            <a:endParaRPr lang="en-GB" sz="1400" dirty="0">
              <a:solidFill>
                <a:srgbClr val="000000"/>
              </a:solidFill>
              <a:latin typeface="+mj-lt"/>
            </a:endParaRPr>
          </a:p>
          <a:p>
            <a:r>
              <a:rPr lang="en-GB" sz="1400" dirty="0">
                <a:solidFill>
                  <a:srgbClr val="000000"/>
                </a:solidFill>
                <a:latin typeface="+mj-lt"/>
              </a:rPr>
              <a:t>Separation from H13 – 18 </a:t>
            </a:r>
            <a:r>
              <a:rPr lang="en-GB" sz="1400" dirty="0" err="1">
                <a:solidFill>
                  <a:srgbClr val="000000"/>
                </a:solidFill>
                <a:latin typeface="+mj-lt"/>
              </a:rPr>
              <a:t>mts</a:t>
            </a:r>
            <a:endParaRPr lang="en-GB" sz="1400" dirty="0">
              <a:solidFill>
                <a:srgbClr val="000000"/>
              </a:solidFill>
              <a:latin typeface="+mj-lt"/>
            </a:endParaRPr>
          </a:p>
          <a:p>
            <a:endParaRPr lang="en-GB" sz="1400" dirty="0">
              <a:solidFill>
                <a:srgbClr val="000000"/>
              </a:solidFill>
              <a:latin typeface="+mj-lt"/>
            </a:endParaRPr>
          </a:p>
          <a:p>
            <a:r>
              <a:rPr lang="en-GB" sz="1400" dirty="0">
                <a:solidFill>
                  <a:srgbClr val="000000"/>
                </a:solidFill>
                <a:latin typeface="+mj-lt"/>
              </a:rPr>
              <a:t>Buffer planting: 5 m </a:t>
            </a:r>
            <a:endParaRPr lang="en-GB" sz="1400" b="0" i="0" u="none" strike="noStrike" baseline="0" dirty="0">
              <a:solidFill>
                <a:srgbClr val="000000"/>
              </a:solidFill>
              <a:latin typeface="+mj-lt"/>
            </a:endParaRPr>
          </a:p>
        </p:txBody>
      </p:sp>
      <p:pic>
        <p:nvPicPr>
          <p:cNvPr id="9" name="Picture 8" descr="A green and blue logo&#10;&#10;Description automatically generated">
            <a:extLst>
              <a:ext uri="{FF2B5EF4-FFF2-40B4-BE49-F238E27FC236}">
                <a16:creationId xmlns:a16="http://schemas.microsoft.com/office/drawing/2014/main" id="{7FAF15C0-4277-494F-00DD-DA70D1D71566}"/>
              </a:ext>
            </a:extLst>
          </p:cNvPr>
          <p:cNvPicPr>
            <a:picLocks noChangeAspect="1"/>
          </p:cNvPicPr>
          <p:nvPr/>
        </p:nvPicPr>
        <p:blipFill rotWithShape="1">
          <a:blip r:embed="rId2">
            <a:extLst>
              <a:ext uri="{28A0092B-C50C-407E-A947-70E740481C1C}">
                <a14:useLocalDpi xmlns:a14="http://schemas.microsoft.com/office/drawing/2010/main" val="0"/>
              </a:ext>
            </a:extLst>
          </a:blip>
          <a:srcRect t="13283" b="15075"/>
          <a:stretch/>
        </p:blipFill>
        <p:spPr>
          <a:xfrm>
            <a:off x="10643079" y="190325"/>
            <a:ext cx="1081684" cy="774937"/>
          </a:xfrm>
          <a:prstGeom prst="rect">
            <a:avLst/>
          </a:prstGeom>
        </p:spPr>
      </p:pic>
      <p:sp>
        <p:nvSpPr>
          <p:cNvPr id="14" name="Title 1">
            <a:extLst>
              <a:ext uri="{FF2B5EF4-FFF2-40B4-BE49-F238E27FC236}">
                <a16:creationId xmlns:a16="http://schemas.microsoft.com/office/drawing/2014/main" id="{E7EA56E6-CAD3-417C-D695-E643EDE892DF}"/>
              </a:ext>
            </a:extLst>
          </p:cNvPr>
          <p:cNvSpPr txBox="1">
            <a:spLocks/>
          </p:cNvSpPr>
          <p:nvPr/>
        </p:nvSpPr>
        <p:spPr>
          <a:xfrm>
            <a:off x="3449352" y="4755393"/>
            <a:ext cx="4608287" cy="4821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300" dirty="0">
                <a:solidFill>
                  <a:schemeClr val="tx1">
                    <a:lumMod val="65000"/>
                    <a:lumOff val="35000"/>
                  </a:schemeClr>
                </a:solidFill>
              </a:rPr>
              <a:t>Option 2a: Zero Parking on site   </a:t>
            </a:r>
          </a:p>
        </p:txBody>
      </p:sp>
      <p:sp>
        <p:nvSpPr>
          <p:cNvPr id="15" name="Title 1">
            <a:extLst>
              <a:ext uri="{FF2B5EF4-FFF2-40B4-BE49-F238E27FC236}">
                <a16:creationId xmlns:a16="http://schemas.microsoft.com/office/drawing/2014/main" id="{FCD6F663-7802-7B99-F65D-476D13F5E262}"/>
              </a:ext>
            </a:extLst>
          </p:cNvPr>
          <p:cNvSpPr txBox="1">
            <a:spLocks/>
          </p:cNvSpPr>
          <p:nvPr/>
        </p:nvSpPr>
        <p:spPr>
          <a:xfrm>
            <a:off x="7652269" y="4764173"/>
            <a:ext cx="4608287" cy="6544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300" dirty="0">
                <a:solidFill>
                  <a:schemeClr val="tx1">
                    <a:lumMod val="65000"/>
                    <a:lumOff val="35000"/>
                  </a:schemeClr>
                </a:solidFill>
              </a:rPr>
              <a:t>Option 2b: 60 Car Parking Spaces – Part basement*</a:t>
            </a:r>
          </a:p>
          <a:p>
            <a:r>
              <a:rPr lang="en-GB" sz="1300" dirty="0">
                <a:solidFill>
                  <a:schemeClr val="tx1">
                    <a:lumMod val="65000"/>
                    <a:lumOff val="35000"/>
                  </a:schemeClr>
                </a:solidFill>
              </a:rPr>
              <a:t>* Subject to feasibility due to high water table  </a:t>
            </a:r>
          </a:p>
        </p:txBody>
      </p:sp>
      <p:pic>
        <p:nvPicPr>
          <p:cNvPr id="6" name="Picture 5">
            <a:extLst>
              <a:ext uri="{FF2B5EF4-FFF2-40B4-BE49-F238E27FC236}">
                <a16:creationId xmlns:a16="http://schemas.microsoft.com/office/drawing/2014/main" id="{DE78E43B-5880-B41C-31C3-B3AFAE8093EB}"/>
              </a:ext>
            </a:extLst>
          </p:cNvPr>
          <p:cNvPicPr>
            <a:picLocks noChangeAspect="1"/>
          </p:cNvPicPr>
          <p:nvPr/>
        </p:nvPicPr>
        <p:blipFill rotWithShape="1">
          <a:blip r:embed="rId3">
            <a:extLst>
              <a:ext uri="{28A0092B-C50C-407E-A947-70E740481C1C}">
                <a14:useLocalDpi xmlns:a14="http://schemas.microsoft.com/office/drawing/2010/main" val="0"/>
              </a:ext>
            </a:extLst>
          </a:blip>
          <a:srcRect l="10970"/>
          <a:stretch/>
        </p:blipFill>
        <p:spPr>
          <a:xfrm>
            <a:off x="3402950" y="1079910"/>
            <a:ext cx="3946967" cy="3830213"/>
          </a:xfrm>
          <a:prstGeom prst="rect">
            <a:avLst/>
          </a:prstGeom>
        </p:spPr>
      </p:pic>
      <p:pic>
        <p:nvPicPr>
          <p:cNvPr id="16" name="Picture 15" descr="A map of a land with a pond and trees&#10;&#10;Description automatically generated">
            <a:extLst>
              <a:ext uri="{FF2B5EF4-FFF2-40B4-BE49-F238E27FC236}">
                <a16:creationId xmlns:a16="http://schemas.microsoft.com/office/drawing/2014/main" id="{D1AD16FE-F2AB-8C9A-79AE-A601EAFAE115}"/>
              </a:ext>
            </a:extLst>
          </p:cNvPr>
          <p:cNvPicPr>
            <a:picLocks noChangeAspect="1"/>
          </p:cNvPicPr>
          <p:nvPr/>
        </p:nvPicPr>
        <p:blipFill rotWithShape="1">
          <a:blip r:embed="rId4">
            <a:extLst>
              <a:ext uri="{28A0092B-C50C-407E-A947-70E740481C1C}">
                <a14:useLocalDpi xmlns:a14="http://schemas.microsoft.com/office/drawing/2010/main" val="0"/>
              </a:ext>
            </a:extLst>
          </a:blip>
          <a:srcRect l="10678"/>
          <a:stretch/>
        </p:blipFill>
        <p:spPr>
          <a:xfrm>
            <a:off x="7523571" y="1098777"/>
            <a:ext cx="3946967" cy="3817708"/>
          </a:xfrm>
          <a:prstGeom prst="rect">
            <a:avLst/>
          </a:prstGeom>
        </p:spPr>
      </p:pic>
    </p:spTree>
    <p:extLst>
      <p:ext uri="{BB962C8B-B14F-4D97-AF65-F5344CB8AC3E}">
        <p14:creationId xmlns:p14="http://schemas.microsoft.com/office/powerpoint/2010/main" val="40050695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0457DB5-FBB0-3D32-8B5B-64701E13109C}"/>
              </a:ext>
            </a:extLst>
          </p:cNvPr>
          <p:cNvSpPr>
            <a:spLocks noGrp="1"/>
          </p:cNvSpPr>
          <p:nvPr>
            <p:ph type="title"/>
          </p:nvPr>
        </p:nvSpPr>
        <p:spPr>
          <a:xfrm>
            <a:off x="116048" y="394733"/>
            <a:ext cx="10515600" cy="482163"/>
          </a:xfrm>
        </p:spPr>
        <p:txBody>
          <a:bodyPr>
            <a:normAutofit/>
          </a:bodyPr>
          <a:lstStyle/>
          <a:p>
            <a:r>
              <a:rPr lang="en-GB" sz="2400" dirty="0">
                <a:solidFill>
                  <a:schemeClr val="accent1"/>
                </a:solidFill>
              </a:rPr>
              <a:t>Comments from planning and highways</a:t>
            </a:r>
            <a:r>
              <a:rPr lang="en-GB" sz="1600" dirty="0">
                <a:solidFill>
                  <a:schemeClr val="accent1"/>
                </a:solidFill>
              </a:rPr>
              <a:t> </a:t>
            </a:r>
          </a:p>
        </p:txBody>
      </p:sp>
      <p:pic>
        <p:nvPicPr>
          <p:cNvPr id="5" name="Picture 4" descr="A green and blue logo&#10;&#10;Description automatically generated">
            <a:extLst>
              <a:ext uri="{FF2B5EF4-FFF2-40B4-BE49-F238E27FC236}">
                <a16:creationId xmlns:a16="http://schemas.microsoft.com/office/drawing/2014/main" id="{A55414C2-1278-D051-7679-BD44836FF2E4}"/>
              </a:ext>
            </a:extLst>
          </p:cNvPr>
          <p:cNvPicPr>
            <a:picLocks noChangeAspect="1"/>
          </p:cNvPicPr>
          <p:nvPr/>
        </p:nvPicPr>
        <p:blipFill rotWithShape="1">
          <a:blip r:embed="rId2">
            <a:extLst>
              <a:ext uri="{28A0092B-C50C-407E-A947-70E740481C1C}">
                <a14:useLocalDpi xmlns:a14="http://schemas.microsoft.com/office/drawing/2010/main" val="0"/>
              </a:ext>
            </a:extLst>
          </a:blip>
          <a:srcRect t="13283" b="15075"/>
          <a:stretch/>
        </p:blipFill>
        <p:spPr>
          <a:xfrm>
            <a:off x="10643079" y="190325"/>
            <a:ext cx="1081684" cy="774937"/>
          </a:xfrm>
          <a:prstGeom prst="rect">
            <a:avLst/>
          </a:prstGeom>
        </p:spPr>
      </p:pic>
      <p:sp>
        <p:nvSpPr>
          <p:cNvPr id="6" name="TextBox 5">
            <a:extLst>
              <a:ext uri="{FF2B5EF4-FFF2-40B4-BE49-F238E27FC236}">
                <a16:creationId xmlns:a16="http://schemas.microsoft.com/office/drawing/2014/main" id="{9DA5538D-8B10-52EE-9ED0-A207E97A06A7}"/>
              </a:ext>
            </a:extLst>
          </p:cNvPr>
          <p:cNvSpPr txBox="1"/>
          <p:nvPr/>
        </p:nvSpPr>
        <p:spPr>
          <a:xfrm>
            <a:off x="467237" y="1357233"/>
            <a:ext cx="5538452" cy="4955203"/>
          </a:xfrm>
          <a:prstGeom prst="rect">
            <a:avLst/>
          </a:prstGeom>
          <a:noFill/>
        </p:spPr>
        <p:txBody>
          <a:bodyPr wrap="square" rtlCol="0">
            <a:spAutoFit/>
          </a:bodyPr>
          <a:lstStyle/>
          <a:p>
            <a:r>
              <a:rPr lang="en-GB" sz="1400" dirty="0">
                <a:solidFill>
                  <a:schemeClr val="accent1"/>
                </a:solidFill>
                <a:latin typeface="+mj-lt"/>
              </a:rPr>
              <a:t>Overall brief </a:t>
            </a:r>
          </a:p>
          <a:p>
            <a:r>
              <a:rPr lang="en-GB" sz="1200" dirty="0">
                <a:solidFill>
                  <a:srgbClr val="000000"/>
                </a:solidFill>
                <a:latin typeface="+mj-lt"/>
              </a:rPr>
              <a:t>The comments are generally supportive of the brief with any of the three options refined, subject to transport justification and mitigation</a:t>
            </a:r>
          </a:p>
          <a:p>
            <a:endParaRPr lang="en-GB" sz="1200" dirty="0">
              <a:solidFill>
                <a:srgbClr val="000000"/>
              </a:solidFill>
              <a:latin typeface="+mj-lt"/>
            </a:endParaRPr>
          </a:p>
          <a:p>
            <a:r>
              <a:rPr lang="en-GB" sz="1400" dirty="0">
                <a:solidFill>
                  <a:schemeClr val="accent1"/>
                </a:solidFill>
                <a:latin typeface="+mj-lt"/>
              </a:rPr>
              <a:t>Surface water drainage </a:t>
            </a:r>
          </a:p>
          <a:p>
            <a:r>
              <a:rPr lang="en-GB" sz="1200" dirty="0">
                <a:solidFill>
                  <a:srgbClr val="000000"/>
                </a:solidFill>
                <a:latin typeface="+mj-lt"/>
              </a:rPr>
              <a:t>It highlights surface water drainage pipe and easement that severely inhibits the building layout but is understood to be moved</a:t>
            </a:r>
          </a:p>
          <a:p>
            <a:endParaRPr lang="en-GB" sz="1200" dirty="0">
              <a:solidFill>
                <a:srgbClr val="000000"/>
              </a:solidFill>
              <a:latin typeface="+mj-lt"/>
            </a:endParaRPr>
          </a:p>
          <a:p>
            <a:r>
              <a:rPr lang="en-GB" sz="1200" dirty="0">
                <a:solidFill>
                  <a:schemeClr val="accent1"/>
                </a:solidFill>
                <a:latin typeface="+mj-lt"/>
              </a:rPr>
              <a:t>Car parking </a:t>
            </a:r>
          </a:p>
          <a:p>
            <a:r>
              <a:rPr lang="en-GB" sz="1200" dirty="0">
                <a:solidFill>
                  <a:srgbClr val="000000"/>
                </a:solidFill>
                <a:latin typeface="+mj-lt"/>
              </a:rPr>
              <a:t>Most challenging aspect of the scheme will be to address the provision of car parking spaces. This will be based on </a:t>
            </a:r>
          </a:p>
          <a:p>
            <a:pPr marL="742950" lvl="1" indent="-285750">
              <a:buFont typeface="Arial" panose="020B0604020202020204" pitchFamily="34" charset="0"/>
              <a:buChar char="•"/>
            </a:pPr>
            <a:r>
              <a:rPr lang="en-GB" sz="1200" dirty="0">
                <a:solidFill>
                  <a:srgbClr val="000000"/>
                </a:solidFill>
                <a:latin typeface="+mj-lt"/>
              </a:rPr>
              <a:t>actual capacity, </a:t>
            </a:r>
          </a:p>
          <a:p>
            <a:pPr marL="742950" lvl="1" indent="-285750">
              <a:buFont typeface="Arial" panose="020B0604020202020204" pitchFamily="34" charset="0"/>
              <a:buChar char="•"/>
            </a:pPr>
            <a:r>
              <a:rPr lang="en-GB" sz="1200" dirty="0">
                <a:solidFill>
                  <a:srgbClr val="000000"/>
                </a:solidFill>
                <a:latin typeface="+mj-lt"/>
              </a:rPr>
              <a:t>catchment, </a:t>
            </a:r>
          </a:p>
          <a:p>
            <a:pPr marL="742950" lvl="1" indent="-285750">
              <a:buFont typeface="Arial" panose="020B0604020202020204" pitchFamily="34" charset="0"/>
              <a:buChar char="•"/>
            </a:pPr>
            <a:r>
              <a:rPr lang="en-GB" sz="1200" dirty="0">
                <a:solidFill>
                  <a:srgbClr val="000000"/>
                </a:solidFill>
                <a:latin typeface="+mj-lt"/>
              </a:rPr>
              <a:t>assessment of local need, </a:t>
            </a:r>
          </a:p>
          <a:p>
            <a:pPr marL="742950" lvl="1" indent="-285750">
              <a:buFont typeface="Arial" panose="020B0604020202020204" pitchFamily="34" charset="0"/>
              <a:buChar char="•"/>
            </a:pPr>
            <a:r>
              <a:rPr lang="en-GB" sz="1200" dirty="0">
                <a:solidFill>
                  <a:srgbClr val="000000"/>
                </a:solidFill>
                <a:latin typeface="+mj-lt"/>
              </a:rPr>
              <a:t>realistic walking, cycling and public transport routes/infrastructure, </a:t>
            </a:r>
          </a:p>
          <a:p>
            <a:pPr marL="742950" lvl="1" indent="-285750">
              <a:buFont typeface="Arial" panose="020B0604020202020204" pitchFamily="34" charset="0"/>
              <a:buChar char="•"/>
            </a:pPr>
            <a:r>
              <a:rPr lang="en-GB" sz="1200" dirty="0">
                <a:solidFill>
                  <a:srgbClr val="000000"/>
                </a:solidFill>
                <a:latin typeface="+mj-lt"/>
              </a:rPr>
              <a:t>option to provide additional spaces, and </a:t>
            </a:r>
          </a:p>
          <a:p>
            <a:pPr marL="742950" lvl="1" indent="-285750">
              <a:buFont typeface="Arial" panose="020B0604020202020204" pitchFamily="34" charset="0"/>
              <a:buChar char="•"/>
            </a:pPr>
            <a:r>
              <a:rPr lang="en-GB" sz="1200" dirty="0">
                <a:solidFill>
                  <a:srgbClr val="000000"/>
                </a:solidFill>
                <a:latin typeface="+mj-lt"/>
              </a:rPr>
              <a:t>detailed arrangements of the use of nearby parking facilities.</a:t>
            </a:r>
          </a:p>
          <a:p>
            <a:endParaRPr lang="en-GB" sz="1200" b="0" i="0" u="none" strike="noStrike" baseline="0" dirty="0">
              <a:solidFill>
                <a:srgbClr val="000000"/>
              </a:solidFill>
              <a:latin typeface="+mj-lt"/>
            </a:endParaRPr>
          </a:p>
          <a:p>
            <a:r>
              <a:rPr lang="en-GB" sz="1200" i="0" u="none" strike="noStrike" baseline="0" dirty="0">
                <a:solidFill>
                  <a:schemeClr val="accent1"/>
                </a:solidFill>
                <a:latin typeface="+mj-lt"/>
              </a:rPr>
              <a:t>Open spaces</a:t>
            </a:r>
          </a:p>
          <a:p>
            <a:r>
              <a:rPr lang="en-GB" sz="1200" b="0" i="0" u="none" strike="noStrike" baseline="0" dirty="0">
                <a:solidFill>
                  <a:srgbClr val="000000"/>
                </a:solidFill>
                <a:latin typeface="+mj-lt"/>
              </a:rPr>
              <a:t>The generous opens space is wel</a:t>
            </a:r>
            <a:r>
              <a:rPr lang="en-GB" sz="1200" dirty="0">
                <a:solidFill>
                  <a:srgbClr val="000000"/>
                </a:solidFill>
                <a:latin typeface="+mj-lt"/>
              </a:rPr>
              <a:t>come with detail on its function to be clarified but states the pressure it may face from any increase in parking.</a:t>
            </a:r>
          </a:p>
          <a:p>
            <a:endParaRPr lang="en-GB" sz="1200" b="0" i="0" u="none" strike="noStrike" baseline="0" dirty="0">
              <a:solidFill>
                <a:srgbClr val="000000"/>
              </a:solidFill>
              <a:latin typeface="+mj-lt"/>
            </a:endParaRPr>
          </a:p>
          <a:p>
            <a:r>
              <a:rPr lang="en-GB" sz="1200" i="0" u="none" strike="noStrike" baseline="0" dirty="0">
                <a:solidFill>
                  <a:schemeClr val="accent1"/>
                </a:solidFill>
                <a:latin typeface="+mj-lt"/>
              </a:rPr>
              <a:t>Detail Matters</a:t>
            </a:r>
          </a:p>
          <a:p>
            <a:r>
              <a:rPr lang="en-GB" sz="1200" dirty="0">
                <a:solidFill>
                  <a:srgbClr val="000000"/>
                </a:solidFill>
                <a:latin typeface="+mj-lt"/>
              </a:rPr>
              <a:t>It sets out detail submission requirements that would be required for future pre app advice as detail proposals come forward.</a:t>
            </a:r>
          </a:p>
          <a:p>
            <a:endParaRPr lang="en-GB" sz="1400" b="0" i="0" u="none" strike="noStrike" baseline="0" dirty="0">
              <a:solidFill>
                <a:srgbClr val="000000"/>
              </a:solidFill>
              <a:latin typeface="+mj-lt"/>
            </a:endParaRPr>
          </a:p>
        </p:txBody>
      </p:sp>
      <p:sp>
        <p:nvSpPr>
          <p:cNvPr id="7" name="TextBox 6">
            <a:extLst>
              <a:ext uri="{FF2B5EF4-FFF2-40B4-BE49-F238E27FC236}">
                <a16:creationId xmlns:a16="http://schemas.microsoft.com/office/drawing/2014/main" id="{A50E9FBC-9F95-2F8D-2A72-D75BBE8163DE}"/>
              </a:ext>
            </a:extLst>
          </p:cNvPr>
          <p:cNvSpPr txBox="1"/>
          <p:nvPr/>
        </p:nvSpPr>
        <p:spPr>
          <a:xfrm>
            <a:off x="6186311" y="1157179"/>
            <a:ext cx="5538452" cy="5693866"/>
          </a:xfrm>
          <a:prstGeom prst="rect">
            <a:avLst/>
          </a:prstGeom>
          <a:noFill/>
        </p:spPr>
        <p:txBody>
          <a:bodyPr wrap="square" rtlCol="0">
            <a:spAutoFit/>
          </a:bodyPr>
          <a:lstStyle/>
          <a:p>
            <a:endParaRPr lang="en-GB" sz="1400" dirty="0">
              <a:solidFill>
                <a:srgbClr val="000000"/>
              </a:solidFill>
              <a:latin typeface="+mj-lt"/>
            </a:endParaRPr>
          </a:p>
          <a:p>
            <a:r>
              <a:rPr lang="en-GB" sz="1200" dirty="0">
                <a:solidFill>
                  <a:schemeClr val="accent1"/>
                </a:solidFill>
                <a:latin typeface="+mj-lt"/>
              </a:rPr>
              <a:t>Servicing</a:t>
            </a:r>
          </a:p>
          <a:p>
            <a:r>
              <a:rPr lang="en-GB" sz="1200" dirty="0">
                <a:solidFill>
                  <a:srgbClr val="000000"/>
                </a:solidFill>
                <a:latin typeface="+mj-lt"/>
              </a:rPr>
              <a:t>The site is not expected to accommodate a turning head with refuse vehicles requiring to reverse into the site to service the Faith building. This should be discussed with the refuse department but the Local Highway Authority would have no, in-principle, objection to this arrangement. </a:t>
            </a:r>
          </a:p>
          <a:p>
            <a:endParaRPr lang="en-GB" sz="1200" dirty="0">
              <a:solidFill>
                <a:srgbClr val="000000"/>
              </a:solidFill>
              <a:latin typeface="+mj-lt"/>
            </a:endParaRPr>
          </a:p>
          <a:p>
            <a:r>
              <a:rPr lang="en-GB" sz="1200" dirty="0">
                <a:solidFill>
                  <a:schemeClr val="accent1"/>
                </a:solidFill>
                <a:latin typeface="+mj-lt"/>
              </a:rPr>
              <a:t>Car Parking</a:t>
            </a:r>
          </a:p>
          <a:p>
            <a:r>
              <a:rPr lang="en-GB" sz="1200" dirty="0">
                <a:solidFill>
                  <a:srgbClr val="000000"/>
                </a:solidFill>
                <a:latin typeface="+mj-lt"/>
              </a:rPr>
              <a:t>The Local Highway Authority would seek that the site provides car parking commensurate to its proposed use but acknowledge that it would be difficult to achieve anywhere close to the LPAs parking standard.</a:t>
            </a:r>
          </a:p>
          <a:p>
            <a:endParaRPr lang="en-GB" sz="1200" dirty="0">
              <a:solidFill>
                <a:srgbClr val="000000"/>
              </a:solidFill>
              <a:latin typeface="+mj-lt"/>
            </a:endParaRPr>
          </a:p>
          <a:p>
            <a:r>
              <a:rPr lang="en-GB" sz="1200" dirty="0">
                <a:solidFill>
                  <a:srgbClr val="000000"/>
                </a:solidFill>
                <a:latin typeface="+mj-lt"/>
              </a:rPr>
              <a:t>A range of parking provision between 15-35 spaces was discussed. Any reduction to this level would need to be justified in the context of the site location, alternative parking opportunities and sustainable travel choices, and any plans to be proposed by an end user on how they will restrict parking at the site. </a:t>
            </a:r>
          </a:p>
          <a:p>
            <a:endParaRPr lang="en-GB" sz="1200" dirty="0">
              <a:solidFill>
                <a:srgbClr val="000000"/>
              </a:solidFill>
              <a:latin typeface="+mj-lt"/>
            </a:endParaRPr>
          </a:p>
          <a:p>
            <a:r>
              <a:rPr lang="en-GB" sz="1200" dirty="0">
                <a:solidFill>
                  <a:srgbClr val="000000"/>
                </a:solidFill>
                <a:latin typeface="+mj-lt"/>
              </a:rPr>
              <a:t>The Local Highway Authority would only be in a position to support such as reduction if it was satisfied that it would not result in inappropriate or unsafe car parking on surrounding streets, and particularly on Stirling Road itself which has cycle lanes. </a:t>
            </a:r>
          </a:p>
          <a:p>
            <a:endParaRPr lang="en-GB" sz="1200" dirty="0">
              <a:solidFill>
                <a:srgbClr val="000000"/>
              </a:solidFill>
              <a:latin typeface="+mj-lt"/>
            </a:endParaRPr>
          </a:p>
          <a:p>
            <a:r>
              <a:rPr lang="en-GB" sz="1200" dirty="0">
                <a:solidFill>
                  <a:srgbClr val="000000"/>
                </a:solidFill>
                <a:latin typeface="+mj-lt"/>
              </a:rPr>
              <a:t>Notwithstanding this, it is acknowledged, much like school sites, that it is not possible or desirable to provide a parking provision to meet infrequent occasions that result in very large, but short-lived peak parking demands. </a:t>
            </a:r>
          </a:p>
          <a:p>
            <a:endParaRPr lang="en-GB" sz="1200" dirty="0">
              <a:solidFill>
                <a:srgbClr val="000000"/>
              </a:solidFill>
              <a:latin typeface="+mj-lt"/>
            </a:endParaRPr>
          </a:p>
          <a:p>
            <a:r>
              <a:rPr lang="en-GB" sz="1200" dirty="0">
                <a:solidFill>
                  <a:srgbClr val="000000"/>
                </a:solidFill>
                <a:latin typeface="+mj-lt"/>
              </a:rPr>
              <a:t>It is therefore important that any future planning application is accompanied by a Transport Statement into the likely use of the site, the transport strategy for the likely use, and the resulting parking demand, along with measures as to how the impact of any offsite parking will be controlled to a satisfactory degree.</a:t>
            </a:r>
          </a:p>
          <a:p>
            <a:endParaRPr lang="en-GB" sz="1400" b="0" i="0" u="none" strike="noStrike" baseline="0" dirty="0">
              <a:solidFill>
                <a:srgbClr val="000000"/>
              </a:solidFill>
              <a:latin typeface="+mj-lt"/>
            </a:endParaRPr>
          </a:p>
        </p:txBody>
      </p:sp>
      <p:sp>
        <p:nvSpPr>
          <p:cNvPr id="8" name="TextBox 7">
            <a:extLst>
              <a:ext uri="{FF2B5EF4-FFF2-40B4-BE49-F238E27FC236}">
                <a16:creationId xmlns:a16="http://schemas.microsoft.com/office/drawing/2014/main" id="{7761281E-5414-A506-5CF0-A31665FD3A52}"/>
              </a:ext>
            </a:extLst>
          </p:cNvPr>
          <p:cNvSpPr txBox="1"/>
          <p:nvPr/>
        </p:nvSpPr>
        <p:spPr>
          <a:xfrm>
            <a:off x="467237" y="987902"/>
            <a:ext cx="5628763" cy="338554"/>
          </a:xfrm>
          <a:prstGeom prst="rect">
            <a:avLst/>
          </a:prstGeom>
          <a:noFill/>
        </p:spPr>
        <p:txBody>
          <a:bodyPr wrap="square" rtlCol="0">
            <a:spAutoFit/>
          </a:bodyPr>
          <a:lstStyle/>
          <a:p>
            <a:r>
              <a:rPr lang="en-GB" sz="1600" dirty="0">
                <a:solidFill>
                  <a:schemeClr val="accent1"/>
                </a:solidFill>
                <a:latin typeface="+mj-lt"/>
              </a:rPr>
              <a:t>Planning Comments   </a:t>
            </a:r>
          </a:p>
        </p:txBody>
      </p:sp>
      <p:sp>
        <p:nvSpPr>
          <p:cNvPr id="9" name="TextBox 8">
            <a:extLst>
              <a:ext uri="{FF2B5EF4-FFF2-40B4-BE49-F238E27FC236}">
                <a16:creationId xmlns:a16="http://schemas.microsoft.com/office/drawing/2014/main" id="{6E591E87-406F-FB92-823B-294C5649DB03}"/>
              </a:ext>
            </a:extLst>
          </p:cNvPr>
          <p:cNvSpPr txBox="1"/>
          <p:nvPr/>
        </p:nvSpPr>
        <p:spPr>
          <a:xfrm>
            <a:off x="6096000" y="1018679"/>
            <a:ext cx="5628763" cy="338554"/>
          </a:xfrm>
          <a:prstGeom prst="rect">
            <a:avLst/>
          </a:prstGeom>
          <a:noFill/>
        </p:spPr>
        <p:txBody>
          <a:bodyPr wrap="square" rtlCol="0">
            <a:spAutoFit/>
          </a:bodyPr>
          <a:lstStyle/>
          <a:p>
            <a:r>
              <a:rPr lang="en-GB" sz="1600" dirty="0">
                <a:solidFill>
                  <a:schemeClr val="accent1"/>
                </a:solidFill>
                <a:latin typeface="+mj-lt"/>
              </a:rPr>
              <a:t>Highway Comments   </a:t>
            </a:r>
          </a:p>
        </p:txBody>
      </p:sp>
    </p:spTree>
    <p:extLst>
      <p:ext uri="{BB962C8B-B14F-4D97-AF65-F5344CB8AC3E}">
        <p14:creationId xmlns:p14="http://schemas.microsoft.com/office/powerpoint/2010/main" val="14019138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and blue logo&#10;&#10;Description automatically generated">
            <a:extLst>
              <a:ext uri="{FF2B5EF4-FFF2-40B4-BE49-F238E27FC236}">
                <a16:creationId xmlns:a16="http://schemas.microsoft.com/office/drawing/2014/main" id="{08602766-6611-53FB-47FD-479DC7A47F25}"/>
              </a:ext>
            </a:extLst>
          </p:cNvPr>
          <p:cNvPicPr>
            <a:picLocks noChangeAspect="1"/>
          </p:cNvPicPr>
          <p:nvPr/>
        </p:nvPicPr>
        <p:blipFill rotWithShape="1">
          <a:blip r:embed="rId2">
            <a:extLst>
              <a:ext uri="{28A0092B-C50C-407E-A947-70E740481C1C}">
                <a14:useLocalDpi xmlns:a14="http://schemas.microsoft.com/office/drawing/2010/main" val="0"/>
              </a:ext>
            </a:extLst>
          </a:blip>
          <a:srcRect t="13283" b="15075"/>
          <a:stretch/>
        </p:blipFill>
        <p:spPr>
          <a:xfrm>
            <a:off x="10738624" y="0"/>
            <a:ext cx="1394238" cy="998857"/>
          </a:xfrm>
          <a:prstGeom prst="rect">
            <a:avLst/>
          </a:prstGeom>
        </p:spPr>
      </p:pic>
      <p:sp>
        <p:nvSpPr>
          <p:cNvPr id="11" name="Title 1">
            <a:extLst>
              <a:ext uri="{FF2B5EF4-FFF2-40B4-BE49-F238E27FC236}">
                <a16:creationId xmlns:a16="http://schemas.microsoft.com/office/drawing/2014/main" id="{12FECE62-693E-E75F-3176-AF9F6101DB7F}"/>
              </a:ext>
            </a:extLst>
          </p:cNvPr>
          <p:cNvSpPr>
            <a:spLocks noGrp="1"/>
          </p:cNvSpPr>
          <p:nvPr>
            <p:ph type="title"/>
          </p:nvPr>
        </p:nvSpPr>
        <p:spPr>
          <a:xfrm>
            <a:off x="116048" y="394733"/>
            <a:ext cx="10515600" cy="482163"/>
          </a:xfrm>
        </p:spPr>
        <p:txBody>
          <a:bodyPr>
            <a:normAutofit/>
          </a:bodyPr>
          <a:lstStyle/>
          <a:p>
            <a:r>
              <a:rPr lang="en-GB" sz="2400" dirty="0">
                <a:solidFill>
                  <a:schemeClr val="accent1"/>
                </a:solidFill>
              </a:rPr>
              <a:t>Option 3</a:t>
            </a:r>
            <a:endParaRPr lang="en-GB" sz="1600" dirty="0">
              <a:solidFill>
                <a:schemeClr val="accent1"/>
              </a:solidFill>
            </a:endParaRPr>
          </a:p>
        </p:txBody>
      </p:sp>
      <p:sp>
        <p:nvSpPr>
          <p:cNvPr id="12" name="TextBox 11">
            <a:extLst>
              <a:ext uri="{FF2B5EF4-FFF2-40B4-BE49-F238E27FC236}">
                <a16:creationId xmlns:a16="http://schemas.microsoft.com/office/drawing/2014/main" id="{CAE3D3A0-F9AD-D679-472A-ECF74C37547F}"/>
              </a:ext>
            </a:extLst>
          </p:cNvPr>
          <p:cNvSpPr txBox="1"/>
          <p:nvPr/>
        </p:nvSpPr>
        <p:spPr>
          <a:xfrm>
            <a:off x="116048" y="1089449"/>
            <a:ext cx="3333305" cy="3754874"/>
          </a:xfrm>
          <a:prstGeom prst="rect">
            <a:avLst/>
          </a:prstGeom>
          <a:noFill/>
        </p:spPr>
        <p:txBody>
          <a:bodyPr wrap="square" rtlCol="0">
            <a:spAutoFit/>
          </a:bodyPr>
          <a:lstStyle/>
          <a:p>
            <a:r>
              <a:rPr lang="en-GB" sz="1400" b="0" i="0" u="none" strike="noStrike" baseline="0" dirty="0">
                <a:solidFill>
                  <a:srgbClr val="000000"/>
                </a:solidFill>
                <a:latin typeface="+mj-lt"/>
              </a:rPr>
              <a:t>Site Area: 2500 sqm. </a:t>
            </a:r>
          </a:p>
          <a:p>
            <a:endParaRPr lang="en-GB" sz="1400" b="0" i="0" u="none" strike="noStrike" baseline="0" dirty="0">
              <a:solidFill>
                <a:srgbClr val="000000"/>
              </a:solidFill>
              <a:latin typeface="+mj-lt"/>
            </a:endParaRPr>
          </a:p>
          <a:p>
            <a:r>
              <a:rPr lang="en-GB" sz="1400" dirty="0">
                <a:solidFill>
                  <a:srgbClr val="000000"/>
                </a:solidFill>
                <a:latin typeface="+mj-lt"/>
              </a:rPr>
              <a:t>Cycle Spaces (Min) – 40 spaces</a:t>
            </a:r>
            <a:endParaRPr lang="en-GB" sz="1400" b="0" i="0" u="none" strike="noStrike" baseline="0" dirty="0">
              <a:solidFill>
                <a:srgbClr val="000000"/>
              </a:solidFill>
              <a:latin typeface="+mj-lt"/>
            </a:endParaRPr>
          </a:p>
          <a:p>
            <a:endParaRPr lang="en-GB" sz="1400" b="0" i="0" u="none" strike="noStrike" baseline="0" dirty="0">
              <a:solidFill>
                <a:srgbClr val="000000"/>
              </a:solidFill>
              <a:latin typeface="+mj-lt"/>
            </a:endParaRPr>
          </a:p>
          <a:p>
            <a:r>
              <a:rPr lang="en-GB" sz="1400" b="0" i="0" u="none" strike="noStrike" baseline="0" dirty="0">
                <a:solidFill>
                  <a:srgbClr val="000000"/>
                </a:solidFill>
                <a:latin typeface="+mj-lt"/>
              </a:rPr>
              <a:t>Parking: 26-30 spaces</a:t>
            </a:r>
          </a:p>
          <a:p>
            <a:endParaRPr lang="en-GB" sz="1400" b="0" i="0" u="none" strike="noStrike" baseline="0" dirty="0">
              <a:solidFill>
                <a:srgbClr val="000000"/>
              </a:solidFill>
              <a:latin typeface="+mj-lt"/>
            </a:endParaRPr>
          </a:p>
          <a:p>
            <a:r>
              <a:rPr lang="en-GB" sz="1400" dirty="0">
                <a:solidFill>
                  <a:srgbClr val="000000"/>
                </a:solidFill>
                <a:latin typeface="+mj-lt"/>
              </a:rPr>
              <a:t>Open Space: 200sqm. </a:t>
            </a:r>
          </a:p>
          <a:p>
            <a:endParaRPr lang="en-GB" sz="1400" dirty="0">
              <a:solidFill>
                <a:srgbClr val="000000"/>
              </a:solidFill>
              <a:latin typeface="+mj-lt"/>
            </a:endParaRPr>
          </a:p>
          <a:p>
            <a:r>
              <a:rPr lang="en-GB" sz="1400" b="0" i="0" u="none" strike="noStrike" baseline="0" dirty="0">
                <a:solidFill>
                  <a:srgbClr val="000000"/>
                </a:solidFill>
                <a:latin typeface="+mj-lt"/>
              </a:rPr>
              <a:t>Building Footprint: 600 sqm.</a:t>
            </a:r>
          </a:p>
          <a:p>
            <a:endParaRPr lang="en-GB" sz="1400" b="0" i="0" u="none" strike="noStrike" baseline="0" dirty="0">
              <a:solidFill>
                <a:srgbClr val="000000"/>
              </a:solidFill>
              <a:latin typeface="+mj-lt"/>
            </a:endParaRPr>
          </a:p>
          <a:p>
            <a:r>
              <a:rPr lang="en-GB" sz="1400" dirty="0">
                <a:solidFill>
                  <a:srgbClr val="000000"/>
                </a:solidFill>
                <a:latin typeface="+mj-lt"/>
              </a:rPr>
              <a:t>Height: 6 - 7.5m predominant eaves height</a:t>
            </a:r>
          </a:p>
          <a:p>
            <a:r>
              <a:rPr lang="en-GB" sz="1400" dirty="0">
                <a:solidFill>
                  <a:srgbClr val="000000"/>
                </a:solidFill>
                <a:latin typeface="+mj-lt"/>
              </a:rPr>
              <a:t>              2-2.5 residential storeys </a:t>
            </a:r>
          </a:p>
          <a:p>
            <a:r>
              <a:rPr lang="en-GB" sz="1400" dirty="0">
                <a:solidFill>
                  <a:srgbClr val="000000"/>
                </a:solidFill>
                <a:latin typeface="+mj-lt"/>
              </a:rPr>
              <a:t>              Elements rising above subject to LVA</a:t>
            </a:r>
          </a:p>
          <a:p>
            <a:endParaRPr lang="en-GB" sz="1400" dirty="0">
              <a:solidFill>
                <a:srgbClr val="000000"/>
              </a:solidFill>
              <a:latin typeface="+mj-lt"/>
            </a:endParaRPr>
          </a:p>
          <a:p>
            <a:r>
              <a:rPr lang="en-GB" sz="1400" dirty="0">
                <a:solidFill>
                  <a:srgbClr val="000000"/>
                </a:solidFill>
                <a:latin typeface="+mj-lt"/>
              </a:rPr>
              <a:t>Separation from H13 – 24 </a:t>
            </a:r>
            <a:r>
              <a:rPr lang="en-GB" sz="1400" dirty="0" err="1">
                <a:solidFill>
                  <a:srgbClr val="000000"/>
                </a:solidFill>
                <a:latin typeface="+mj-lt"/>
              </a:rPr>
              <a:t>mts</a:t>
            </a:r>
            <a:endParaRPr lang="en-GB" sz="1400" dirty="0">
              <a:solidFill>
                <a:srgbClr val="000000"/>
              </a:solidFill>
              <a:latin typeface="+mj-lt"/>
            </a:endParaRPr>
          </a:p>
          <a:p>
            <a:endParaRPr lang="en-GB" sz="1400" dirty="0">
              <a:solidFill>
                <a:srgbClr val="000000"/>
              </a:solidFill>
              <a:latin typeface="+mj-lt"/>
            </a:endParaRPr>
          </a:p>
          <a:p>
            <a:r>
              <a:rPr lang="en-GB" sz="1400" dirty="0">
                <a:solidFill>
                  <a:srgbClr val="000000"/>
                </a:solidFill>
                <a:latin typeface="+mj-lt"/>
              </a:rPr>
              <a:t>Buffer planting: 5 m </a:t>
            </a:r>
            <a:endParaRPr lang="en-GB" sz="1400" b="0" i="0" u="none" strike="noStrike" baseline="0" dirty="0">
              <a:solidFill>
                <a:srgbClr val="000000"/>
              </a:solidFill>
              <a:latin typeface="+mj-lt"/>
            </a:endParaRPr>
          </a:p>
        </p:txBody>
      </p:sp>
      <p:sp>
        <p:nvSpPr>
          <p:cNvPr id="13" name="Title 1">
            <a:extLst>
              <a:ext uri="{FF2B5EF4-FFF2-40B4-BE49-F238E27FC236}">
                <a16:creationId xmlns:a16="http://schemas.microsoft.com/office/drawing/2014/main" id="{35D1532C-5567-568A-3166-AA4E417175D0}"/>
              </a:ext>
            </a:extLst>
          </p:cNvPr>
          <p:cNvSpPr txBox="1">
            <a:spLocks/>
          </p:cNvSpPr>
          <p:nvPr/>
        </p:nvSpPr>
        <p:spPr>
          <a:xfrm>
            <a:off x="3380796" y="4995027"/>
            <a:ext cx="4608287" cy="4821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300" dirty="0">
                <a:solidFill>
                  <a:schemeClr val="tx1">
                    <a:lumMod val="65000"/>
                    <a:lumOff val="35000"/>
                  </a:schemeClr>
                </a:solidFill>
              </a:rPr>
              <a:t>Option 3a: 30 spaces Parking/Landscape buffer separation to parcel H13 </a:t>
            </a:r>
          </a:p>
        </p:txBody>
      </p:sp>
      <p:sp>
        <p:nvSpPr>
          <p:cNvPr id="14" name="Title 1">
            <a:extLst>
              <a:ext uri="{FF2B5EF4-FFF2-40B4-BE49-F238E27FC236}">
                <a16:creationId xmlns:a16="http://schemas.microsoft.com/office/drawing/2014/main" id="{BA039271-3AE3-BEA1-A961-A45FD90ADED3}"/>
              </a:ext>
            </a:extLst>
          </p:cNvPr>
          <p:cNvSpPr txBox="1">
            <a:spLocks/>
          </p:cNvSpPr>
          <p:nvPr/>
        </p:nvSpPr>
        <p:spPr>
          <a:xfrm>
            <a:off x="7877227" y="5015096"/>
            <a:ext cx="4218765" cy="4821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300" dirty="0">
                <a:solidFill>
                  <a:schemeClr val="tx1">
                    <a:lumMod val="65000"/>
                    <a:lumOff val="35000"/>
                  </a:schemeClr>
                </a:solidFill>
              </a:rPr>
              <a:t>Option 3b: 26 spaces, Parking/Landscape buffer separation to parcel H13 &amp; frontage  </a:t>
            </a:r>
          </a:p>
        </p:txBody>
      </p:sp>
      <p:pic>
        <p:nvPicPr>
          <p:cNvPr id="4" name="Picture 3" descr="A map of a land with trees and a pond&#10;&#10;Description automatically generated">
            <a:extLst>
              <a:ext uri="{FF2B5EF4-FFF2-40B4-BE49-F238E27FC236}">
                <a16:creationId xmlns:a16="http://schemas.microsoft.com/office/drawing/2014/main" id="{C77050E8-1A90-C397-3A54-AF7820BE7328}"/>
              </a:ext>
            </a:extLst>
          </p:cNvPr>
          <p:cNvPicPr>
            <a:picLocks noChangeAspect="1"/>
          </p:cNvPicPr>
          <p:nvPr/>
        </p:nvPicPr>
        <p:blipFill rotWithShape="1">
          <a:blip r:embed="rId3">
            <a:extLst>
              <a:ext uri="{28A0092B-C50C-407E-A947-70E740481C1C}">
                <a14:useLocalDpi xmlns:a14="http://schemas.microsoft.com/office/drawing/2010/main" val="0"/>
              </a:ext>
            </a:extLst>
          </a:blip>
          <a:srcRect l="10577"/>
          <a:stretch/>
        </p:blipFill>
        <p:spPr>
          <a:xfrm>
            <a:off x="3495548" y="1072335"/>
            <a:ext cx="4062714" cy="3920724"/>
          </a:xfrm>
          <a:prstGeom prst="rect">
            <a:avLst/>
          </a:prstGeom>
        </p:spPr>
      </p:pic>
      <p:pic>
        <p:nvPicPr>
          <p:cNvPr id="7" name="Picture 6" descr="A map of a land with a pond and trees&#10;&#10;Description automatically generated">
            <a:extLst>
              <a:ext uri="{FF2B5EF4-FFF2-40B4-BE49-F238E27FC236}">
                <a16:creationId xmlns:a16="http://schemas.microsoft.com/office/drawing/2014/main" id="{ABA270B0-A00D-8406-4AD3-F8217D92687A}"/>
              </a:ext>
            </a:extLst>
          </p:cNvPr>
          <p:cNvPicPr>
            <a:picLocks noChangeAspect="1"/>
          </p:cNvPicPr>
          <p:nvPr/>
        </p:nvPicPr>
        <p:blipFill rotWithShape="1">
          <a:blip r:embed="rId4">
            <a:extLst>
              <a:ext uri="{28A0092B-C50C-407E-A947-70E740481C1C}">
                <a14:useLocalDpi xmlns:a14="http://schemas.microsoft.com/office/drawing/2010/main" val="0"/>
              </a:ext>
            </a:extLst>
          </a:blip>
          <a:srcRect l="11451"/>
          <a:stretch/>
        </p:blipFill>
        <p:spPr>
          <a:xfrm>
            <a:off x="7766626" y="1071158"/>
            <a:ext cx="3958542" cy="3857895"/>
          </a:xfrm>
          <a:prstGeom prst="rect">
            <a:avLst/>
          </a:prstGeom>
        </p:spPr>
      </p:pic>
    </p:spTree>
    <p:extLst>
      <p:ext uri="{BB962C8B-B14F-4D97-AF65-F5344CB8AC3E}">
        <p14:creationId xmlns:p14="http://schemas.microsoft.com/office/powerpoint/2010/main" val="26506856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58">
            <a:extLst>
              <a:ext uri="{FF2B5EF4-FFF2-40B4-BE49-F238E27FC236}">
                <a16:creationId xmlns:a16="http://schemas.microsoft.com/office/drawing/2014/main" id="{476EFDDD-94DE-56DB-1E5B-7EC51F106FB8}"/>
              </a:ext>
            </a:extLst>
          </p:cNvPr>
          <p:cNvPicPr>
            <a:picLocks/>
          </p:cNvPicPr>
          <p:nvPr/>
        </p:nvPicPr>
        <p:blipFill rotWithShape="1">
          <a:blip r:embed="rId2" cstate="print"/>
          <a:srcRect t="11673" r="-4" b="2272"/>
          <a:stretch/>
        </p:blipFill>
        <p:spPr>
          <a:xfrm>
            <a:off x="7557844" y="-1"/>
            <a:ext cx="3719752" cy="2208617"/>
          </a:xfrm>
          <a:prstGeom prst="rect">
            <a:avLst/>
          </a:prstGeom>
        </p:spPr>
      </p:pic>
      <p:pic>
        <p:nvPicPr>
          <p:cNvPr id="5" name="Image 56">
            <a:extLst>
              <a:ext uri="{FF2B5EF4-FFF2-40B4-BE49-F238E27FC236}">
                <a16:creationId xmlns:a16="http://schemas.microsoft.com/office/drawing/2014/main" id="{D1B0A703-2E15-5EA8-532E-B5B4F417F7A3}"/>
              </a:ext>
            </a:extLst>
          </p:cNvPr>
          <p:cNvPicPr>
            <a:picLocks/>
          </p:cNvPicPr>
          <p:nvPr/>
        </p:nvPicPr>
        <p:blipFill rotWithShape="1">
          <a:blip r:embed="rId3" cstate="print"/>
          <a:srcRect t="10714" r="-3" b="-3"/>
          <a:stretch/>
        </p:blipFill>
        <p:spPr>
          <a:xfrm>
            <a:off x="7557867" y="4649384"/>
            <a:ext cx="3719729" cy="2208616"/>
          </a:xfrm>
          <a:prstGeom prst="rect">
            <a:avLst/>
          </a:prstGeom>
        </p:spPr>
      </p:pic>
      <p:pic>
        <p:nvPicPr>
          <p:cNvPr id="6" name="Image 53">
            <a:extLst>
              <a:ext uri="{FF2B5EF4-FFF2-40B4-BE49-F238E27FC236}">
                <a16:creationId xmlns:a16="http://schemas.microsoft.com/office/drawing/2014/main" id="{CF471C48-B8CE-F61D-3BDD-7775C01E860F}"/>
              </a:ext>
            </a:extLst>
          </p:cNvPr>
          <p:cNvPicPr>
            <a:picLocks/>
          </p:cNvPicPr>
          <p:nvPr/>
        </p:nvPicPr>
        <p:blipFill rotWithShape="1">
          <a:blip r:embed="rId4" cstate="print"/>
          <a:srcRect t="3455" r="-4" b="-4"/>
          <a:stretch/>
        </p:blipFill>
        <p:spPr>
          <a:xfrm>
            <a:off x="7557844" y="2324691"/>
            <a:ext cx="3719748" cy="2208617"/>
          </a:xfrm>
          <a:prstGeom prst="rect">
            <a:avLst/>
          </a:prstGeom>
        </p:spPr>
      </p:pic>
      <p:sp>
        <p:nvSpPr>
          <p:cNvPr id="7" name="Title 1">
            <a:extLst>
              <a:ext uri="{FF2B5EF4-FFF2-40B4-BE49-F238E27FC236}">
                <a16:creationId xmlns:a16="http://schemas.microsoft.com/office/drawing/2014/main" id="{FC39A8A5-88E4-21E2-DE5A-47C8F51564E0}"/>
              </a:ext>
            </a:extLst>
          </p:cNvPr>
          <p:cNvSpPr>
            <a:spLocks noGrp="1"/>
          </p:cNvSpPr>
          <p:nvPr>
            <p:ph type="title"/>
          </p:nvPr>
        </p:nvSpPr>
        <p:spPr>
          <a:xfrm>
            <a:off x="116048" y="394733"/>
            <a:ext cx="10515600" cy="482163"/>
          </a:xfrm>
        </p:spPr>
        <p:txBody>
          <a:bodyPr>
            <a:normAutofit/>
          </a:bodyPr>
          <a:lstStyle/>
          <a:p>
            <a:r>
              <a:rPr lang="en-GB" sz="2400" dirty="0">
                <a:solidFill>
                  <a:schemeClr val="accent1"/>
                </a:solidFill>
              </a:rPr>
              <a:t>Summary </a:t>
            </a:r>
            <a:endParaRPr lang="en-GB" sz="1600" dirty="0">
              <a:solidFill>
                <a:schemeClr val="accent1"/>
              </a:solidFill>
            </a:endParaRPr>
          </a:p>
        </p:txBody>
      </p:sp>
      <p:sp>
        <p:nvSpPr>
          <p:cNvPr id="8" name="TextBox 7">
            <a:extLst>
              <a:ext uri="{FF2B5EF4-FFF2-40B4-BE49-F238E27FC236}">
                <a16:creationId xmlns:a16="http://schemas.microsoft.com/office/drawing/2014/main" id="{B4DE82C5-D9A1-13E3-2B48-0B76633ABE04}"/>
              </a:ext>
            </a:extLst>
          </p:cNvPr>
          <p:cNvSpPr txBox="1"/>
          <p:nvPr/>
        </p:nvSpPr>
        <p:spPr>
          <a:xfrm>
            <a:off x="282223" y="1085533"/>
            <a:ext cx="7275622" cy="5768182"/>
          </a:xfrm>
          <a:prstGeom prst="rect">
            <a:avLst/>
          </a:prstGeom>
          <a:noFill/>
        </p:spPr>
        <p:txBody>
          <a:bodyPr wrap="square" rtlCol="0">
            <a:spAutoFit/>
          </a:bodyPr>
          <a:lstStyle/>
          <a:p>
            <a:pPr>
              <a:lnSpc>
                <a:spcPct val="110000"/>
              </a:lnSpc>
              <a:spcBef>
                <a:spcPts val="0"/>
              </a:spcBef>
            </a:pPr>
            <a:r>
              <a:rPr lang="en-US" sz="1400" dirty="0">
                <a:solidFill>
                  <a:schemeClr val="accent1"/>
                </a:solidFill>
                <a:latin typeface="+mj-lt"/>
                <a:ea typeface="Arial" panose="020B0604020202020204" pitchFamily="34" charset="0"/>
              </a:rPr>
              <a:t>Vision: </a:t>
            </a:r>
          </a:p>
          <a:p>
            <a:pPr>
              <a:lnSpc>
                <a:spcPct val="110000"/>
              </a:lnSpc>
            </a:pPr>
            <a:r>
              <a:rPr lang="en-US" sz="1400" dirty="0">
                <a:latin typeface="+mj-lt"/>
                <a:ea typeface="Arial" panose="020B0604020202020204" pitchFamily="34" charset="0"/>
              </a:rPr>
              <a:t>To reflect its communal, religious, voluntary function to create a building with a distinctive identity, building on the vision of Northstowe as a 21</a:t>
            </a:r>
            <a:r>
              <a:rPr lang="en-US" sz="1400" baseline="30000" dirty="0">
                <a:latin typeface="+mj-lt"/>
                <a:ea typeface="Arial" panose="020B0604020202020204" pitchFamily="34" charset="0"/>
              </a:rPr>
              <a:t>st</a:t>
            </a:r>
            <a:r>
              <a:rPr lang="en-US" sz="1400" dirty="0">
                <a:latin typeface="+mj-lt"/>
                <a:ea typeface="Arial" panose="020B0604020202020204" pitchFamily="34" charset="0"/>
              </a:rPr>
              <a:t> Century town.</a:t>
            </a:r>
          </a:p>
          <a:p>
            <a:pPr>
              <a:lnSpc>
                <a:spcPct val="110000"/>
              </a:lnSpc>
            </a:pPr>
            <a:endParaRPr lang="en-US" sz="1400" dirty="0">
              <a:latin typeface="+mj-lt"/>
              <a:ea typeface="Arial" panose="020B0604020202020204" pitchFamily="34" charset="0"/>
            </a:endParaRPr>
          </a:p>
          <a:p>
            <a:pPr>
              <a:lnSpc>
                <a:spcPct val="110000"/>
              </a:lnSpc>
            </a:pPr>
            <a:r>
              <a:rPr lang="en-US" sz="1400" dirty="0">
                <a:solidFill>
                  <a:schemeClr val="accent1"/>
                </a:solidFill>
                <a:latin typeface="+mj-lt"/>
                <a:ea typeface="Arial" panose="020B0604020202020204" pitchFamily="34" charset="0"/>
              </a:rPr>
              <a:t>Principles </a:t>
            </a:r>
          </a:p>
          <a:p>
            <a:pPr>
              <a:lnSpc>
                <a:spcPct val="110000"/>
              </a:lnSpc>
            </a:pPr>
            <a:r>
              <a:rPr lang="en-GB" sz="1400" dirty="0">
                <a:latin typeface="+mj-lt"/>
              </a:rPr>
              <a:t>1. Respecting its landscape and Setting</a:t>
            </a:r>
          </a:p>
          <a:p>
            <a:pPr>
              <a:lnSpc>
                <a:spcPct val="110000"/>
              </a:lnSpc>
            </a:pPr>
            <a:r>
              <a:rPr lang="en-GB" sz="1400" dirty="0">
                <a:latin typeface="+mj-lt"/>
              </a:rPr>
              <a:t>2. Be a good neighbour </a:t>
            </a:r>
          </a:p>
          <a:p>
            <a:pPr>
              <a:lnSpc>
                <a:spcPct val="110000"/>
              </a:lnSpc>
            </a:pPr>
            <a:r>
              <a:rPr lang="en-GB" sz="1400" dirty="0">
                <a:latin typeface="+mj-lt"/>
              </a:rPr>
              <a:t>3. Promoting active travel providing minimum onsite carparking </a:t>
            </a:r>
          </a:p>
          <a:p>
            <a:pPr>
              <a:lnSpc>
                <a:spcPct val="110000"/>
              </a:lnSpc>
            </a:pPr>
            <a:r>
              <a:rPr lang="en-GB" sz="1400" dirty="0">
                <a:latin typeface="+mj-lt"/>
              </a:rPr>
              <a:t>4. Create Building with a distinct identity </a:t>
            </a:r>
          </a:p>
          <a:p>
            <a:pPr>
              <a:lnSpc>
                <a:spcPct val="110000"/>
              </a:lnSpc>
            </a:pPr>
            <a:r>
              <a:rPr lang="en-GB" sz="1400" dirty="0">
                <a:latin typeface="+mj-lt"/>
              </a:rPr>
              <a:t>5. Sustainable Design </a:t>
            </a:r>
          </a:p>
          <a:p>
            <a:pPr>
              <a:lnSpc>
                <a:spcPct val="110000"/>
              </a:lnSpc>
            </a:pPr>
            <a:endParaRPr lang="en-GB" sz="1400" dirty="0">
              <a:latin typeface="+mj-lt"/>
            </a:endParaRPr>
          </a:p>
          <a:p>
            <a:pPr>
              <a:lnSpc>
                <a:spcPct val="110000"/>
              </a:lnSpc>
            </a:pPr>
            <a:r>
              <a:rPr lang="en-GB" sz="1400" dirty="0">
                <a:solidFill>
                  <a:schemeClr val="accent1"/>
                </a:solidFill>
                <a:latin typeface="+mj-lt"/>
              </a:rPr>
              <a:t>Options </a:t>
            </a:r>
          </a:p>
          <a:p>
            <a:pPr>
              <a:lnSpc>
                <a:spcPct val="110000"/>
              </a:lnSpc>
            </a:pPr>
            <a:r>
              <a:rPr lang="en-GB" sz="1400" dirty="0">
                <a:latin typeface="+mj-lt"/>
              </a:rPr>
              <a:t>Option 1  - 800 </a:t>
            </a:r>
            <a:r>
              <a:rPr lang="en-GB" sz="1400" dirty="0" err="1">
                <a:latin typeface="+mj-lt"/>
              </a:rPr>
              <a:t>sq</a:t>
            </a:r>
            <a:r>
              <a:rPr lang="en-GB" sz="1400" dirty="0">
                <a:latin typeface="+mj-lt"/>
              </a:rPr>
              <a:t> m building footprint, 13-15 car parking spaces &amp;  300-500 sqm open space</a:t>
            </a:r>
          </a:p>
          <a:p>
            <a:pPr>
              <a:lnSpc>
                <a:spcPct val="110000"/>
              </a:lnSpc>
            </a:pPr>
            <a:r>
              <a:rPr lang="en-GB" sz="1400" dirty="0">
                <a:latin typeface="+mj-lt"/>
              </a:rPr>
              <a:t>Option 2 -  800 sq. m. building footprint, zero or 60 spaces (part basement) &amp; 1300 sqm open space</a:t>
            </a:r>
          </a:p>
          <a:p>
            <a:pPr>
              <a:lnSpc>
                <a:spcPct val="110000"/>
              </a:lnSpc>
            </a:pPr>
            <a:r>
              <a:rPr lang="en-GB" sz="1400" dirty="0">
                <a:latin typeface="+mj-lt"/>
              </a:rPr>
              <a:t>Option 3 – 600 sqm. building footprint 26- 30 car parking spaces &amp; 200 </a:t>
            </a:r>
            <a:r>
              <a:rPr lang="en-GB" sz="1400" dirty="0" err="1">
                <a:latin typeface="+mj-lt"/>
              </a:rPr>
              <a:t>sq.m</a:t>
            </a:r>
            <a:r>
              <a:rPr lang="en-GB" sz="1400" dirty="0">
                <a:latin typeface="+mj-lt"/>
              </a:rPr>
              <a:t>. open space</a:t>
            </a:r>
          </a:p>
          <a:p>
            <a:pPr>
              <a:lnSpc>
                <a:spcPct val="110000"/>
              </a:lnSpc>
            </a:pPr>
            <a:endParaRPr lang="en-US" sz="1400" dirty="0">
              <a:latin typeface="+mj-lt"/>
              <a:ea typeface="Arial" panose="020B0604020202020204" pitchFamily="34" charset="0"/>
            </a:endParaRPr>
          </a:p>
          <a:p>
            <a:pPr>
              <a:lnSpc>
                <a:spcPct val="110000"/>
              </a:lnSpc>
            </a:pPr>
            <a:r>
              <a:rPr lang="en-US" sz="1400" dirty="0">
                <a:solidFill>
                  <a:schemeClr val="accent1"/>
                </a:solidFill>
                <a:latin typeface="+mj-lt"/>
                <a:ea typeface="Arial" panose="020B0604020202020204" pitchFamily="34" charset="0"/>
              </a:rPr>
              <a:t>Balance </a:t>
            </a:r>
          </a:p>
          <a:p>
            <a:pPr>
              <a:lnSpc>
                <a:spcPct val="110000"/>
              </a:lnSpc>
            </a:pPr>
            <a:r>
              <a:rPr lang="en-US" sz="1400" dirty="0">
                <a:latin typeface="+mj-lt"/>
                <a:ea typeface="Arial" panose="020B0604020202020204" pitchFamily="34" charset="0"/>
              </a:rPr>
              <a:t>Balance of provision of building, open space and parking  will depend on the </a:t>
            </a:r>
            <a:r>
              <a:rPr lang="en-GB" sz="1400" dirty="0">
                <a:latin typeface="+mj-lt"/>
                <a:ea typeface="Arial" panose="020B0604020202020204" pitchFamily="34" charset="0"/>
              </a:rPr>
              <a:t>capacity requirements, </a:t>
            </a:r>
          </a:p>
          <a:p>
            <a:pPr>
              <a:lnSpc>
                <a:spcPct val="110000"/>
              </a:lnSpc>
            </a:pPr>
            <a:r>
              <a:rPr lang="en-GB" sz="1400" dirty="0">
                <a:latin typeface="+mj-lt"/>
                <a:ea typeface="Arial" panose="020B0604020202020204" pitchFamily="34" charset="0"/>
              </a:rPr>
              <a:t>catchment, assessment of local need, realistic walking, cycling and public transport routes/infrastructure and detailed arrangements of the use of nearby parking facilities.</a:t>
            </a:r>
          </a:p>
          <a:p>
            <a:pPr>
              <a:lnSpc>
                <a:spcPct val="110000"/>
              </a:lnSpc>
            </a:pPr>
            <a:endParaRPr lang="en-GB" sz="1400" dirty="0">
              <a:latin typeface="+mj-lt"/>
              <a:ea typeface="Arial" panose="020B0604020202020204" pitchFamily="34" charset="0"/>
            </a:endParaRPr>
          </a:p>
          <a:p>
            <a:pPr>
              <a:lnSpc>
                <a:spcPct val="110000"/>
              </a:lnSpc>
            </a:pPr>
            <a:endParaRPr lang="en-US" sz="1400" dirty="0">
              <a:latin typeface="+mj-lt"/>
              <a:ea typeface="Arial" panose="020B0604020202020204" pitchFamily="34" charset="0"/>
            </a:endParaRPr>
          </a:p>
          <a:p>
            <a:pPr>
              <a:lnSpc>
                <a:spcPct val="110000"/>
              </a:lnSpc>
            </a:pPr>
            <a:endParaRPr lang="en-US" sz="1400" dirty="0">
              <a:latin typeface="+mj-lt"/>
              <a:ea typeface="Arial" panose="020B0604020202020204" pitchFamily="34" charset="0"/>
            </a:endParaRPr>
          </a:p>
          <a:p>
            <a:pPr>
              <a:lnSpc>
                <a:spcPct val="110000"/>
              </a:lnSpc>
              <a:spcBef>
                <a:spcPts val="0"/>
              </a:spcBef>
            </a:pPr>
            <a:endParaRPr lang="en-US" sz="1400" dirty="0">
              <a:latin typeface="+mj-lt"/>
              <a:ea typeface="Arial" panose="020B0604020202020204" pitchFamily="34" charset="0"/>
            </a:endParaRPr>
          </a:p>
        </p:txBody>
      </p:sp>
      <p:sp>
        <p:nvSpPr>
          <p:cNvPr id="11" name="TextBox 10">
            <a:extLst>
              <a:ext uri="{FF2B5EF4-FFF2-40B4-BE49-F238E27FC236}">
                <a16:creationId xmlns:a16="http://schemas.microsoft.com/office/drawing/2014/main" id="{239E9543-E8C1-C918-25C9-DE846A201A6C}"/>
              </a:ext>
            </a:extLst>
          </p:cNvPr>
          <p:cNvSpPr txBox="1"/>
          <p:nvPr/>
        </p:nvSpPr>
        <p:spPr>
          <a:xfrm>
            <a:off x="7467531" y="-34197"/>
            <a:ext cx="2862110" cy="276999"/>
          </a:xfrm>
          <a:prstGeom prst="rect">
            <a:avLst/>
          </a:prstGeom>
          <a:noFill/>
        </p:spPr>
        <p:txBody>
          <a:bodyPr wrap="square" rtlCol="0">
            <a:spAutoFit/>
          </a:bodyPr>
          <a:lstStyle/>
          <a:p>
            <a:r>
              <a:rPr lang="en-GB" sz="1200" dirty="0">
                <a:solidFill>
                  <a:schemeClr val="bg1"/>
                </a:solidFill>
                <a:latin typeface="+mj-lt"/>
              </a:rPr>
              <a:t> </a:t>
            </a:r>
            <a:r>
              <a:rPr lang="en-GB" sz="1200" dirty="0" err="1">
                <a:solidFill>
                  <a:schemeClr val="bg1"/>
                </a:solidFill>
                <a:latin typeface="+mj-lt"/>
              </a:rPr>
              <a:t>Bosjes</a:t>
            </a:r>
            <a:r>
              <a:rPr lang="en-GB" sz="1200" dirty="0">
                <a:solidFill>
                  <a:schemeClr val="bg1"/>
                </a:solidFill>
                <a:latin typeface="+mj-lt"/>
              </a:rPr>
              <a:t> Chapel , South Africa, Steyn Studio</a:t>
            </a:r>
          </a:p>
        </p:txBody>
      </p:sp>
      <p:sp>
        <p:nvSpPr>
          <p:cNvPr id="12" name="TextBox 11">
            <a:extLst>
              <a:ext uri="{FF2B5EF4-FFF2-40B4-BE49-F238E27FC236}">
                <a16:creationId xmlns:a16="http://schemas.microsoft.com/office/drawing/2014/main" id="{F7AC3DCC-96C6-0A88-ECBB-67DDC0E8E30D}"/>
              </a:ext>
            </a:extLst>
          </p:cNvPr>
          <p:cNvSpPr txBox="1"/>
          <p:nvPr/>
        </p:nvSpPr>
        <p:spPr>
          <a:xfrm>
            <a:off x="7501398" y="2297828"/>
            <a:ext cx="3203663" cy="276999"/>
          </a:xfrm>
          <a:prstGeom prst="rect">
            <a:avLst/>
          </a:prstGeom>
          <a:noFill/>
        </p:spPr>
        <p:txBody>
          <a:bodyPr wrap="square" rtlCol="0">
            <a:spAutoFit/>
          </a:bodyPr>
          <a:lstStyle/>
          <a:p>
            <a:r>
              <a:rPr lang="it-IT" sz="1200" dirty="0">
                <a:solidFill>
                  <a:schemeClr val="bg1"/>
                </a:solidFill>
                <a:latin typeface="+mj-lt"/>
              </a:rPr>
              <a:t>Barmer Temple,  Rajasthan India Space Matters</a:t>
            </a:r>
            <a:endParaRPr lang="en-GB" sz="1200" dirty="0">
              <a:solidFill>
                <a:schemeClr val="bg1"/>
              </a:solidFill>
              <a:latin typeface="+mj-lt"/>
            </a:endParaRPr>
          </a:p>
        </p:txBody>
      </p:sp>
      <p:sp>
        <p:nvSpPr>
          <p:cNvPr id="13" name="TextBox 12">
            <a:extLst>
              <a:ext uri="{FF2B5EF4-FFF2-40B4-BE49-F238E27FC236}">
                <a16:creationId xmlns:a16="http://schemas.microsoft.com/office/drawing/2014/main" id="{DE5593F6-5722-998D-13EB-180784C9963C}"/>
              </a:ext>
            </a:extLst>
          </p:cNvPr>
          <p:cNvSpPr txBox="1"/>
          <p:nvPr/>
        </p:nvSpPr>
        <p:spPr>
          <a:xfrm>
            <a:off x="7501398" y="4598723"/>
            <a:ext cx="2489137" cy="276999"/>
          </a:xfrm>
          <a:prstGeom prst="rect">
            <a:avLst/>
          </a:prstGeom>
          <a:noFill/>
        </p:spPr>
        <p:txBody>
          <a:bodyPr wrap="square" rtlCol="0">
            <a:spAutoFit/>
          </a:bodyPr>
          <a:lstStyle/>
          <a:p>
            <a:r>
              <a:rPr lang="it-IT" sz="1200" dirty="0">
                <a:solidFill>
                  <a:schemeClr val="bg1"/>
                </a:solidFill>
                <a:latin typeface="+mj-lt"/>
              </a:rPr>
              <a:t>Mosque in Preston, Luca Poian Forms</a:t>
            </a:r>
            <a:endParaRPr lang="en-GB" sz="1200" dirty="0">
              <a:solidFill>
                <a:schemeClr val="bg1"/>
              </a:solidFill>
              <a:latin typeface="+mj-lt"/>
            </a:endParaRPr>
          </a:p>
        </p:txBody>
      </p:sp>
    </p:spTree>
    <p:extLst>
      <p:ext uri="{BB962C8B-B14F-4D97-AF65-F5344CB8AC3E}">
        <p14:creationId xmlns:p14="http://schemas.microsoft.com/office/powerpoint/2010/main" val="3089661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5F17F0-6E32-489E-A6F4-69A184421FCD}"/>
              </a:ext>
            </a:extLst>
          </p:cNvPr>
          <p:cNvPicPr>
            <a:picLocks noChangeAspect="1"/>
          </p:cNvPicPr>
          <p:nvPr/>
        </p:nvPicPr>
        <p:blipFill rotWithShape="1">
          <a:blip r:embed="rId2"/>
          <a:srcRect b="19"/>
          <a:stretch/>
        </p:blipFill>
        <p:spPr>
          <a:xfrm>
            <a:off x="0" y="0"/>
            <a:ext cx="12191980" cy="6856718"/>
          </a:xfrm>
          <a:prstGeom prst="rect">
            <a:avLst/>
          </a:prstGeom>
        </p:spPr>
      </p:pic>
      <p:sp>
        <p:nvSpPr>
          <p:cNvPr id="3" name="TextBox 2">
            <a:extLst>
              <a:ext uri="{FF2B5EF4-FFF2-40B4-BE49-F238E27FC236}">
                <a16:creationId xmlns:a16="http://schemas.microsoft.com/office/drawing/2014/main" id="{1969F518-6ECB-4F52-A8AD-CBAF2F17B606}"/>
              </a:ext>
            </a:extLst>
          </p:cNvPr>
          <p:cNvSpPr txBox="1"/>
          <p:nvPr/>
        </p:nvSpPr>
        <p:spPr>
          <a:xfrm>
            <a:off x="4383500" y="1863069"/>
            <a:ext cx="735629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descr="Graphical user interface, application&#10;&#10;Description automatically generated">
            <a:extLst>
              <a:ext uri="{FF2B5EF4-FFF2-40B4-BE49-F238E27FC236}">
                <a16:creationId xmlns:a16="http://schemas.microsoft.com/office/drawing/2014/main" id="{24BDDC70-5226-458C-AAE0-4C8263D7FE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7136" y="5607006"/>
            <a:ext cx="1543921" cy="755844"/>
          </a:xfrm>
          <a:prstGeom prst="rect">
            <a:avLst/>
          </a:prstGeom>
        </p:spPr>
      </p:pic>
      <p:sp>
        <p:nvSpPr>
          <p:cNvPr id="4" name="TextBox 3">
            <a:extLst>
              <a:ext uri="{FF2B5EF4-FFF2-40B4-BE49-F238E27FC236}">
                <a16:creationId xmlns:a16="http://schemas.microsoft.com/office/drawing/2014/main" id="{DA422745-03F5-8220-C697-27B1A117F165}"/>
              </a:ext>
            </a:extLst>
          </p:cNvPr>
          <p:cNvSpPr txBox="1"/>
          <p:nvPr/>
        </p:nvSpPr>
        <p:spPr>
          <a:xfrm>
            <a:off x="4220134" y="422762"/>
            <a:ext cx="6082616" cy="62478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Secured under policy SC4 (Meeting Community Needs) of the Local Plan: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Phase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0.25 hectares of land, adjacent to Parcel H13 and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Bughunter</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Waters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Phase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An area of serviced land in the town centre, capable of providing between 1000-1050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sq.m</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gross internal area (could be land or floorspace within a building)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Phase 3A (Faith land)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0.15 hectares of serviced land within the site, adjacent to the Local Centre, or within a secondary mixed-use zone (</a:t>
            </a:r>
            <a:r>
              <a:rPr lang="en-GB" dirty="0">
                <a:solidFill>
                  <a:prstClr val="black"/>
                </a:solidFill>
                <a:latin typeface="Calibri" panose="020F0502020204030204"/>
              </a:rPr>
              <a:t>additional to a</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community garden for remembrance and reflection to be brought forward by Homes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Phase 3B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0.1675 hectares of serviced land within the site, within or adjacent to the secondary mixed-use zone or adjacent to the primary school</a:t>
            </a:r>
          </a:p>
        </p:txBody>
      </p:sp>
    </p:spTree>
    <p:extLst>
      <p:ext uri="{BB962C8B-B14F-4D97-AF65-F5344CB8AC3E}">
        <p14:creationId xmlns:p14="http://schemas.microsoft.com/office/powerpoint/2010/main" val="9347274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5F17F0-6E32-489E-A6F4-69A184421FCD}"/>
              </a:ext>
            </a:extLst>
          </p:cNvPr>
          <p:cNvPicPr>
            <a:picLocks noChangeAspect="1"/>
          </p:cNvPicPr>
          <p:nvPr/>
        </p:nvPicPr>
        <p:blipFill rotWithShape="1">
          <a:blip r:embed="rId3"/>
          <a:srcRect b="19"/>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1969F518-6ECB-4F52-A8AD-CBAF2F17B606}"/>
              </a:ext>
            </a:extLst>
          </p:cNvPr>
          <p:cNvSpPr txBox="1"/>
          <p:nvPr/>
        </p:nvSpPr>
        <p:spPr>
          <a:xfrm>
            <a:off x="4383500" y="1863069"/>
            <a:ext cx="735629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descr="Graphical user interface, application&#10;&#10;Description automatically generated">
            <a:extLst>
              <a:ext uri="{FF2B5EF4-FFF2-40B4-BE49-F238E27FC236}">
                <a16:creationId xmlns:a16="http://schemas.microsoft.com/office/drawing/2014/main" id="{24BDDC70-5226-458C-AAE0-4C8263D7FE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7136" y="5607006"/>
            <a:ext cx="1543921" cy="755844"/>
          </a:xfrm>
          <a:prstGeom prst="rect">
            <a:avLst/>
          </a:prstGeom>
        </p:spPr>
      </p:pic>
      <p:sp>
        <p:nvSpPr>
          <p:cNvPr id="4" name="TextBox 3">
            <a:extLst>
              <a:ext uri="{FF2B5EF4-FFF2-40B4-BE49-F238E27FC236}">
                <a16:creationId xmlns:a16="http://schemas.microsoft.com/office/drawing/2014/main" id="{DA422745-03F5-8220-C697-27B1A117F165}"/>
              </a:ext>
            </a:extLst>
          </p:cNvPr>
          <p:cNvSpPr txBox="1"/>
          <p:nvPr/>
        </p:nvSpPr>
        <p:spPr>
          <a:xfrm>
            <a:off x="4133049" y="707101"/>
            <a:ext cx="6082616" cy="378885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Light" panose="020F0302020204030204" pitchFamily="34" charset="0"/>
              </a:rPr>
              <a:t>Next steps:</a:t>
            </a:r>
          </a:p>
          <a:p>
            <a:pPr marL="342900" marR="0" lvl="0"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Light" panose="020F0302020204030204" pitchFamily="34" charset="0"/>
              </a:rPr>
              <a:t>Receive feedback on the development brief</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Light" panose="020F0302020204030204" pitchFamily="34" charset="0"/>
              </a:rPr>
              <a:t>	</a:t>
            </a:r>
            <a:r>
              <a:rPr kumimoji="0" lang="en-GB" sz="1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Light" panose="020F0302020204030204" pitchFamily="34" charset="0"/>
                <a:hlinkClick r:id="rId5"/>
              </a:rPr>
              <a:t>clare.gibbons@scambs.gov.uk</a:t>
            </a:r>
            <a:endParaRPr kumimoji="0" lang="en-GB" sz="1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Light" panose="020F0302020204030204" pitchFamily="34" charset="0"/>
            </a:endParaRPr>
          </a:p>
          <a:p>
            <a:pPr marL="342900" marR="0" lvl="0"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Light" panose="020F0302020204030204" pitchFamily="34" charset="0"/>
              </a:rPr>
              <a:t>GCSP reviews the service corridor proposed by L&amp;Q</a:t>
            </a:r>
          </a:p>
          <a:p>
            <a:pPr marL="342900" marR="0" lvl="0"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Light" panose="020F0302020204030204" pitchFamily="34" charset="0"/>
              </a:rPr>
              <a:t>SCDC takes land transfer from L&amp;Q</a:t>
            </a:r>
          </a:p>
          <a:p>
            <a:pPr marL="342900" marR="0" lvl="0"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Light" panose="020F0302020204030204" pitchFamily="34" charset="0"/>
              </a:rPr>
              <a:t>SCDC activates the faith land allocation, in accordance with the </a:t>
            </a:r>
            <a:r>
              <a:rPr kumimoji="0" lang="en-GB" sz="1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Light" panose="020F0302020204030204" pitchFamily="34" charset="0"/>
                <a:hlinkClick r:id="rId6"/>
              </a:rPr>
              <a:t>Allocation Policy for the distribution </a:t>
            </a:r>
            <a:r>
              <a:rPr lang="en-GB" dirty="0">
                <a:solidFill>
                  <a:prstClr val="black"/>
                </a:solidFill>
                <a:latin typeface="Calibri" panose="020F0502020204030204"/>
                <a:ea typeface="Calibri" panose="020F0502020204030204" pitchFamily="34" charset="0"/>
                <a:cs typeface="Calibri Light" panose="020F0302020204030204" pitchFamily="34" charset="0"/>
                <a:hlinkClick r:id="rId6"/>
              </a:rPr>
              <a:t>of faith / community land</a:t>
            </a:r>
            <a:r>
              <a:rPr lang="en-GB" dirty="0">
                <a:solidFill>
                  <a:prstClr val="black"/>
                </a:solidFill>
                <a:latin typeface="Calibri" panose="020F0502020204030204"/>
                <a:ea typeface="Calibri" panose="020F0502020204030204" pitchFamily="34" charset="0"/>
                <a:cs typeface="Calibri Light" panose="020F0302020204030204" pitchFamily="34" charset="0"/>
              </a:rPr>
              <a:t> </a:t>
            </a: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approved on the 4</a:t>
            </a:r>
            <a:r>
              <a:rPr kumimoji="0" lang="en-GB" sz="1800" b="0" i="0" u="none" strike="noStrike" kern="1200" cap="none" spc="0" normalizeH="0" baseline="3000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a:t>
            </a: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March 2020</a:t>
            </a:r>
          </a:p>
          <a:p>
            <a:pPr marL="342900" marR="0" lvl="0"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Bidding window will remain open for 12 months minimum</a:t>
            </a:r>
          </a:p>
        </p:txBody>
      </p:sp>
    </p:spTree>
    <p:extLst>
      <p:ext uri="{BB962C8B-B14F-4D97-AF65-F5344CB8AC3E}">
        <p14:creationId xmlns:p14="http://schemas.microsoft.com/office/powerpoint/2010/main" val="23387786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5F17F0-6E32-489E-A6F4-69A184421FCD}"/>
              </a:ext>
            </a:extLst>
          </p:cNvPr>
          <p:cNvPicPr>
            <a:picLocks noChangeAspect="1"/>
          </p:cNvPicPr>
          <p:nvPr/>
        </p:nvPicPr>
        <p:blipFill rotWithShape="1">
          <a:blip r:embed="rId2"/>
          <a:srcRect b="19"/>
          <a:stretch/>
        </p:blipFill>
        <p:spPr>
          <a:xfrm>
            <a:off x="20" y="0"/>
            <a:ext cx="12191980" cy="6856718"/>
          </a:xfrm>
          <a:prstGeom prst="rect">
            <a:avLst/>
          </a:prstGeom>
        </p:spPr>
      </p:pic>
      <p:sp>
        <p:nvSpPr>
          <p:cNvPr id="3" name="TextBox 2">
            <a:extLst>
              <a:ext uri="{FF2B5EF4-FFF2-40B4-BE49-F238E27FC236}">
                <a16:creationId xmlns:a16="http://schemas.microsoft.com/office/drawing/2014/main" id="{1969F518-6ECB-4F52-A8AD-CBAF2F17B606}"/>
              </a:ext>
            </a:extLst>
          </p:cNvPr>
          <p:cNvSpPr txBox="1"/>
          <p:nvPr/>
        </p:nvSpPr>
        <p:spPr>
          <a:xfrm>
            <a:off x="4383500" y="1863069"/>
            <a:ext cx="735629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descr="Graphical user interface, application&#10;&#10;Description automatically generated">
            <a:extLst>
              <a:ext uri="{FF2B5EF4-FFF2-40B4-BE49-F238E27FC236}">
                <a16:creationId xmlns:a16="http://schemas.microsoft.com/office/drawing/2014/main" id="{24BDDC70-5226-458C-AAE0-4C8263D7FE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7136" y="5607006"/>
            <a:ext cx="1543921" cy="755844"/>
          </a:xfrm>
          <a:prstGeom prst="rect">
            <a:avLst/>
          </a:prstGeom>
        </p:spPr>
      </p:pic>
      <p:sp>
        <p:nvSpPr>
          <p:cNvPr id="4" name="TextBox 3">
            <a:extLst>
              <a:ext uri="{FF2B5EF4-FFF2-40B4-BE49-F238E27FC236}">
                <a16:creationId xmlns:a16="http://schemas.microsoft.com/office/drawing/2014/main" id="{DA422745-03F5-8220-C697-27B1A117F165}"/>
              </a:ext>
            </a:extLst>
          </p:cNvPr>
          <p:cNvSpPr txBox="1"/>
          <p:nvPr/>
        </p:nvSpPr>
        <p:spPr>
          <a:xfrm>
            <a:off x="4133049" y="707101"/>
            <a:ext cx="6082616" cy="503535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Calibri" panose="020F0502020204030204" pitchFamily="34" charset="0"/>
                <a:cs typeface="Calibri Light" panose="020F0302020204030204" pitchFamily="34" charset="0"/>
              </a:rPr>
              <a:t>Eligibility criteria:</a:t>
            </a:r>
          </a:p>
          <a:p>
            <a:pPr marL="342900" marR="0" lvl="0"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Calibri" panose="020F0502020204030204" pitchFamily="34" charset="0"/>
                <a:cs typeface="Calibri Light" panose="020F0302020204030204" pitchFamily="34" charset="0"/>
              </a:rPr>
              <a:t>The faith/community group has an association with Northstowe.</a:t>
            </a:r>
          </a:p>
          <a:p>
            <a:pPr marL="342900" marR="0" lvl="0"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Calibri" panose="020F0502020204030204" pitchFamily="34" charset="0"/>
                <a:cs typeface="Calibri Light" panose="020F0302020204030204" pitchFamily="34" charset="0"/>
              </a:rPr>
              <a:t>The organisation has charitable status.</a:t>
            </a:r>
          </a:p>
          <a:p>
            <a:pPr marL="342900" marR="0" lvl="0"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Calibri" panose="020F0502020204030204" pitchFamily="34" charset="0"/>
                <a:cs typeface="Calibri Light" panose="020F0302020204030204" pitchFamily="34" charset="0"/>
              </a:rPr>
              <a:t>The applicant organisation has the financial resources and organisational capacity to deliver.</a:t>
            </a:r>
          </a:p>
          <a:p>
            <a:pPr marL="342900" marR="0" lvl="0"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Calibri" panose="020F0502020204030204" pitchFamily="34" charset="0"/>
                <a:cs typeface="Calibri Light" panose="020F0302020204030204" pitchFamily="34" charset="0"/>
              </a:rPr>
              <a:t>Any building delivered on the faith/voluntary land should accommodate, in addition to any dedicated worship space, shared space to be made available, with staff to support the provision of a range of community activities open to all. Such shared space must also be made available to other community and faith groups without restriction. </a:t>
            </a:r>
          </a:p>
        </p:txBody>
      </p:sp>
    </p:spTree>
    <p:extLst>
      <p:ext uri="{BB962C8B-B14F-4D97-AF65-F5344CB8AC3E}">
        <p14:creationId xmlns:p14="http://schemas.microsoft.com/office/powerpoint/2010/main" val="741603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een and blue logo&#10;&#10;Description automatically generated">
            <a:extLst>
              <a:ext uri="{FF2B5EF4-FFF2-40B4-BE49-F238E27FC236}">
                <a16:creationId xmlns:a16="http://schemas.microsoft.com/office/drawing/2014/main" id="{1271271A-6987-1241-B79F-5DC022C06BD2}"/>
              </a:ext>
            </a:extLst>
          </p:cNvPr>
          <p:cNvPicPr>
            <a:picLocks noChangeAspect="1"/>
          </p:cNvPicPr>
          <p:nvPr/>
        </p:nvPicPr>
        <p:blipFill rotWithShape="1">
          <a:blip r:embed="rId2">
            <a:extLst>
              <a:ext uri="{28A0092B-C50C-407E-A947-70E740481C1C}">
                <a14:useLocalDpi xmlns:a14="http://schemas.microsoft.com/office/drawing/2010/main" val="0"/>
              </a:ext>
            </a:extLst>
          </a:blip>
          <a:srcRect t="13283" b="15075"/>
          <a:stretch/>
        </p:blipFill>
        <p:spPr>
          <a:xfrm>
            <a:off x="10744558" y="140544"/>
            <a:ext cx="1081684" cy="774937"/>
          </a:xfrm>
          <a:prstGeom prst="rect">
            <a:avLst/>
          </a:prstGeom>
        </p:spPr>
      </p:pic>
      <p:pic>
        <p:nvPicPr>
          <p:cNvPr id="11" name="Picture 10">
            <a:extLst>
              <a:ext uri="{FF2B5EF4-FFF2-40B4-BE49-F238E27FC236}">
                <a16:creationId xmlns:a16="http://schemas.microsoft.com/office/drawing/2014/main" id="{A4809AD2-E376-5A5C-40D4-B2995E7FFAA5}"/>
              </a:ext>
            </a:extLst>
          </p:cNvPr>
          <p:cNvPicPr>
            <a:picLocks noChangeAspect="1"/>
          </p:cNvPicPr>
          <p:nvPr/>
        </p:nvPicPr>
        <p:blipFill rotWithShape="1">
          <a:blip r:embed="rId3"/>
          <a:srcRect l="3770" t="3233" b="3185"/>
          <a:stretch/>
        </p:blipFill>
        <p:spPr>
          <a:xfrm>
            <a:off x="6096001" y="1082840"/>
            <a:ext cx="5730242" cy="5634616"/>
          </a:xfrm>
          <a:prstGeom prst="rect">
            <a:avLst/>
          </a:prstGeom>
        </p:spPr>
      </p:pic>
      <p:sp>
        <p:nvSpPr>
          <p:cNvPr id="15" name="TextBox 14">
            <a:extLst>
              <a:ext uri="{FF2B5EF4-FFF2-40B4-BE49-F238E27FC236}">
                <a16:creationId xmlns:a16="http://schemas.microsoft.com/office/drawing/2014/main" id="{E3928981-2C9E-A513-E019-1B849E6B7176}"/>
              </a:ext>
            </a:extLst>
          </p:cNvPr>
          <p:cNvSpPr txBox="1"/>
          <p:nvPr/>
        </p:nvSpPr>
        <p:spPr>
          <a:xfrm>
            <a:off x="365758" y="998856"/>
            <a:ext cx="5606064" cy="5632311"/>
          </a:xfrm>
          <a:prstGeom prst="rect">
            <a:avLst/>
          </a:prstGeom>
          <a:noFill/>
        </p:spPr>
        <p:txBody>
          <a:bodyPr wrap="square" rtlCol="0">
            <a:spAutoFit/>
          </a:bodyPr>
          <a:lstStyle/>
          <a:p>
            <a:r>
              <a:rPr lang="en-US" sz="1400" dirty="0">
                <a:solidFill>
                  <a:schemeClr val="accent1"/>
                </a:solidFill>
                <a:latin typeface="+mj-lt"/>
                <a:ea typeface="Arial" panose="020B0604020202020204" pitchFamily="34" charset="0"/>
              </a:rPr>
              <a:t>Aim &amp; Purpose </a:t>
            </a:r>
          </a:p>
          <a:p>
            <a:pPr marL="285750" indent="-285750">
              <a:buFont typeface="Arial" panose="020B0604020202020204" pitchFamily="34" charset="0"/>
              <a:buChar char="•"/>
            </a:pPr>
            <a:r>
              <a:rPr lang="en-US" sz="1400" dirty="0">
                <a:effectLst/>
                <a:latin typeface="+mj-lt"/>
                <a:ea typeface="Arial" panose="020B0604020202020204" pitchFamily="34" charset="0"/>
              </a:rPr>
              <a:t>The brief is prepared to assist the council to articulate its strategic vision, expectation for the site, buildings and landscape,  </a:t>
            </a:r>
          </a:p>
          <a:p>
            <a:pPr marL="285750" indent="-285750">
              <a:buFont typeface="Arial" panose="020B0604020202020204" pitchFamily="34" charset="0"/>
              <a:buChar char="•"/>
            </a:pPr>
            <a:r>
              <a:rPr lang="en-US" sz="1400" dirty="0">
                <a:latin typeface="+mj-lt"/>
                <a:ea typeface="Arial" panose="020B0604020202020204" pitchFamily="34" charset="0"/>
              </a:rPr>
              <a:t>Assess bids, proposals coming forward. </a:t>
            </a:r>
          </a:p>
          <a:p>
            <a:endParaRPr lang="en-US" sz="1200" dirty="0">
              <a:latin typeface="+mj-lt"/>
              <a:ea typeface="Arial" panose="020B0604020202020204" pitchFamily="34" charset="0"/>
            </a:endParaRPr>
          </a:p>
          <a:p>
            <a:r>
              <a:rPr lang="en-US" sz="1400" dirty="0">
                <a:solidFill>
                  <a:schemeClr val="accent1"/>
                </a:solidFill>
                <a:latin typeface="+mj-lt"/>
                <a:ea typeface="Arial" panose="020B0604020202020204" pitchFamily="34" charset="0"/>
              </a:rPr>
              <a:t>Objectives</a:t>
            </a:r>
          </a:p>
          <a:p>
            <a:pPr marL="285750" indent="-285750">
              <a:buFont typeface="Arial" panose="020B0604020202020204" pitchFamily="34" charset="0"/>
              <a:buChar char="•"/>
            </a:pPr>
            <a:r>
              <a:rPr lang="en-US" sz="1400" dirty="0">
                <a:latin typeface="+mj-lt"/>
                <a:ea typeface="Arial" panose="020B0604020202020204" pitchFamily="34" charset="0"/>
              </a:rPr>
              <a:t>Establish some parameters for building footprint, open space, parking, height and massing of building.</a:t>
            </a:r>
          </a:p>
          <a:p>
            <a:pPr marL="285750" indent="-285750">
              <a:buFont typeface="Arial" panose="020B0604020202020204" pitchFamily="34" charset="0"/>
              <a:buChar char="•"/>
            </a:pPr>
            <a:r>
              <a:rPr lang="en-US" sz="1400" dirty="0">
                <a:latin typeface="+mj-lt"/>
                <a:ea typeface="Arial" panose="020B0604020202020204" pitchFamily="34" charset="0"/>
              </a:rPr>
              <a:t>Develop design principles to articulate the vision including sustainability. </a:t>
            </a:r>
          </a:p>
          <a:p>
            <a:pPr>
              <a:tabLst>
                <a:tab pos="4302125" algn="l"/>
              </a:tabLst>
            </a:pPr>
            <a:endParaRPr lang="en-US" sz="1200" dirty="0">
              <a:latin typeface="+mj-lt"/>
              <a:ea typeface="Arial" panose="020B0604020202020204" pitchFamily="34" charset="0"/>
            </a:endParaRPr>
          </a:p>
          <a:p>
            <a:r>
              <a:rPr lang="en-US" sz="1400" dirty="0">
                <a:solidFill>
                  <a:schemeClr val="accent1"/>
                </a:solidFill>
                <a:latin typeface="+mj-lt"/>
                <a:ea typeface="Arial" panose="020B0604020202020204" pitchFamily="34" charset="0"/>
              </a:rPr>
              <a:t>Assumptions</a:t>
            </a:r>
          </a:p>
          <a:p>
            <a:r>
              <a:rPr lang="en-US" sz="1400" dirty="0">
                <a:latin typeface="+mj-lt"/>
                <a:ea typeface="Arial" panose="020B0604020202020204" pitchFamily="34" charset="0"/>
              </a:rPr>
              <a:t>The brief is not a planning document- incorporates comments from Planning GCSP and Highways.</a:t>
            </a:r>
          </a:p>
          <a:p>
            <a:endParaRPr lang="en-US" sz="1400" dirty="0">
              <a:latin typeface="+mj-lt"/>
              <a:ea typeface="Arial" panose="020B0604020202020204" pitchFamily="34" charset="0"/>
            </a:endParaRPr>
          </a:p>
          <a:p>
            <a:r>
              <a:rPr lang="en-US" sz="1400" dirty="0">
                <a:latin typeface="+mj-lt"/>
                <a:ea typeface="Arial" panose="020B0604020202020204" pitchFamily="34" charset="0"/>
              </a:rPr>
              <a:t>Provides a starting point to develop detailed requirements, inform concepts, test ideas, develop detailed designs.</a:t>
            </a:r>
          </a:p>
          <a:p>
            <a:endParaRPr lang="en-US" sz="1400" dirty="0">
              <a:latin typeface="+mj-lt"/>
              <a:ea typeface="Arial" panose="020B0604020202020204" pitchFamily="34" charset="0"/>
            </a:endParaRPr>
          </a:p>
          <a:p>
            <a:r>
              <a:rPr lang="en-US" sz="1400" dirty="0">
                <a:latin typeface="+mj-lt"/>
                <a:ea typeface="Arial" panose="020B0604020202020204" pitchFamily="34" charset="0"/>
              </a:rPr>
              <a:t>Plans, sketches and images are illustrative used to set the design and quality ambitions: not meant to restrict imagination and creativity of design teams </a:t>
            </a:r>
          </a:p>
          <a:p>
            <a:endParaRPr lang="en-US" sz="1400" dirty="0">
              <a:latin typeface="+mj-lt"/>
              <a:ea typeface="Arial" panose="020B0604020202020204" pitchFamily="34" charset="0"/>
            </a:endParaRPr>
          </a:p>
          <a:p>
            <a:r>
              <a:rPr lang="en-US" sz="1400" dirty="0">
                <a:latin typeface="+mj-lt"/>
                <a:ea typeface="Arial" panose="020B0604020202020204" pitchFamily="34" charset="0"/>
              </a:rPr>
              <a:t>Further pre-application discussions will be required with Local planning authority. Detail engagement with the community will be required.</a:t>
            </a:r>
          </a:p>
          <a:p>
            <a:endParaRPr lang="en-US" sz="1400" dirty="0">
              <a:latin typeface="+mj-lt"/>
              <a:ea typeface="Arial" panose="020B0604020202020204" pitchFamily="34" charset="0"/>
            </a:endParaRPr>
          </a:p>
          <a:p>
            <a:r>
              <a:rPr lang="en-US" sz="1400" dirty="0">
                <a:latin typeface="+mj-lt"/>
                <a:ea typeface="Arial" panose="020B0604020202020204" pitchFamily="34" charset="0"/>
              </a:rPr>
              <a:t>The sketches and images are illustrative and does not represent the final design and layout of buildings.</a:t>
            </a:r>
          </a:p>
          <a:p>
            <a:endParaRPr lang="en-US" sz="1400" dirty="0">
              <a:latin typeface="+mj-lt"/>
              <a:ea typeface="Arial" panose="020B0604020202020204" pitchFamily="34" charset="0"/>
            </a:endParaRPr>
          </a:p>
        </p:txBody>
      </p:sp>
      <p:sp>
        <p:nvSpPr>
          <p:cNvPr id="18" name="Title 1">
            <a:extLst>
              <a:ext uri="{FF2B5EF4-FFF2-40B4-BE49-F238E27FC236}">
                <a16:creationId xmlns:a16="http://schemas.microsoft.com/office/drawing/2014/main" id="{6D21CB56-6F4A-310F-AC88-5FF7806978E3}"/>
              </a:ext>
            </a:extLst>
          </p:cNvPr>
          <p:cNvSpPr>
            <a:spLocks noGrp="1"/>
          </p:cNvSpPr>
          <p:nvPr>
            <p:ph type="title"/>
          </p:nvPr>
        </p:nvSpPr>
        <p:spPr>
          <a:xfrm>
            <a:off x="365758" y="458630"/>
            <a:ext cx="6095998" cy="456851"/>
          </a:xfrm>
        </p:spPr>
        <p:txBody>
          <a:bodyPr>
            <a:noAutofit/>
          </a:bodyPr>
          <a:lstStyle/>
          <a:p>
            <a:pPr>
              <a:spcBef>
                <a:spcPts val="0"/>
              </a:spcBef>
            </a:pPr>
            <a:r>
              <a:rPr lang="en-US" sz="2400" dirty="0">
                <a:solidFill>
                  <a:schemeClr val="accent1"/>
                </a:solidFill>
                <a:effectLst/>
                <a:latin typeface="+mj-lt"/>
                <a:ea typeface="Arial" panose="020B0604020202020204" pitchFamily="34" charset="0"/>
              </a:rPr>
              <a:t>Community &amp; Faith Land: Development Brief </a:t>
            </a:r>
          </a:p>
        </p:txBody>
      </p:sp>
    </p:spTree>
    <p:extLst>
      <p:ext uri="{BB962C8B-B14F-4D97-AF65-F5344CB8AC3E}">
        <p14:creationId xmlns:p14="http://schemas.microsoft.com/office/powerpoint/2010/main" val="8739345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D167A-F99A-4A85-21B0-699E6FE5B7B6}"/>
              </a:ext>
            </a:extLst>
          </p:cNvPr>
          <p:cNvSpPr>
            <a:spLocks noGrp="1"/>
          </p:cNvSpPr>
          <p:nvPr>
            <p:ph type="title"/>
          </p:nvPr>
        </p:nvSpPr>
        <p:spPr>
          <a:xfrm>
            <a:off x="365758" y="489501"/>
            <a:ext cx="2478657" cy="425980"/>
          </a:xfrm>
        </p:spPr>
        <p:txBody>
          <a:bodyPr>
            <a:normAutofit/>
          </a:bodyPr>
          <a:lstStyle/>
          <a:p>
            <a:r>
              <a:rPr lang="en-GB" sz="2400" dirty="0">
                <a:solidFill>
                  <a:schemeClr val="accent1"/>
                </a:solidFill>
              </a:rPr>
              <a:t>Case Studies </a:t>
            </a:r>
            <a:endParaRPr lang="en-GB" sz="2400" dirty="0">
              <a:solidFill>
                <a:schemeClr val="accent1"/>
              </a:solidFill>
              <a:ea typeface="Calibri Light"/>
              <a:cs typeface="Calibri Light"/>
            </a:endParaRPr>
          </a:p>
        </p:txBody>
      </p:sp>
      <p:pic>
        <p:nvPicPr>
          <p:cNvPr id="4" name="Image 37">
            <a:extLst>
              <a:ext uri="{FF2B5EF4-FFF2-40B4-BE49-F238E27FC236}">
                <a16:creationId xmlns:a16="http://schemas.microsoft.com/office/drawing/2014/main" id="{DDAF1DEE-10B1-CAAD-D948-A584A13ACB6F}"/>
              </a:ext>
            </a:extLst>
          </p:cNvPr>
          <p:cNvPicPr>
            <a:picLocks noGrp="1"/>
          </p:cNvPicPr>
          <p:nvPr>
            <p:ph idx="1"/>
          </p:nvPr>
        </p:nvPicPr>
        <p:blipFill>
          <a:blip r:embed="rId3" cstate="print"/>
          <a:stretch>
            <a:fillRect/>
          </a:stretch>
        </p:blipFill>
        <p:spPr>
          <a:xfrm>
            <a:off x="7366195" y="1120529"/>
            <a:ext cx="4460047" cy="5494936"/>
          </a:xfrm>
          <a:prstGeom prst="rect">
            <a:avLst/>
          </a:prstGeom>
        </p:spPr>
      </p:pic>
      <p:pic>
        <p:nvPicPr>
          <p:cNvPr id="5" name="Image 38">
            <a:extLst>
              <a:ext uri="{FF2B5EF4-FFF2-40B4-BE49-F238E27FC236}">
                <a16:creationId xmlns:a16="http://schemas.microsoft.com/office/drawing/2014/main" id="{D5DDCA69-5F62-19D5-A6DC-9D5DF27E0996}"/>
              </a:ext>
            </a:extLst>
          </p:cNvPr>
          <p:cNvPicPr>
            <a:picLocks/>
          </p:cNvPicPr>
          <p:nvPr/>
        </p:nvPicPr>
        <p:blipFill rotWithShape="1">
          <a:blip r:embed="rId4" cstate="print"/>
          <a:srcRect l="-103" t="1113" r="1292" b="20613"/>
          <a:stretch/>
        </p:blipFill>
        <p:spPr>
          <a:xfrm>
            <a:off x="3861411" y="2942738"/>
            <a:ext cx="3296464" cy="1760678"/>
          </a:xfrm>
          <a:prstGeom prst="rect">
            <a:avLst/>
          </a:prstGeom>
        </p:spPr>
      </p:pic>
      <p:pic>
        <p:nvPicPr>
          <p:cNvPr id="6" name="Image 39">
            <a:extLst>
              <a:ext uri="{FF2B5EF4-FFF2-40B4-BE49-F238E27FC236}">
                <a16:creationId xmlns:a16="http://schemas.microsoft.com/office/drawing/2014/main" id="{F65868F8-9D0B-B7D6-7D59-4B52CE339A36}"/>
              </a:ext>
            </a:extLst>
          </p:cNvPr>
          <p:cNvPicPr>
            <a:picLocks/>
          </p:cNvPicPr>
          <p:nvPr/>
        </p:nvPicPr>
        <p:blipFill rotWithShape="1">
          <a:blip r:embed="rId5" cstate="print"/>
          <a:srcRect l="1937" t="2374" r="778" b="23846"/>
          <a:stretch/>
        </p:blipFill>
        <p:spPr>
          <a:xfrm>
            <a:off x="3880490" y="1120051"/>
            <a:ext cx="3277385" cy="1699221"/>
          </a:xfrm>
          <a:prstGeom prst="rect">
            <a:avLst/>
          </a:prstGeom>
        </p:spPr>
      </p:pic>
      <p:pic>
        <p:nvPicPr>
          <p:cNvPr id="7" name="Image 40">
            <a:extLst>
              <a:ext uri="{FF2B5EF4-FFF2-40B4-BE49-F238E27FC236}">
                <a16:creationId xmlns:a16="http://schemas.microsoft.com/office/drawing/2014/main" id="{F6CB18B6-8D14-8C53-4DC5-A27202D7858A}"/>
              </a:ext>
            </a:extLst>
          </p:cNvPr>
          <p:cNvPicPr>
            <a:picLocks/>
          </p:cNvPicPr>
          <p:nvPr/>
        </p:nvPicPr>
        <p:blipFill rotWithShape="1">
          <a:blip r:embed="rId6" cstate="print"/>
          <a:srcRect t="9301"/>
          <a:stretch/>
        </p:blipFill>
        <p:spPr>
          <a:xfrm>
            <a:off x="3861411" y="4888338"/>
            <a:ext cx="3296464" cy="1699221"/>
          </a:xfrm>
          <a:prstGeom prst="rect">
            <a:avLst/>
          </a:prstGeom>
        </p:spPr>
      </p:pic>
      <p:pic>
        <p:nvPicPr>
          <p:cNvPr id="8" name="Image 41">
            <a:extLst>
              <a:ext uri="{FF2B5EF4-FFF2-40B4-BE49-F238E27FC236}">
                <a16:creationId xmlns:a16="http://schemas.microsoft.com/office/drawing/2014/main" id="{FD7CEBB0-C81B-E9A4-3D97-AE653C3985A9}"/>
              </a:ext>
            </a:extLst>
          </p:cNvPr>
          <p:cNvPicPr>
            <a:picLocks/>
          </p:cNvPicPr>
          <p:nvPr/>
        </p:nvPicPr>
        <p:blipFill rotWithShape="1">
          <a:blip r:embed="rId7" cstate="print"/>
          <a:srcRect l="-508" t="2550" r="508" b="6780"/>
          <a:stretch/>
        </p:blipFill>
        <p:spPr>
          <a:xfrm>
            <a:off x="451687" y="1120585"/>
            <a:ext cx="3288217" cy="1698687"/>
          </a:xfrm>
          <a:prstGeom prst="rect">
            <a:avLst/>
          </a:prstGeom>
        </p:spPr>
      </p:pic>
      <p:pic>
        <p:nvPicPr>
          <p:cNvPr id="9" name="Image 42">
            <a:extLst>
              <a:ext uri="{FF2B5EF4-FFF2-40B4-BE49-F238E27FC236}">
                <a16:creationId xmlns:a16="http://schemas.microsoft.com/office/drawing/2014/main" id="{141ECE04-591B-5DB9-4195-30A6B3EE7595}"/>
              </a:ext>
            </a:extLst>
          </p:cNvPr>
          <p:cNvPicPr>
            <a:picLocks/>
          </p:cNvPicPr>
          <p:nvPr/>
        </p:nvPicPr>
        <p:blipFill rotWithShape="1">
          <a:blip r:embed="rId8" cstate="print"/>
          <a:srcRect l="6913" t="-47" r="7947" b="8664"/>
          <a:stretch/>
        </p:blipFill>
        <p:spPr>
          <a:xfrm>
            <a:off x="451686" y="2942737"/>
            <a:ext cx="3288217" cy="3672728"/>
          </a:xfrm>
          <a:prstGeom prst="rect">
            <a:avLst/>
          </a:prstGeom>
        </p:spPr>
      </p:pic>
      <p:pic>
        <p:nvPicPr>
          <p:cNvPr id="12" name="Picture 11" descr="A green and blue logo&#10;&#10;Description automatically generated">
            <a:extLst>
              <a:ext uri="{FF2B5EF4-FFF2-40B4-BE49-F238E27FC236}">
                <a16:creationId xmlns:a16="http://schemas.microsoft.com/office/drawing/2014/main" id="{C6CB5C4C-B906-DD7E-31E2-2048EE3C7E5C}"/>
              </a:ext>
            </a:extLst>
          </p:cNvPr>
          <p:cNvPicPr>
            <a:picLocks noChangeAspect="1"/>
          </p:cNvPicPr>
          <p:nvPr/>
        </p:nvPicPr>
        <p:blipFill rotWithShape="1">
          <a:blip r:embed="rId9">
            <a:extLst>
              <a:ext uri="{28A0092B-C50C-407E-A947-70E740481C1C}">
                <a14:useLocalDpi xmlns:a14="http://schemas.microsoft.com/office/drawing/2010/main" val="0"/>
              </a:ext>
            </a:extLst>
          </a:blip>
          <a:srcRect t="13283" b="15075"/>
          <a:stretch/>
        </p:blipFill>
        <p:spPr>
          <a:xfrm>
            <a:off x="10744558" y="140544"/>
            <a:ext cx="1081684" cy="774937"/>
          </a:xfrm>
          <a:prstGeom prst="rect">
            <a:avLst/>
          </a:prstGeom>
        </p:spPr>
      </p:pic>
      <p:sp>
        <p:nvSpPr>
          <p:cNvPr id="15" name="TextBox 14">
            <a:extLst>
              <a:ext uri="{FF2B5EF4-FFF2-40B4-BE49-F238E27FC236}">
                <a16:creationId xmlns:a16="http://schemas.microsoft.com/office/drawing/2014/main" id="{8DFD3296-23C9-E84B-1F94-315A56400DBF}"/>
              </a:ext>
            </a:extLst>
          </p:cNvPr>
          <p:cNvSpPr txBox="1"/>
          <p:nvPr/>
        </p:nvSpPr>
        <p:spPr>
          <a:xfrm>
            <a:off x="2352602" y="2511585"/>
            <a:ext cx="1527888" cy="338554"/>
          </a:xfrm>
          <a:prstGeom prst="rect">
            <a:avLst/>
          </a:prstGeom>
          <a:noFill/>
        </p:spPr>
        <p:txBody>
          <a:bodyPr wrap="square" rtlCol="0">
            <a:spAutoFit/>
          </a:bodyPr>
          <a:lstStyle/>
          <a:p>
            <a:r>
              <a:rPr lang="en-GB" sz="1600" dirty="0">
                <a:latin typeface="+mj-lt"/>
              </a:rPr>
              <a:t> </a:t>
            </a:r>
            <a:r>
              <a:rPr lang="en-GB" sz="1200" dirty="0">
                <a:solidFill>
                  <a:schemeClr val="bg1"/>
                </a:solidFill>
                <a:latin typeface="+mj-lt"/>
              </a:rPr>
              <a:t>Cambourne Church   </a:t>
            </a:r>
          </a:p>
        </p:txBody>
      </p:sp>
      <p:sp>
        <p:nvSpPr>
          <p:cNvPr id="16" name="TextBox 15">
            <a:extLst>
              <a:ext uri="{FF2B5EF4-FFF2-40B4-BE49-F238E27FC236}">
                <a16:creationId xmlns:a16="http://schemas.microsoft.com/office/drawing/2014/main" id="{9FAA0A7F-E00C-CB77-7878-07795A7FD533}"/>
              </a:ext>
            </a:extLst>
          </p:cNvPr>
          <p:cNvSpPr txBox="1"/>
          <p:nvPr/>
        </p:nvSpPr>
        <p:spPr>
          <a:xfrm>
            <a:off x="5020929" y="2542451"/>
            <a:ext cx="3431169" cy="338554"/>
          </a:xfrm>
          <a:prstGeom prst="rect">
            <a:avLst/>
          </a:prstGeom>
          <a:noFill/>
        </p:spPr>
        <p:txBody>
          <a:bodyPr wrap="square" rtlCol="0">
            <a:spAutoFit/>
          </a:bodyPr>
          <a:lstStyle/>
          <a:p>
            <a:r>
              <a:rPr lang="en-GB" sz="1600" dirty="0">
                <a:latin typeface="+mj-lt"/>
              </a:rPr>
              <a:t> </a:t>
            </a:r>
            <a:r>
              <a:rPr lang="en-GB" sz="1200" dirty="0">
                <a:solidFill>
                  <a:schemeClr val="bg1"/>
                </a:solidFill>
                <a:latin typeface="+mj-lt"/>
              </a:rPr>
              <a:t>Beth Shalom Reform Synagogue</a:t>
            </a:r>
          </a:p>
        </p:txBody>
      </p:sp>
      <p:sp>
        <p:nvSpPr>
          <p:cNvPr id="17" name="TextBox 16">
            <a:extLst>
              <a:ext uri="{FF2B5EF4-FFF2-40B4-BE49-F238E27FC236}">
                <a16:creationId xmlns:a16="http://schemas.microsoft.com/office/drawing/2014/main" id="{5F835188-B796-7A00-DB7A-EB7304FE74B9}"/>
              </a:ext>
            </a:extLst>
          </p:cNvPr>
          <p:cNvSpPr txBox="1"/>
          <p:nvPr/>
        </p:nvSpPr>
        <p:spPr>
          <a:xfrm>
            <a:off x="762622" y="6276911"/>
            <a:ext cx="3084451" cy="338554"/>
          </a:xfrm>
          <a:prstGeom prst="rect">
            <a:avLst/>
          </a:prstGeom>
          <a:noFill/>
        </p:spPr>
        <p:txBody>
          <a:bodyPr wrap="square" rtlCol="0">
            <a:spAutoFit/>
          </a:bodyPr>
          <a:lstStyle/>
          <a:p>
            <a:r>
              <a:rPr lang="en-GB" sz="1600" dirty="0">
                <a:latin typeface="+mj-lt"/>
              </a:rPr>
              <a:t> </a:t>
            </a:r>
            <a:r>
              <a:rPr lang="en-GB" sz="1200" dirty="0">
                <a:solidFill>
                  <a:schemeClr val="bg1"/>
                </a:solidFill>
                <a:latin typeface="+mj-lt"/>
              </a:rPr>
              <a:t>Shri Venkateswara Balaji Temple, Birmingham </a:t>
            </a:r>
          </a:p>
        </p:txBody>
      </p:sp>
      <p:sp>
        <p:nvSpPr>
          <p:cNvPr id="18" name="TextBox 17">
            <a:extLst>
              <a:ext uri="{FF2B5EF4-FFF2-40B4-BE49-F238E27FC236}">
                <a16:creationId xmlns:a16="http://schemas.microsoft.com/office/drawing/2014/main" id="{B87DE7CD-436D-6255-2F3D-A0169F418B04}"/>
              </a:ext>
            </a:extLst>
          </p:cNvPr>
          <p:cNvSpPr txBox="1"/>
          <p:nvPr/>
        </p:nvSpPr>
        <p:spPr>
          <a:xfrm>
            <a:off x="5629988" y="6276911"/>
            <a:ext cx="1736208" cy="338554"/>
          </a:xfrm>
          <a:prstGeom prst="rect">
            <a:avLst/>
          </a:prstGeom>
          <a:noFill/>
        </p:spPr>
        <p:txBody>
          <a:bodyPr wrap="square" rtlCol="0">
            <a:spAutoFit/>
          </a:bodyPr>
          <a:lstStyle/>
          <a:p>
            <a:r>
              <a:rPr lang="en-GB" sz="1600" dirty="0">
                <a:latin typeface="+mj-lt"/>
              </a:rPr>
              <a:t> </a:t>
            </a:r>
            <a:r>
              <a:rPr lang="en-GB" sz="1200" dirty="0">
                <a:solidFill>
                  <a:schemeClr val="bg1"/>
                </a:solidFill>
                <a:latin typeface="+mj-lt"/>
              </a:rPr>
              <a:t>C3 Church Cambridge   </a:t>
            </a:r>
          </a:p>
        </p:txBody>
      </p:sp>
      <p:sp>
        <p:nvSpPr>
          <p:cNvPr id="19" name="TextBox 18">
            <a:extLst>
              <a:ext uri="{FF2B5EF4-FFF2-40B4-BE49-F238E27FC236}">
                <a16:creationId xmlns:a16="http://schemas.microsoft.com/office/drawing/2014/main" id="{D3E243B5-71FC-25F6-1A3A-760099E0A948}"/>
              </a:ext>
            </a:extLst>
          </p:cNvPr>
          <p:cNvSpPr txBox="1"/>
          <p:nvPr/>
        </p:nvSpPr>
        <p:spPr>
          <a:xfrm>
            <a:off x="5742877" y="4409681"/>
            <a:ext cx="1736208" cy="338554"/>
          </a:xfrm>
          <a:prstGeom prst="rect">
            <a:avLst/>
          </a:prstGeom>
          <a:noFill/>
        </p:spPr>
        <p:txBody>
          <a:bodyPr wrap="square" rtlCol="0">
            <a:spAutoFit/>
          </a:bodyPr>
          <a:lstStyle/>
          <a:p>
            <a:r>
              <a:rPr lang="en-GB" sz="1600" dirty="0">
                <a:latin typeface="+mj-lt"/>
              </a:rPr>
              <a:t> </a:t>
            </a:r>
            <a:r>
              <a:rPr lang="en-GB" sz="1200" dirty="0">
                <a:solidFill>
                  <a:schemeClr val="bg1"/>
                </a:solidFill>
                <a:latin typeface="+mj-lt"/>
              </a:rPr>
              <a:t>Cambridge Mosque    </a:t>
            </a:r>
          </a:p>
        </p:txBody>
      </p:sp>
    </p:spTree>
    <p:extLst>
      <p:ext uri="{BB962C8B-B14F-4D97-AF65-F5344CB8AC3E}">
        <p14:creationId xmlns:p14="http://schemas.microsoft.com/office/powerpoint/2010/main" val="30452268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2D8EF-96D7-BC80-42DD-5AA7F1A9AC36}"/>
              </a:ext>
            </a:extLst>
          </p:cNvPr>
          <p:cNvSpPr>
            <a:spLocks noGrp="1"/>
          </p:cNvSpPr>
          <p:nvPr>
            <p:ph type="title"/>
          </p:nvPr>
        </p:nvSpPr>
        <p:spPr>
          <a:xfrm>
            <a:off x="365758" y="528012"/>
            <a:ext cx="4765950" cy="386424"/>
          </a:xfrm>
        </p:spPr>
        <p:txBody>
          <a:bodyPr>
            <a:noAutofit/>
          </a:bodyPr>
          <a:lstStyle/>
          <a:p>
            <a:r>
              <a:rPr lang="en-US" sz="2400" dirty="0">
                <a:solidFill>
                  <a:schemeClr val="accent1"/>
                </a:solidFill>
                <a:effectLst/>
                <a:ea typeface="Arial MT"/>
                <a:cs typeface="Arial MT"/>
              </a:rPr>
              <a:t>Context: Site </a:t>
            </a:r>
            <a:endParaRPr lang="en-GB" sz="2400" dirty="0">
              <a:solidFill>
                <a:schemeClr val="accent1"/>
              </a:solidFill>
            </a:endParaRPr>
          </a:p>
        </p:txBody>
      </p:sp>
      <p:pic>
        <p:nvPicPr>
          <p:cNvPr id="5" name="Content Placeholder 4" descr="A map of a town&#10;&#10;Description automatically generated">
            <a:extLst>
              <a:ext uri="{FF2B5EF4-FFF2-40B4-BE49-F238E27FC236}">
                <a16:creationId xmlns:a16="http://schemas.microsoft.com/office/drawing/2014/main" id="{D9FC3A80-3F89-BCD3-D75C-34488653A21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60344" t="11462" r="5395" b="28348"/>
          <a:stretch/>
        </p:blipFill>
        <p:spPr>
          <a:xfrm>
            <a:off x="7601314" y="1088573"/>
            <a:ext cx="4262122" cy="5297721"/>
          </a:xfrm>
          <a:ln w="3175">
            <a:noFill/>
          </a:ln>
        </p:spPr>
      </p:pic>
      <p:sp>
        <p:nvSpPr>
          <p:cNvPr id="12" name="TextBox 11">
            <a:extLst>
              <a:ext uri="{FF2B5EF4-FFF2-40B4-BE49-F238E27FC236}">
                <a16:creationId xmlns:a16="http://schemas.microsoft.com/office/drawing/2014/main" id="{EC28BFA7-7711-0E64-1850-88E3058BDC70}"/>
              </a:ext>
            </a:extLst>
          </p:cNvPr>
          <p:cNvSpPr txBox="1"/>
          <p:nvPr/>
        </p:nvSpPr>
        <p:spPr>
          <a:xfrm>
            <a:off x="328564" y="1088573"/>
            <a:ext cx="4339231" cy="4339650"/>
          </a:xfrm>
          <a:prstGeom prst="rect">
            <a:avLst/>
          </a:prstGeom>
          <a:noFill/>
        </p:spPr>
        <p:txBody>
          <a:bodyPr wrap="square" rtlCol="0">
            <a:spAutoFit/>
          </a:bodyPr>
          <a:lstStyle/>
          <a:p>
            <a:r>
              <a:rPr lang="en-US" sz="1400" dirty="0">
                <a:latin typeface="+mj-lt"/>
                <a:ea typeface="Arial" panose="020B0604020202020204" pitchFamily="34" charset="0"/>
              </a:rPr>
              <a:t>As part of S106 Northstowe phase 1 - Land identified for Faith and Volunteer groups: Appx 2500 </a:t>
            </a:r>
            <a:r>
              <a:rPr lang="en-US" sz="1400" dirty="0" err="1">
                <a:latin typeface="+mj-lt"/>
                <a:ea typeface="Arial" panose="020B0604020202020204" pitchFamily="34" charset="0"/>
              </a:rPr>
              <a:t>sq.m</a:t>
            </a:r>
            <a:r>
              <a:rPr lang="en-US" sz="1400" dirty="0">
                <a:latin typeface="+mj-lt"/>
                <a:ea typeface="Arial" panose="020B0604020202020204" pitchFamily="34" charset="0"/>
              </a:rPr>
              <a:t>. </a:t>
            </a:r>
          </a:p>
          <a:p>
            <a:endParaRPr lang="en-US" sz="1400" dirty="0">
              <a:latin typeface="+mj-lt"/>
              <a:ea typeface="Arial" panose="020B0604020202020204" pitchFamily="34" charset="0"/>
            </a:endParaRPr>
          </a:p>
          <a:p>
            <a:r>
              <a:rPr lang="en-US" sz="1400" dirty="0">
                <a:solidFill>
                  <a:schemeClr val="accent1"/>
                </a:solidFill>
                <a:latin typeface="+mj-lt"/>
                <a:ea typeface="Arial" panose="020B0604020202020204" pitchFamily="34" charset="0"/>
              </a:rPr>
              <a:t>Location </a:t>
            </a:r>
          </a:p>
          <a:p>
            <a:r>
              <a:rPr lang="en-US" sz="1400" dirty="0">
                <a:latin typeface="+mj-lt"/>
                <a:ea typeface="Arial" panose="020B0604020202020204" pitchFamily="34" charset="0"/>
              </a:rPr>
              <a:t>The site lies adjacent to and south-east of Northstowe phase 1, north of Northstowe phase 2 which includes the town </a:t>
            </a:r>
            <a:r>
              <a:rPr lang="en-US" sz="1400" dirty="0" err="1">
                <a:latin typeface="+mj-lt"/>
                <a:ea typeface="Arial" panose="020B0604020202020204" pitchFamily="34" charset="0"/>
              </a:rPr>
              <a:t>centre</a:t>
            </a:r>
            <a:r>
              <a:rPr lang="en-US" sz="1400" dirty="0">
                <a:latin typeface="+mj-lt"/>
                <a:ea typeface="Arial" panose="020B0604020202020204" pitchFamily="34" charset="0"/>
              </a:rPr>
              <a:t>, primary and secondary education uses. </a:t>
            </a:r>
          </a:p>
          <a:p>
            <a:endParaRPr lang="en-US" sz="1400" dirty="0">
              <a:latin typeface="+mj-lt"/>
              <a:ea typeface="Arial" panose="020B0604020202020204" pitchFamily="34" charset="0"/>
            </a:endParaRPr>
          </a:p>
          <a:p>
            <a:r>
              <a:rPr lang="en-US" sz="1400" dirty="0">
                <a:latin typeface="+mj-lt"/>
                <a:ea typeface="Arial" panose="020B0604020202020204" pitchFamily="34" charset="0"/>
              </a:rPr>
              <a:t>The site is bounded by water park to east, Stirling road to the west, Residential parcel H13  to the north and the Strategic landscape corridor to the south. </a:t>
            </a:r>
          </a:p>
          <a:p>
            <a:endParaRPr lang="en-US" sz="1400" dirty="0">
              <a:solidFill>
                <a:schemeClr val="accent1"/>
              </a:solidFill>
              <a:latin typeface="+mj-lt"/>
              <a:ea typeface="Arial" panose="020B0604020202020204" pitchFamily="34" charset="0"/>
            </a:endParaRPr>
          </a:p>
          <a:p>
            <a:r>
              <a:rPr lang="en-US" sz="1400" dirty="0">
                <a:solidFill>
                  <a:schemeClr val="accent1"/>
                </a:solidFill>
                <a:latin typeface="+mj-lt"/>
                <a:ea typeface="Arial" panose="020B0604020202020204" pitchFamily="34" charset="0"/>
              </a:rPr>
              <a:t>Connectivity </a:t>
            </a:r>
          </a:p>
          <a:p>
            <a:r>
              <a:rPr lang="en-US" sz="1400" dirty="0">
                <a:latin typeface="+mj-lt"/>
                <a:ea typeface="Arial" panose="020B0604020202020204" pitchFamily="34" charset="0"/>
              </a:rPr>
              <a:t>Footpaths and cycleway connects the site to the park and ride busway to Cambridge, town </a:t>
            </a:r>
            <a:r>
              <a:rPr lang="en-US" sz="1400" dirty="0" err="1">
                <a:latin typeface="+mj-lt"/>
                <a:ea typeface="Arial" panose="020B0604020202020204" pitchFamily="34" charset="0"/>
              </a:rPr>
              <a:t>centre</a:t>
            </a:r>
            <a:r>
              <a:rPr lang="en-US" sz="1400" dirty="0">
                <a:latin typeface="+mj-lt"/>
                <a:ea typeface="Arial" panose="020B0604020202020204" pitchFamily="34" charset="0"/>
              </a:rPr>
              <a:t> and educational uses.</a:t>
            </a:r>
          </a:p>
          <a:p>
            <a:endParaRPr lang="en-US" sz="1200" dirty="0">
              <a:latin typeface="+mj-lt"/>
              <a:ea typeface="Arial" panose="020B0604020202020204" pitchFamily="34" charset="0"/>
            </a:endParaRPr>
          </a:p>
          <a:p>
            <a:endParaRPr lang="en-US" sz="1200" dirty="0">
              <a:latin typeface="+mj-lt"/>
              <a:ea typeface="Arial" panose="020B0604020202020204" pitchFamily="34" charset="0"/>
            </a:endParaRPr>
          </a:p>
          <a:p>
            <a:endParaRPr lang="en-US" sz="1400" dirty="0">
              <a:latin typeface="+mj-lt"/>
              <a:ea typeface="Arial" panose="020B0604020202020204" pitchFamily="34" charset="0"/>
            </a:endParaRPr>
          </a:p>
          <a:p>
            <a:endParaRPr lang="en-US" sz="1400" dirty="0">
              <a:latin typeface="+mj-lt"/>
              <a:ea typeface="Arial" panose="020B0604020202020204" pitchFamily="34" charset="0"/>
            </a:endParaRPr>
          </a:p>
        </p:txBody>
      </p:sp>
      <p:pic>
        <p:nvPicPr>
          <p:cNvPr id="14" name="Image 27">
            <a:extLst>
              <a:ext uri="{FF2B5EF4-FFF2-40B4-BE49-F238E27FC236}">
                <a16:creationId xmlns:a16="http://schemas.microsoft.com/office/drawing/2014/main" id="{4B6822CC-3F3C-48CB-3639-54D2BB6F4C96}"/>
              </a:ext>
            </a:extLst>
          </p:cNvPr>
          <p:cNvPicPr>
            <a:picLocks/>
          </p:cNvPicPr>
          <p:nvPr/>
        </p:nvPicPr>
        <p:blipFill rotWithShape="1">
          <a:blip r:embed="rId3" cstate="print"/>
          <a:srcRect l="-99" t="622" r="52549" b="76168"/>
          <a:stretch/>
        </p:blipFill>
        <p:spPr>
          <a:xfrm>
            <a:off x="4984307" y="1088573"/>
            <a:ext cx="2517322" cy="1702287"/>
          </a:xfrm>
          <a:prstGeom prst="rect">
            <a:avLst/>
          </a:prstGeom>
        </p:spPr>
      </p:pic>
      <p:pic>
        <p:nvPicPr>
          <p:cNvPr id="15" name="Image 27" descr="A field with grass and water&#10;&#10;Description automatically generated">
            <a:extLst>
              <a:ext uri="{FF2B5EF4-FFF2-40B4-BE49-F238E27FC236}">
                <a16:creationId xmlns:a16="http://schemas.microsoft.com/office/drawing/2014/main" id="{B1028F1D-95E8-6EF7-7AB2-9F987E4B710A}"/>
              </a:ext>
            </a:extLst>
          </p:cNvPr>
          <p:cNvPicPr>
            <a:picLocks/>
          </p:cNvPicPr>
          <p:nvPr/>
        </p:nvPicPr>
        <p:blipFill rotWithShape="1">
          <a:blip r:embed="rId3" cstate="print"/>
          <a:srcRect l="50972" t="25081" r="832" b="50636"/>
          <a:stretch/>
        </p:blipFill>
        <p:spPr>
          <a:xfrm>
            <a:off x="4997448" y="2784012"/>
            <a:ext cx="2544177" cy="1859042"/>
          </a:xfrm>
          <a:prstGeom prst="rect">
            <a:avLst/>
          </a:prstGeom>
        </p:spPr>
      </p:pic>
      <p:pic>
        <p:nvPicPr>
          <p:cNvPr id="16" name="Image 27" descr="A field with grass and water&#10;&#10;Description automatically generated">
            <a:extLst>
              <a:ext uri="{FF2B5EF4-FFF2-40B4-BE49-F238E27FC236}">
                <a16:creationId xmlns:a16="http://schemas.microsoft.com/office/drawing/2014/main" id="{579FEB39-EFC6-AC7F-6DC3-9F686A4EA5EF}"/>
              </a:ext>
            </a:extLst>
          </p:cNvPr>
          <p:cNvPicPr>
            <a:picLocks/>
          </p:cNvPicPr>
          <p:nvPr/>
        </p:nvPicPr>
        <p:blipFill rotWithShape="1">
          <a:blip r:embed="rId3" cstate="print"/>
          <a:srcRect l="50972" t="50617" r="832" b="25100"/>
          <a:stretch/>
        </p:blipFill>
        <p:spPr>
          <a:xfrm>
            <a:off x="5006885" y="4625636"/>
            <a:ext cx="2517322" cy="1839419"/>
          </a:xfrm>
          <a:prstGeom prst="rect">
            <a:avLst/>
          </a:prstGeom>
        </p:spPr>
      </p:pic>
      <p:pic>
        <p:nvPicPr>
          <p:cNvPr id="20" name="Picture 19" descr="A green and blue logo&#10;&#10;Description automatically generated">
            <a:extLst>
              <a:ext uri="{FF2B5EF4-FFF2-40B4-BE49-F238E27FC236}">
                <a16:creationId xmlns:a16="http://schemas.microsoft.com/office/drawing/2014/main" id="{C6E53142-4589-F35A-F6C5-D83D259C1789}"/>
              </a:ext>
            </a:extLst>
          </p:cNvPr>
          <p:cNvPicPr>
            <a:picLocks noChangeAspect="1"/>
          </p:cNvPicPr>
          <p:nvPr/>
        </p:nvPicPr>
        <p:blipFill rotWithShape="1">
          <a:blip r:embed="rId4">
            <a:extLst>
              <a:ext uri="{28A0092B-C50C-407E-A947-70E740481C1C}">
                <a14:useLocalDpi xmlns:a14="http://schemas.microsoft.com/office/drawing/2010/main" val="0"/>
              </a:ext>
            </a:extLst>
          </a:blip>
          <a:srcRect t="13283" b="15075"/>
          <a:stretch/>
        </p:blipFill>
        <p:spPr>
          <a:xfrm>
            <a:off x="10744558" y="140544"/>
            <a:ext cx="1081684" cy="774937"/>
          </a:xfrm>
          <a:prstGeom prst="rect">
            <a:avLst/>
          </a:prstGeom>
        </p:spPr>
      </p:pic>
    </p:spTree>
    <p:extLst>
      <p:ext uri="{BB962C8B-B14F-4D97-AF65-F5344CB8AC3E}">
        <p14:creationId xmlns:p14="http://schemas.microsoft.com/office/powerpoint/2010/main" val="24761714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99EA1F-17AE-EAC8-C6B5-D65F429C3392}"/>
              </a:ext>
            </a:extLst>
          </p:cNvPr>
          <p:cNvSpPr>
            <a:spLocks noGrp="1"/>
          </p:cNvSpPr>
          <p:nvPr>
            <p:ph type="title"/>
          </p:nvPr>
        </p:nvSpPr>
        <p:spPr>
          <a:xfrm>
            <a:off x="365758" y="479982"/>
            <a:ext cx="4843510" cy="435499"/>
          </a:xfrm>
        </p:spPr>
        <p:txBody>
          <a:bodyPr vert="horz" lIns="91440" tIns="45720" rIns="91440" bIns="45720" rtlCol="0" anchor="ctr">
            <a:noAutofit/>
          </a:bodyPr>
          <a:lstStyle/>
          <a:p>
            <a:r>
              <a:rPr lang="en-GB" sz="2400" dirty="0">
                <a:solidFill>
                  <a:schemeClr val="accent1"/>
                </a:solidFill>
              </a:rPr>
              <a:t>Constraints &amp; Opportunities</a:t>
            </a:r>
            <a:endParaRPr lang="en-US" sz="2400" dirty="0">
              <a:solidFill>
                <a:schemeClr val="accent1"/>
              </a:solidFill>
            </a:endParaRPr>
          </a:p>
        </p:txBody>
      </p:sp>
      <p:sp>
        <p:nvSpPr>
          <p:cNvPr id="4" name="Text Placeholder 3">
            <a:extLst>
              <a:ext uri="{FF2B5EF4-FFF2-40B4-BE49-F238E27FC236}">
                <a16:creationId xmlns:a16="http://schemas.microsoft.com/office/drawing/2014/main" id="{1B4D6F76-BFE2-FAFD-20B1-EC62C89D6BD9}"/>
              </a:ext>
            </a:extLst>
          </p:cNvPr>
          <p:cNvSpPr>
            <a:spLocks noGrp="1"/>
          </p:cNvSpPr>
          <p:nvPr>
            <p:ph type="body" sz="half" idx="2"/>
          </p:nvPr>
        </p:nvSpPr>
        <p:spPr>
          <a:xfrm>
            <a:off x="365758" y="980744"/>
            <a:ext cx="5441960" cy="5611343"/>
          </a:xfrm>
        </p:spPr>
        <p:txBody>
          <a:bodyPr vert="horz" lIns="91440" tIns="45720" rIns="91440" bIns="45720" rtlCol="0">
            <a:noAutofit/>
          </a:bodyPr>
          <a:lstStyle/>
          <a:p>
            <a:pPr>
              <a:lnSpc>
                <a:spcPct val="100000"/>
              </a:lnSpc>
              <a:spcBef>
                <a:spcPts val="0"/>
              </a:spcBef>
            </a:pPr>
            <a:r>
              <a:rPr lang="en-US" sz="1400" spc="-10" dirty="0">
                <a:solidFill>
                  <a:schemeClr val="accent1"/>
                </a:solidFill>
                <a:latin typeface="+mj-lt"/>
                <a:ea typeface="Arial MT"/>
                <a:cs typeface="Arial MT"/>
              </a:rPr>
              <a:t>Services</a:t>
            </a:r>
          </a:p>
          <a:p>
            <a:pPr>
              <a:lnSpc>
                <a:spcPct val="100000"/>
              </a:lnSpc>
              <a:spcBef>
                <a:spcPts val="0"/>
              </a:spcBef>
            </a:pPr>
            <a:r>
              <a:rPr lang="en-US" sz="1400" dirty="0">
                <a:latin typeface="+mj-lt"/>
              </a:rPr>
              <a:t>Surface water drainage pipe that runs under the site  to be moved by L&amp;Q before site transfer </a:t>
            </a:r>
          </a:p>
          <a:p>
            <a:pPr>
              <a:lnSpc>
                <a:spcPct val="100000"/>
              </a:lnSpc>
              <a:spcBef>
                <a:spcPts val="0"/>
              </a:spcBef>
            </a:pPr>
            <a:endParaRPr lang="en-US" sz="1400" dirty="0">
              <a:latin typeface="+mj-lt"/>
            </a:endParaRPr>
          </a:p>
          <a:p>
            <a:pPr>
              <a:lnSpc>
                <a:spcPct val="100000"/>
              </a:lnSpc>
              <a:spcBef>
                <a:spcPts val="0"/>
              </a:spcBef>
            </a:pPr>
            <a:r>
              <a:rPr lang="en-US" sz="1400" dirty="0">
                <a:solidFill>
                  <a:schemeClr val="accent1"/>
                </a:solidFill>
                <a:effectLst/>
                <a:latin typeface="+mj-lt"/>
                <a:ea typeface="Arial" panose="020B0604020202020204" pitchFamily="34" charset="0"/>
              </a:rPr>
              <a:t>Landscape</a:t>
            </a:r>
            <a:r>
              <a:rPr lang="en-US" sz="1400" spc="-15" dirty="0">
                <a:solidFill>
                  <a:schemeClr val="accent1"/>
                </a:solidFill>
                <a:effectLst/>
                <a:latin typeface="+mj-lt"/>
                <a:ea typeface="Arial" panose="020B0604020202020204" pitchFamily="34" charset="0"/>
              </a:rPr>
              <a:t> </a:t>
            </a:r>
            <a:r>
              <a:rPr lang="en-US" sz="1400" dirty="0">
                <a:solidFill>
                  <a:schemeClr val="accent1"/>
                </a:solidFill>
                <a:effectLst/>
                <a:latin typeface="+mj-lt"/>
                <a:ea typeface="Arial" panose="020B0604020202020204" pitchFamily="34" charset="0"/>
              </a:rPr>
              <a:t>and</a:t>
            </a:r>
            <a:r>
              <a:rPr lang="en-US" sz="1400" spc="-25" dirty="0">
                <a:solidFill>
                  <a:schemeClr val="accent1"/>
                </a:solidFill>
                <a:effectLst/>
                <a:latin typeface="+mj-lt"/>
                <a:ea typeface="Arial" panose="020B0604020202020204" pitchFamily="34" charset="0"/>
              </a:rPr>
              <a:t> </a:t>
            </a:r>
            <a:r>
              <a:rPr lang="en-US" sz="1400" spc="-10" dirty="0">
                <a:solidFill>
                  <a:schemeClr val="accent1"/>
                </a:solidFill>
                <a:effectLst/>
                <a:latin typeface="+mj-lt"/>
                <a:ea typeface="Arial" panose="020B0604020202020204" pitchFamily="34" charset="0"/>
              </a:rPr>
              <a:t>setting</a:t>
            </a:r>
          </a:p>
          <a:p>
            <a:pPr>
              <a:lnSpc>
                <a:spcPct val="100000"/>
              </a:lnSpc>
              <a:spcBef>
                <a:spcPts val="0"/>
              </a:spcBef>
            </a:pPr>
            <a:r>
              <a:rPr lang="en-US" sz="1400" spc="-10" dirty="0">
                <a:latin typeface="+mj-lt"/>
                <a:ea typeface="Arial" panose="020B0604020202020204" pitchFamily="34" charset="0"/>
              </a:rPr>
              <a:t>Located in a prominent position within the strategic landscape corridor with fantastic views of the lake </a:t>
            </a:r>
          </a:p>
          <a:p>
            <a:pPr>
              <a:lnSpc>
                <a:spcPct val="100000"/>
              </a:lnSpc>
              <a:spcBef>
                <a:spcPts val="0"/>
              </a:spcBef>
            </a:pPr>
            <a:endParaRPr lang="en-US" sz="1400" spc="-10" dirty="0">
              <a:effectLst/>
              <a:latin typeface="+mj-lt"/>
              <a:ea typeface="Arial" panose="020B0604020202020204" pitchFamily="34" charset="0"/>
            </a:endParaRPr>
          </a:p>
          <a:p>
            <a:pPr>
              <a:lnSpc>
                <a:spcPct val="100000"/>
              </a:lnSpc>
              <a:spcBef>
                <a:spcPts val="0"/>
              </a:spcBef>
            </a:pPr>
            <a:r>
              <a:rPr lang="en-US" sz="1400" dirty="0">
                <a:solidFill>
                  <a:schemeClr val="accent1"/>
                </a:solidFill>
                <a:latin typeface="+mj-lt"/>
                <a:ea typeface="Arial" panose="020B0604020202020204" pitchFamily="34" charset="0"/>
              </a:rPr>
              <a:t>Car</a:t>
            </a:r>
            <a:r>
              <a:rPr lang="en-US" sz="1400" spc="-35" dirty="0">
                <a:solidFill>
                  <a:schemeClr val="accent1"/>
                </a:solidFill>
                <a:latin typeface="+mj-lt"/>
                <a:ea typeface="Arial" panose="020B0604020202020204" pitchFamily="34" charset="0"/>
              </a:rPr>
              <a:t> </a:t>
            </a:r>
            <a:r>
              <a:rPr lang="en-US" sz="1400" dirty="0">
                <a:solidFill>
                  <a:schemeClr val="accent1"/>
                </a:solidFill>
                <a:latin typeface="+mj-lt"/>
                <a:ea typeface="Arial" panose="020B0604020202020204" pitchFamily="34" charset="0"/>
              </a:rPr>
              <a:t>Parking</a:t>
            </a:r>
            <a:r>
              <a:rPr lang="en-US" sz="1400" spc="-20" dirty="0">
                <a:solidFill>
                  <a:schemeClr val="accent1"/>
                </a:solidFill>
                <a:latin typeface="+mj-lt"/>
                <a:ea typeface="Arial" panose="020B0604020202020204" pitchFamily="34" charset="0"/>
              </a:rPr>
              <a:t> </a:t>
            </a:r>
            <a:r>
              <a:rPr lang="en-US" sz="1400" spc="-10" dirty="0">
                <a:solidFill>
                  <a:schemeClr val="accent1"/>
                </a:solidFill>
                <a:latin typeface="+mj-lt"/>
                <a:ea typeface="Arial" panose="020B0604020202020204" pitchFamily="34" charset="0"/>
              </a:rPr>
              <a:t>Provision</a:t>
            </a:r>
          </a:p>
          <a:p>
            <a:pPr>
              <a:lnSpc>
                <a:spcPct val="100000"/>
              </a:lnSpc>
              <a:spcBef>
                <a:spcPts val="0"/>
              </a:spcBef>
            </a:pPr>
            <a:r>
              <a:rPr lang="en-GB" sz="1400" dirty="0">
                <a:latin typeface="+mj-lt"/>
                <a:ea typeface="Arial" panose="020B0604020202020204" pitchFamily="34" charset="0"/>
              </a:rPr>
              <a:t>Local Plan Parking Standards 1 space per 8 </a:t>
            </a:r>
            <a:r>
              <a:rPr lang="en-GB" sz="1400" dirty="0" err="1">
                <a:latin typeface="+mj-lt"/>
                <a:ea typeface="Arial" panose="020B0604020202020204" pitchFamily="34" charset="0"/>
              </a:rPr>
              <a:t>sq.m</a:t>
            </a:r>
            <a:r>
              <a:rPr lang="en-GB" sz="1400" dirty="0">
                <a:latin typeface="+mj-lt"/>
                <a:ea typeface="Arial" panose="020B0604020202020204" pitchFamily="34" charset="0"/>
              </a:rPr>
              <a:t> or per 4 seats.  Site is in an accessible location with adjacent parking infrastructure and good connections to the park and ride to Cambridge, town centre and educational uses </a:t>
            </a:r>
          </a:p>
          <a:p>
            <a:pPr>
              <a:lnSpc>
                <a:spcPct val="100000"/>
              </a:lnSpc>
              <a:spcBef>
                <a:spcPts val="0"/>
              </a:spcBef>
            </a:pPr>
            <a:endParaRPr lang="en-GB" sz="1400" dirty="0">
              <a:latin typeface="+mj-lt"/>
              <a:ea typeface="Arial" panose="020B0604020202020204" pitchFamily="34" charset="0"/>
            </a:endParaRPr>
          </a:p>
          <a:p>
            <a:pPr>
              <a:lnSpc>
                <a:spcPct val="100000"/>
              </a:lnSpc>
              <a:spcBef>
                <a:spcPts val="0"/>
              </a:spcBef>
            </a:pPr>
            <a:r>
              <a:rPr lang="en-GB" sz="1400" dirty="0">
                <a:latin typeface="+mj-lt"/>
                <a:ea typeface="Arial" panose="020B0604020202020204" pitchFamily="34" charset="0"/>
              </a:rPr>
              <a:t>Should provide minimum parking infrastructure as possible on site with justification of catchment, size of congregation and a sustainable travel plan.</a:t>
            </a:r>
          </a:p>
          <a:p>
            <a:pPr>
              <a:lnSpc>
                <a:spcPct val="100000"/>
              </a:lnSpc>
              <a:spcBef>
                <a:spcPts val="0"/>
              </a:spcBef>
            </a:pPr>
            <a:endParaRPr lang="en-GB" sz="1400" dirty="0">
              <a:latin typeface="+mj-lt"/>
              <a:ea typeface="Arial" panose="020B0604020202020204" pitchFamily="34" charset="0"/>
            </a:endParaRPr>
          </a:p>
          <a:p>
            <a:pPr>
              <a:lnSpc>
                <a:spcPct val="100000"/>
              </a:lnSpc>
              <a:spcBef>
                <a:spcPts val="0"/>
              </a:spcBef>
            </a:pPr>
            <a:r>
              <a:rPr lang="en-US" sz="1400" dirty="0">
                <a:solidFill>
                  <a:schemeClr val="accent1"/>
                </a:solidFill>
                <a:latin typeface="+mj-lt"/>
                <a:ea typeface="Arial MT"/>
                <a:cs typeface="Arial MT"/>
              </a:rPr>
              <a:t>Relationship</a:t>
            </a:r>
            <a:r>
              <a:rPr lang="en-US" sz="1400" spc="-15" dirty="0">
                <a:solidFill>
                  <a:schemeClr val="accent1"/>
                </a:solidFill>
                <a:latin typeface="+mj-lt"/>
                <a:ea typeface="Arial MT"/>
                <a:cs typeface="Arial MT"/>
              </a:rPr>
              <a:t> </a:t>
            </a:r>
            <a:r>
              <a:rPr lang="en-US" sz="1400" dirty="0">
                <a:solidFill>
                  <a:schemeClr val="accent1"/>
                </a:solidFill>
                <a:latin typeface="+mj-lt"/>
                <a:ea typeface="Arial MT"/>
                <a:cs typeface="Arial MT"/>
              </a:rPr>
              <a:t>to</a:t>
            </a:r>
            <a:r>
              <a:rPr lang="en-US" sz="1400" spc="-20" dirty="0">
                <a:solidFill>
                  <a:schemeClr val="accent1"/>
                </a:solidFill>
                <a:latin typeface="+mj-lt"/>
                <a:ea typeface="Arial MT"/>
                <a:cs typeface="Arial MT"/>
              </a:rPr>
              <a:t> </a:t>
            </a:r>
            <a:r>
              <a:rPr lang="en-US" sz="1400" dirty="0">
                <a:solidFill>
                  <a:schemeClr val="accent1"/>
                </a:solidFill>
                <a:latin typeface="+mj-lt"/>
                <a:ea typeface="Arial MT"/>
                <a:cs typeface="Arial MT"/>
              </a:rPr>
              <a:t>houses</a:t>
            </a:r>
            <a:r>
              <a:rPr lang="en-US" sz="1400" spc="-15" dirty="0">
                <a:solidFill>
                  <a:schemeClr val="accent1"/>
                </a:solidFill>
                <a:latin typeface="+mj-lt"/>
                <a:ea typeface="Arial MT"/>
                <a:cs typeface="Arial MT"/>
              </a:rPr>
              <a:t> </a:t>
            </a:r>
            <a:r>
              <a:rPr lang="en-US" sz="1400" dirty="0">
                <a:solidFill>
                  <a:schemeClr val="accent1"/>
                </a:solidFill>
                <a:latin typeface="+mj-lt"/>
                <a:ea typeface="Arial MT"/>
                <a:cs typeface="Arial MT"/>
              </a:rPr>
              <a:t>on</a:t>
            </a:r>
            <a:r>
              <a:rPr lang="en-US" sz="1400" spc="-10" dirty="0">
                <a:solidFill>
                  <a:schemeClr val="accent1"/>
                </a:solidFill>
                <a:latin typeface="+mj-lt"/>
                <a:ea typeface="Arial MT"/>
                <a:cs typeface="Arial MT"/>
              </a:rPr>
              <a:t> </a:t>
            </a:r>
            <a:r>
              <a:rPr lang="en-US" sz="1400" dirty="0">
                <a:solidFill>
                  <a:schemeClr val="accent1"/>
                </a:solidFill>
                <a:latin typeface="+mj-lt"/>
                <a:ea typeface="Arial MT"/>
                <a:cs typeface="Arial MT"/>
              </a:rPr>
              <a:t>Parcel</a:t>
            </a:r>
            <a:r>
              <a:rPr lang="en-US" sz="1400" spc="-15" dirty="0">
                <a:solidFill>
                  <a:schemeClr val="accent1"/>
                </a:solidFill>
                <a:latin typeface="+mj-lt"/>
                <a:ea typeface="Arial MT"/>
                <a:cs typeface="Arial MT"/>
              </a:rPr>
              <a:t> </a:t>
            </a:r>
            <a:r>
              <a:rPr lang="en-US" sz="1400" spc="-25" dirty="0">
                <a:solidFill>
                  <a:schemeClr val="accent1"/>
                </a:solidFill>
                <a:latin typeface="+mj-lt"/>
                <a:ea typeface="Arial MT"/>
                <a:cs typeface="Arial MT"/>
              </a:rPr>
              <a:t>H13</a:t>
            </a:r>
          </a:p>
          <a:p>
            <a:pPr>
              <a:lnSpc>
                <a:spcPct val="100000"/>
              </a:lnSpc>
              <a:spcBef>
                <a:spcPts val="0"/>
              </a:spcBef>
            </a:pPr>
            <a:r>
              <a:rPr lang="en-US" sz="1400" spc="-25" dirty="0">
                <a:latin typeface="+mj-lt"/>
                <a:ea typeface="Arial MT"/>
                <a:cs typeface="Arial MT"/>
              </a:rPr>
              <a:t>Narrow Pedestrian access way leads to the front doors of properties on parcel H13 facing the site .</a:t>
            </a:r>
          </a:p>
          <a:p>
            <a:pPr>
              <a:lnSpc>
                <a:spcPct val="100000"/>
              </a:lnSpc>
              <a:spcBef>
                <a:spcPts val="0"/>
              </a:spcBef>
            </a:pPr>
            <a:endParaRPr lang="en-US" sz="1400" spc="-25" dirty="0">
              <a:effectLst/>
              <a:latin typeface="+mj-lt"/>
              <a:ea typeface="Arial" panose="020B0604020202020204" pitchFamily="34" charset="0"/>
            </a:endParaRPr>
          </a:p>
          <a:p>
            <a:pPr>
              <a:lnSpc>
                <a:spcPct val="100000"/>
              </a:lnSpc>
              <a:spcBef>
                <a:spcPts val="0"/>
              </a:spcBef>
            </a:pPr>
            <a:r>
              <a:rPr lang="en-US" sz="1400" dirty="0">
                <a:solidFill>
                  <a:schemeClr val="accent1"/>
                </a:solidFill>
                <a:effectLst/>
                <a:latin typeface="+mj-lt"/>
                <a:ea typeface="Arial" panose="020B0604020202020204" pitchFamily="34" charset="0"/>
              </a:rPr>
              <a:t>Quality</a:t>
            </a:r>
            <a:r>
              <a:rPr lang="en-US" sz="1400" spc="-20" dirty="0">
                <a:solidFill>
                  <a:schemeClr val="accent1"/>
                </a:solidFill>
                <a:effectLst/>
                <a:latin typeface="+mj-lt"/>
                <a:ea typeface="Arial" panose="020B0604020202020204" pitchFamily="34" charset="0"/>
              </a:rPr>
              <a:t> </a:t>
            </a:r>
            <a:r>
              <a:rPr lang="en-US" sz="1400" dirty="0">
                <a:solidFill>
                  <a:schemeClr val="accent1"/>
                </a:solidFill>
                <a:effectLst/>
                <a:latin typeface="+mj-lt"/>
                <a:ea typeface="Arial" panose="020B0604020202020204" pitchFamily="34" charset="0"/>
              </a:rPr>
              <a:t>Drivers</a:t>
            </a:r>
            <a:r>
              <a:rPr lang="en-US" sz="1400" spc="-20" dirty="0">
                <a:solidFill>
                  <a:schemeClr val="accent1"/>
                </a:solidFill>
                <a:effectLst/>
                <a:latin typeface="+mj-lt"/>
                <a:ea typeface="Arial" panose="020B0604020202020204" pitchFamily="34" charset="0"/>
              </a:rPr>
              <a:t> </a:t>
            </a:r>
            <a:r>
              <a:rPr lang="en-US" sz="1400" dirty="0">
                <a:solidFill>
                  <a:schemeClr val="accent1"/>
                </a:solidFill>
                <a:effectLst/>
                <a:latin typeface="+mj-lt"/>
                <a:ea typeface="Arial" panose="020B0604020202020204" pitchFamily="34" charset="0"/>
              </a:rPr>
              <a:t>for</a:t>
            </a:r>
            <a:r>
              <a:rPr lang="en-US" sz="1400" spc="-15" dirty="0">
                <a:solidFill>
                  <a:schemeClr val="accent1"/>
                </a:solidFill>
                <a:effectLst/>
                <a:latin typeface="+mj-lt"/>
                <a:ea typeface="Arial" panose="020B0604020202020204" pitchFamily="34" charset="0"/>
              </a:rPr>
              <a:t> </a:t>
            </a:r>
            <a:r>
              <a:rPr lang="en-US" sz="1400" dirty="0">
                <a:solidFill>
                  <a:schemeClr val="accent1"/>
                </a:solidFill>
                <a:effectLst/>
                <a:latin typeface="+mj-lt"/>
                <a:ea typeface="Arial" panose="020B0604020202020204" pitchFamily="34" charset="0"/>
              </a:rPr>
              <a:t>the</a:t>
            </a:r>
            <a:r>
              <a:rPr lang="en-US" sz="1400" spc="-20" dirty="0">
                <a:solidFill>
                  <a:schemeClr val="accent1"/>
                </a:solidFill>
                <a:effectLst/>
                <a:latin typeface="+mj-lt"/>
                <a:ea typeface="Arial" panose="020B0604020202020204" pitchFamily="34" charset="0"/>
              </a:rPr>
              <a:t> </a:t>
            </a:r>
            <a:r>
              <a:rPr lang="en-US" sz="1400" spc="-10" dirty="0">
                <a:solidFill>
                  <a:schemeClr val="accent1"/>
                </a:solidFill>
                <a:effectLst/>
                <a:latin typeface="+mj-lt"/>
                <a:ea typeface="Arial" panose="020B0604020202020204" pitchFamily="34" charset="0"/>
              </a:rPr>
              <a:t>building</a:t>
            </a:r>
          </a:p>
          <a:p>
            <a:pPr>
              <a:lnSpc>
                <a:spcPct val="100000"/>
              </a:lnSpc>
              <a:spcBef>
                <a:spcPts val="0"/>
              </a:spcBef>
            </a:pPr>
            <a:r>
              <a:rPr lang="en-GB" sz="1400" dirty="0">
                <a:effectLst/>
                <a:latin typeface="+mj-lt"/>
                <a:ea typeface="Arial" panose="020B0604020202020204" pitchFamily="34" charset="0"/>
              </a:rPr>
              <a:t>Building expressing its religious/communal significance, designed as a pavilion block, opportunity to sensitively integrate height, internal design express external form, </a:t>
            </a:r>
            <a:r>
              <a:rPr lang="en-GB" sz="1400" dirty="0" err="1">
                <a:effectLst/>
                <a:latin typeface="+mj-lt"/>
                <a:ea typeface="Arial" panose="020B0604020202020204" pitchFamily="34" charset="0"/>
              </a:rPr>
              <a:t>distictive</a:t>
            </a:r>
            <a:r>
              <a:rPr lang="en-GB" sz="1400" dirty="0">
                <a:effectLst/>
                <a:latin typeface="+mj-lt"/>
                <a:ea typeface="Arial" panose="020B0604020202020204" pitchFamily="34" charset="0"/>
              </a:rPr>
              <a:t> design and landmark qualities.</a:t>
            </a:r>
          </a:p>
        </p:txBody>
      </p:sp>
      <p:pic>
        <p:nvPicPr>
          <p:cNvPr id="9" name="Content Placeholder 8" descr="A drawing of a plan&#10;&#10;Description automatically generated with medium confidence">
            <a:extLst>
              <a:ext uri="{FF2B5EF4-FFF2-40B4-BE49-F238E27FC236}">
                <a16:creationId xmlns:a16="http://schemas.microsoft.com/office/drawing/2014/main" id="{EC25F2B0-F32A-7639-5CF8-1C6F793E759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33553" t="37824" r="11672" b="29955"/>
          <a:stretch/>
        </p:blipFill>
        <p:spPr>
          <a:xfrm>
            <a:off x="8633942" y="1045098"/>
            <a:ext cx="3256442" cy="2746348"/>
          </a:xfrm>
          <a:prstGeom prst="rect">
            <a:avLst/>
          </a:prstGeom>
          <a:effectLst/>
        </p:spPr>
      </p:pic>
      <p:pic>
        <p:nvPicPr>
          <p:cNvPr id="5" name="Content Placeholder 8" descr="A drawing of a plan&#10;&#10;Description automatically generated with medium confidence">
            <a:extLst>
              <a:ext uri="{FF2B5EF4-FFF2-40B4-BE49-F238E27FC236}">
                <a16:creationId xmlns:a16="http://schemas.microsoft.com/office/drawing/2014/main" id="{3013A9B6-BDD7-49CF-4200-029116B205A7}"/>
              </a:ext>
            </a:extLst>
          </p:cNvPr>
          <p:cNvPicPr>
            <a:picLocks noChangeAspect="1"/>
          </p:cNvPicPr>
          <p:nvPr/>
        </p:nvPicPr>
        <p:blipFill rotWithShape="1">
          <a:blip r:embed="rId3">
            <a:extLst>
              <a:ext uri="{28A0092B-C50C-407E-A947-70E740481C1C}">
                <a14:useLocalDpi xmlns:a14="http://schemas.microsoft.com/office/drawing/2010/main" val="0"/>
              </a:ext>
            </a:extLst>
          </a:blip>
          <a:srcRect l="52211" t="23852" r="15002" b="63300"/>
          <a:stretch/>
        </p:blipFill>
        <p:spPr>
          <a:xfrm>
            <a:off x="8777564" y="4835465"/>
            <a:ext cx="2925758" cy="1643732"/>
          </a:xfrm>
          <a:prstGeom prst="rect">
            <a:avLst/>
          </a:prstGeom>
          <a:effectLst/>
        </p:spPr>
      </p:pic>
      <p:pic>
        <p:nvPicPr>
          <p:cNvPr id="11" name="Picture 10" descr="A green and blue logo&#10;&#10;Description automatically generated">
            <a:extLst>
              <a:ext uri="{FF2B5EF4-FFF2-40B4-BE49-F238E27FC236}">
                <a16:creationId xmlns:a16="http://schemas.microsoft.com/office/drawing/2014/main" id="{0FC6A326-EE4C-50CD-AF3C-5CF5A7118997}"/>
              </a:ext>
            </a:extLst>
          </p:cNvPr>
          <p:cNvPicPr>
            <a:picLocks noChangeAspect="1"/>
          </p:cNvPicPr>
          <p:nvPr/>
        </p:nvPicPr>
        <p:blipFill rotWithShape="1">
          <a:blip r:embed="rId4">
            <a:extLst>
              <a:ext uri="{28A0092B-C50C-407E-A947-70E740481C1C}">
                <a14:useLocalDpi xmlns:a14="http://schemas.microsoft.com/office/drawing/2010/main" val="0"/>
              </a:ext>
            </a:extLst>
          </a:blip>
          <a:srcRect t="13283" b="15075"/>
          <a:stretch/>
        </p:blipFill>
        <p:spPr>
          <a:xfrm>
            <a:off x="10744558" y="140544"/>
            <a:ext cx="1081684" cy="774937"/>
          </a:xfrm>
          <a:prstGeom prst="rect">
            <a:avLst/>
          </a:prstGeom>
        </p:spPr>
      </p:pic>
      <p:pic>
        <p:nvPicPr>
          <p:cNvPr id="12" name="Content Placeholder 8" descr="A drawing of a plan&#10;&#10;Description automatically generated with medium confidence">
            <a:extLst>
              <a:ext uri="{FF2B5EF4-FFF2-40B4-BE49-F238E27FC236}">
                <a16:creationId xmlns:a16="http://schemas.microsoft.com/office/drawing/2014/main" id="{4570E0C9-D865-1DDE-B05B-CD791E682E5E}"/>
              </a:ext>
            </a:extLst>
          </p:cNvPr>
          <p:cNvPicPr>
            <a:picLocks noChangeAspect="1"/>
          </p:cNvPicPr>
          <p:nvPr/>
        </p:nvPicPr>
        <p:blipFill rotWithShape="1">
          <a:blip r:embed="rId3">
            <a:extLst>
              <a:ext uri="{28A0092B-C50C-407E-A947-70E740481C1C}">
                <a14:useLocalDpi xmlns:a14="http://schemas.microsoft.com/office/drawing/2010/main" val="0"/>
              </a:ext>
            </a:extLst>
          </a:blip>
          <a:srcRect l="33553" t="24028" r="45774" b="63124"/>
          <a:stretch/>
        </p:blipFill>
        <p:spPr>
          <a:xfrm>
            <a:off x="8902761" y="3606388"/>
            <a:ext cx="1802358" cy="1606048"/>
          </a:xfrm>
          <a:prstGeom prst="rect">
            <a:avLst/>
          </a:prstGeom>
          <a:effectLst/>
        </p:spPr>
      </p:pic>
      <p:pic>
        <p:nvPicPr>
          <p:cNvPr id="15" name="Picture 14">
            <a:extLst>
              <a:ext uri="{FF2B5EF4-FFF2-40B4-BE49-F238E27FC236}">
                <a16:creationId xmlns:a16="http://schemas.microsoft.com/office/drawing/2014/main" id="{59602735-0AC0-3084-3EE5-BA7CBF8D079A}"/>
              </a:ext>
            </a:extLst>
          </p:cNvPr>
          <p:cNvPicPr>
            <a:picLocks noChangeAspect="1"/>
          </p:cNvPicPr>
          <p:nvPr/>
        </p:nvPicPr>
        <p:blipFill rotWithShape="1">
          <a:blip r:embed="rId5"/>
          <a:srcRect l="31072" t="3943" r="3329" b="62854"/>
          <a:stretch/>
        </p:blipFill>
        <p:spPr>
          <a:xfrm>
            <a:off x="5945252" y="1005546"/>
            <a:ext cx="2584967" cy="1750757"/>
          </a:xfrm>
          <a:prstGeom prst="rect">
            <a:avLst/>
          </a:prstGeom>
          <a:ln w="6350">
            <a:solidFill>
              <a:schemeClr val="tx1"/>
            </a:solidFill>
          </a:ln>
        </p:spPr>
      </p:pic>
      <p:sp>
        <p:nvSpPr>
          <p:cNvPr id="17" name="Rectangle 16">
            <a:extLst>
              <a:ext uri="{FF2B5EF4-FFF2-40B4-BE49-F238E27FC236}">
                <a16:creationId xmlns:a16="http://schemas.microsoft.com/office/drawing/2014/main" id="{286CEF39-59E7-54A4-CCF7-5109DD9AABF4}"/>
              </a:ext>
            </a:extLst>
          </p:cNvPr>
          <p:cNvSpPr/>
          <p:nvPr/>
        </p:nvSpPr>
        <p:spPr>
          <a:xfrm>
            <a:off x="8675761" y="1005545"/>
            <a:ext cx="3214623" cy="5488361"/>
          </a:xfrm>
          <a:prstGeom prst="rect">
            <a:avLst/>
          </a:prstGeom>
          <a:no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8" name="Image 27" descr="A field with grass and water&#10;&#10;Description automatically generated">
            <a:extLst>
              <a:ext uri="{FF2B5EF4-FFF2-40B4-BE49-F238E27FC236}">
                <a16:creationId xmlns:a16="http://schemas.microsoft.com/office/drawing/2014/main" id="{1F5CC2A4-E9E6-C19B-748C-6AA6D7A0606D}"/>
              </a:ext>
            </a:extLst>
          </p:cNvPr>
          <p:cNvPicPr>
            <a:picLocks/>
          </p:cNvPicPr>
          <p:nvPr/>
        </p:nvPicPr>
        <p:blipFill rotWithShape="1">
          <a:blip r:embed="rId6" cstate="print"/>
          <a:srcRect l="50713" t="76773" r="1091" b="-1056"/>
          <a:stretch/>
        </p:blipFill>
        <p:spPr>
          <a:xfrm>
            <a:off x="5911441" y="2859054"/>
            <a:ext cx="2691201" cy="1869074"/>
          </a:xfrm>
          <a:prstGeom prst="rect">
            <a:avLst/>
          </a:prstGeom>
        </p:spPr>
      </p:pic>
      <p:pic>
        <p:nvPicPr>
          <p:cNvPr id="19" name="Image 27">
            <a:extLst>
              <a:ext uri="{FF2B5EF4-FFF2-40B4-BE49-F238E27FC236}">
                <a16:creationId xmlns:a16="http://schemas.microsoft.com/office/drawing/2014/main" id="{348275C7-08E0-E813-4E98-4A69929AC7C6}"/>
              </a:ext>
            </a:extLst>
          </p:cNvPr>
          <p:cNvPicPr>
            <a:picLocks/>
          </p:cNvPicPr>
          <p:nvPr/>
        </p:nvPicPr>
        <p:blipFill rotWithShape="1">
          <a:blip r:embed="rId6" cstate="print"/>
          <a:srcRect l="-99" t="622" r="52549" b="76168"/>
          <a:stretch/>
        </p:blipFill>
        <p:spPr>
          <a:xfrm>
            <a:off x="5900626" y="4728128"/>
            <a:ext cx="2661635" cy="1808186"/>
          </a:xfrm>
          <a:prstGeom prst="rect">
            <a:avLst/>
          </a:prstGeom>
        </p:spPr>
      </p:pic>
    </p:spTree>
    <p:extLst>
      <p:ext uri="{BB962C8B-B14F-4D97-AF65-F5344CB8AC3E}">
        <p14:creationId xmlns:p14="http://schemas.microsoft.com/office/powerpoint/2010/main" val="12481206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D0C588-81C5-B883-F597-7A9210494655}"/>
              </a:ext>
            </a:extLst>
          </p:cNvPr>
          <p:cNvPicPr>
            <a:picLocks noChangeAspect="1"/>
          </p:cNvPicPr>
          <p:nvPr/>
        </p:nvPicPr>
        <p:blipFill>
          <a:blip r:embed="rId2"/>
          <a:stretch>
            <a:fillRect/>
          </a:stretch>
        </p:blipFill>
        <p:spPr>
          <a:xfrm>
            <a:off x="7953675" y="847289"/>
            <a:ext cx="3872567" cy="5845848"/>
          </a:xfrm>
          <a:prstGeom prst="rect">
            <a:avLst/>
          </a:prstGeom>
        </p:spPr>
      </p:pic>
      <p:sp>
        <p:nvSpPr>
          <p:cNvPr id="6" name="Title 1">
            <a:extLst>
              <a:ext uri="{FF2B5EF4-FFF2-40B4-BE49-F238E27FC236}">
                <a16:creationId xmlns:a16="http://schemas.microsoft.com/office/drawing/2014/main" id="{369A0A5E-01B4-B4FC-5145-3D89F48EC1FC}"/>
              </a:ext>
            </a:extLst>
          </p:cNvPr>
          <p:cNvSpPr>
            <a:spLocks noGrp="1"/>
          </p:cNvSpPr>
          <p:nvPr>
            <p:ph type="title"/>
          </p:nvPr>
        </p:nvSpPr>
        <p:spPr>
          <a:xfrm>
            <a:off x="309477" y="451517"/>
            <a:ext cx="3390900" cy="395772"/>
          </a:xfrm>
        </p:spPr>
        <p:txBody>
          <a:bodyPr>
            <a:normAutofit fontScale="90000"/>
          </a:bodyPr>
          <a:lstStyle/>
          <a:p>
            <a:r>
              <a:rPr lang="en-US" sz="2400" dirty="0">
                <a:solidFill>
                  <a:schemeClr val="accent1"/>
                </a:solidFill>
                <a:effectLst/>
                <a:ea typeface="Arial MT"/>
                <a:cs typeface="Arial MT"/>
              </a:rPr>
              <a:t>Vision for Northstowe </a:t>
            </a:r>
            <a:endParaRPr lang="en-GB" sz="2400" dirty="0">
              <a:solidFill>
                <a:schemeClr val="accent1"/>
              </a:solidFill>
            </a:endParaRPr>
          </a:p>
        </p:txBody>
      </p:sp>
      <p:sp>
        <p:nvSpPr>
          <p:cNvPr id="7" name="TextBox 6">
            <a:extLst>
              <a:ext uri="{FF2B5EF4-FFF2-40B4-BE49-F238E27FC236}">
                <a16:creationId xmlns:a16="http://schemas.microsoft.com/office/drawing/2014/main" id="{598DCA7D-7C8E-617E-EA9D-E5D4AE59C538}"/>
              </a:ext>
            </a:extLst>
          </p:cNvPr>
          <p:cNvSpPr txBox="1"/>
          <p:nvPr/>
        </p:nvSpPr>
        <p:spPr>
          <a:xfrm>
            <a:off x="365758" y="847289"/>
            <a:ext cx="7163769" cy="4378378"/>
          </a:xfrm>
          <a:prstGeom prst="rect">
            <a:avLst/>
          </a:prstGeom>
          <a:noFill/>
        </p:spPr>
        <p:txBody>
          <a:bodyPr wrap="square" rtlCol="0">
            <a:spAutoFit/>
          </a:bodyPr>
          <a:lstStyle/>
          <a:p>
            <a:pPr>
              <a:lnSpc>
                <a:spcPct val="110000"/>
              </a:lnSpc>
              <a:spcBef>
                <a:spcPts val="0"/>
              </a:spcBef>
            </a:pPr>
            <a:r>
              <a:rPr lang="en-US" sz="1400" dirty="0">
                <a:effectLst/>
                <a:latin typeface="+mj-lt"/>
                <a:ea typeface="Arial" panose="020B0604020202020204" pitchFamily="34" charset="0"/>
              </a:rPr>
              <a:t>The vision for Northstowe is to create a </a:t>
            </a:r>
            <a:r>
              <a:rPr lang="en-US" sz="1400" dirty="0">
                <a:solidFill>
                  <a:schemeClr val="accent1"/>
                </a:solidFill>
                <a:effectLst/>
                <a:latin typeface="+mj-lt"/>
                <a:ea typeface="Arial" panose="020B0604020202020204" pitchFamily="34" charset="0"/>
              </a:rPr>
              <a:t>21</a:t>
            </a:r>
            <a:r>
              <a:rPr lang="en-US" sz="1400" baseline="30000" dirty="0">
                <a:solidFill>
                  <a:schemeClr val="accent1"/>
                </a:solidFill>
                <a:effectLst/>
                <a:latin typeface="+mj-lt"/>
                <a:ea typeface="Arial" panose="020B0604020202020204" pitchFamily="34" charset="0"/>
              </a:rPr>
              <a:t>st</a:t>
            </a:r>
            <a:r>
              <a:rPr lang="en-US" sz="1400" dirty="0">
                <a:solidFill>
                  <a:schemeClr val="accent1"/>
                </a:solidFill>
                <a:effectLst/>
                <a:latin typeface="+mj-lt"/>
                <a:ea typeface="Arial" panose="020B0604020202020204" pitchFamily="34" charset="0"/>
              </a:rPr>
              <a:t> Century Town</a:t>
            </a:r>
            <a:r>
              <a:rPr lang="en-US" sz="1400" dirty="0">
                <a:effectLst/>
                <a:latin typeface="+mj-lt"/>
                <a:ea typeface="Arial" panose="020B0604020202020204" pitchFamily="34" charset="0"/>
              </a:rPr>
              <a:t>, with a strong local identity that combines the </a:t>
            </a:r>
            <a:r>
              <a:rPr lang="en-US" sz="1400" dirty="0">
                <a:solidFill>
                  <a:schemeClr val="accent1"/>
                </a:solidFill>
                <a:effectLst/>
                <a:latin typeface="+mj-lt"/>
                <a:ea typeface="Arial" panose="020B0604020202020204" pitchFamily="34" charset="0"/>
              </a:rPr>
              <a:t>best historic characteristics </a:t>
            </a:r>
            <a:r>
              <a:rPr lang="en-US" sz="1400" dirty="0">
                <a:effectLst/>
                <a:latin typeface="+mj-lt"/>
                <a:ea typeface="Arial" panose="020B0604020202020204" pitchFamily="34" charset="0"/>
              </a:rPr>
              <a:t>with </a:t>
            </a:r>
            <a:r>
              <a:rPr lang="en-US" sz="1400" dirty="0">
                <a:solidFill>
                  <a:schemeClr val="accent1"/>
                </a:solidFill>
                <a:effectLst/>
                <a:latin typeface="+mj-lt"/>
                <a:ea typeface="Arial" panose="020B0604020202020204" pitchFamily="34" charset="0"/>
              </a:rPr>
              <a:t>sustainable pattern of living and lifestyle choice</a:t>
            </a:r>
            <a:r>
              <a:rPr lang="en-US" sz="1400" dirty="0">
                <a:effectLst/>
                <a:latin typeface="+mj-lt"/>
                <a:ea typeface="Arial" panose="020B0604020202020204" pitchFamily="34" charset="0"/>
              </a:rPr>
              <a:t>……................................Northstowe Design Code Phase 1</a:t>
            </a:r>
          </a:p>
          <a:p>
            <a:pPr>
              <a:lnSpc>
                <a:spcPct val="110000"/>
              </a:lnSpc>
              <a:spcBef>
                <a:spcPts val="0"/>
              </a:spcBef>
            </a:pPr>
            <a:endParaRPr lang="en-US" sz="1400" dirty="0">
              <a:latin typeface="+mj-lt"/>
              <a:ea typeface="Arial" panose="020B0604020202020204" pitchFamily="34" charset="0"/>
            </a:endParaRPr>
          </a:p>
          <a:p>
            <a:pPr>
              <a:lnSpc>
                <a:spcPct val="110000"/>
              </a:lnSpc>
              <a:spcBef>
                <a:spcPts val="0"/>
              </a:spcBef>
            </a:pPr>
            <a:r>
              <a:rPr lang="en-US" sz="1400" dirty="0">
                <a:effectLst/>
                <a:latin typeface="+mj-lt"/>
                <a:ea typeface="Arial" panose="020B0604020202020204" pitchFamily="34" charset="0"/>
              </a:rPr>
              <a:t>It has excellent cycling, pedestrian connectivity, public transport and green infrastructure: lakes, greenways, parks, that draws its inspiration from the </a:t>
            </a:r>
            <a:r>
              <a:rPr lang="en-US" sz="1400" dirty="0">
                <a:solidFill>
                  <a:schemeClr val="accent1"/>
                </a:solidFill>
                <a:effectLst/>
                <a:latin typeface="+mj-lt"/>
                <a:ea typeface="Arial" panose="020B0604020202020204" pitchFamily="34" charset="0"/>
              </a:rPr>
              <a:t>Fen </a:t>
            </a:r>
            <a:r>
              <a:rPr lang="en-US" sz="1400" dirty="0">
                <a:solidFill>
                  <a:schemeClr val="accent1"/>
                </a:solidFill>
                <a:latin typeface="+mj-lt"/>
                <a:ea typeface="Arial" panose="020B0604020202020204" pitchFamily="34" charset="0"/>
              </a:rPr>
              <a:t>L</a:t>
            </a:r>
            <a:r>
              <a:rPr lang="en-US" sz="1400" dirty="0">
                <a:solidFill>
                  <a:schemeClr val="accent1"/>
                </a:solidFill>
                <a:effectLst/>
                <a:latin typeface="+mj-lt"/>
                <a:ea typeface="Arial" panose="020B0604020202020204" pitchFamily="34" charset="0"/>
              </a:rPr>
              <a:t>andscape</a:t>
            </a:r>
            <a:r>
              <a:rPr lang="en-US" sz="1400" b="1" dirty="0">
                <a:effectLst/>
                <a:latin typeface="+mj-lt"/>
                <a:ea typeface="Arial" panose="020B0604020202020204" pitchFamily="34" charset="0"/>
              </a:rPr>
              <a:t>:</a:t>
            </a:r>
            <a:r>
              <a:rPr lang="en-US" sz="1400" dirty="0">
                <a:effectLst/>
                <a:latin typeface="+mj-lt"/>
                <a:ea typeface="Arial" panose="020B0604020202020204" pitchFamily="34" charset="0"/>
              </a:rPr>
              <a:t> (network of waterbodies, drains and ditches)</a:t>
            </a:r>
          </a:p>
          <a:p>
            <a:pPr>
              <a:lnSpc>
                <a:spcPct val="110000"/>
              </a:lnSpc>
              <a:spcBef>
                <a:spcPts val="0"/>
              </a:spcBef>
            </a:pPr>
            <a:endParaRPr lang="en-US" sz="1400" dirty="0">
              <a:latin typeface="+mj-lt"/>
              <a:ea typeface="Arial" panose="020B0604020202020204" pitchFamily="34" charset="0"/>
            </a:endParaRPr>
          </a:p>
          <a:p>
            <a:pPr>
              <a:lnSpc>
                <a:spcPct val="110000"/>
              </a:lnSpc>
              <a:spcBef>
                <a:spcPts val="0"/>
              </a:spcBef>
            </a:pPr>
            <a:r>
              <a:rPr lang="en-US" sz="1400" dirty="0">
                <a:effectLst/>
                <a:latin typeface="+mj-lt"/>
                <a:ea typeface="Arial" panose="020B0604020202020204" pitchFamily="34" charset="0"/>
              </a:rPr>
              <a:t>Some of the buildings built or granted permission that exemplify  the character, image and identity of 21</a:t>
            </a:r>
            <a:r>
              <a:rPr lang="en-US" sz="1400" baseline="30000" dirty="0">
                <a:effectLst/>
                <a:latin typeface="+mj-lt"/>
                <a:ea typeface="Arial" panose="020B0604020202020204" pitchFamily="34" charset="0"/>
              </a:rPr>
              <a:t>st</a:t>
            </a:r>
            <a:r>
              <a:rPr lang="en-US" sz="1400" dirty="0">
                <a:effectLst/>
                <a:latin typeface="+mj-lt"/>
                <a:ea typeface="Arial" panose="020B0604020202020204" pitchFamily="34" charset="0"/>
              </a:rPr>
              <a:t> Century Town and vision </a:t>
            </a:r>
          </a:p>
          <a:p>
            <a:pPr>
              <a:lnSpc>
                <a:spcPct val="110000"/>
              </a:lnSpc>
              <a:spcBef>
                <a:spcPts val="0"/>
              </a:spcBef>
            </a:pPr>
            <a:endParaRPr lang="en-US" sz="1400" dirty="0">
              <a:latin typeface="+mj-lt"/>
              <a:ea typeface="Arial" panose="020B0604020202020204" pitchFamily="34" charset="0"/>
            </a:endParaRPr>
          </a:p>
          <a:p>
            <a:pPr>
              <a:lnSpc>
                <a:spcPct val="110000"/>
              </a:lnSpc>
              <a:spcBef>
                <a:spcPts val="0"/>
              </a:spcBef>
            </a:pPr>
            <a:r>
              <a:rPr lang="en-US" sz="1400" dirty="0">
                <a:solidFill>
                  <a:schemeClr val="accent1"/>
                </a:solidFill>
                <a:effectLst/>
                <a:latin typeface="+mj-lt"/>
                <a:ea typeface="Arial" panose="020B0604020202020204" pitchFamily="34" charset="0"/>
              </a:rPr>
              <a:t>Vision for Community &amp; Faith Land </a:t>
            </a:r>
          </a:p>
          <a:p>
            <a:pPr marL="285750" indent="-285750">
              <a:lnSpc>
                <a:spcPct val="110000"/>
              </a:lnSpc>
              <a:spcBef>
                <a:spcPts val="0"/>
              </a:spcBef>
              <a:buFont typeface="Arial" panose="020B0604020202020204" pitchFamily="34" charset="0"/>
              <a:buChar char="•"/>
            </a:pPr>
            <a:r>
              <a:rPr lang="en-US" sz="1400" dirty="0">
                <a:latin typeface="+mj-lt"/>
                <a:ea typeface="Arial" panose="020B0604020202020204" pitchFamily="34" charset="0"/>
              </a:rPr>
              <a:t>To reflect its communal, religious, voluntary function to create a building with a distinctive identity, </a:t>
            </a:r>
          </a:p>
          <a:p>
            <a:pPr marL="285750" indent="-285750">
              <a:lnSpc>
                <a:spcPct val="110000"/>
              </a:lnSpc>
              <a:spcBef>
                <a:spcPts val="0"/>
              </a:spcBef>
              <a:buFont typeface="Arial" panose="020B0604020202020204" pitchFamily="34" charset="0"/>
              <a:buChar char="•"/>
            </a:pPr>
            <a:r>
              <a:rPr lang="en-US" sz="1400" dirty="0">
                <a:latin typeface="+mj-lt"/>
                <a:ea typeface="Arial" panose="020B0604020202020204" pitchFamily="34" charset="0"/>
              </a:rPr>
              <a:t>To take advantage of, but sensitive to its landscape context, </a:t>
            </a:r>
          </a:p>
          <a:p>
            <a:pPr marL="285750" indent="-285750">
              <a:lnSpc>
                <a:spcPct val="110000"/>
              </a:lnSpc>
              <a:spcBef>
                <a:spcPts val="0"/>
              </a:spcBef>
              <a:buFont typeface="Arial" panose="020B0604020202020204" pitchFamily="34" charset="0"/>
              <a:buChar char="•"/>
            </a:pPr>
            <a:r>
              <a:rPr lang="en-US" sz="1400" dirty="0">
                <a:latin typeface="+mj-lt"/>
                <a:ea typeface="Arial" panose="020B0604020202020204" pitchFamily="34" charset="0"/>
              </a:rPr>
              <a:t>Builds on the vision of Northstowe as a 21</a:t>
            </a:r>
            <a:r>
              <a:rPr lang="en-US" sz="1400" baseline="30000" dirty="0">
                <a:latin typeface="+mj-lt"/>
                <a:ea typeface="Arial" panose="020B0604020202020204" pitchFamily="34" charset="0"/>
              </a:rPr>
              <a:t>st</a:t>
            </a:r>
            <a:r>
              <a:rPr lang="en-US" sz="1400" dirty="0">
                <a:latin typeface="+mj-lt"/>
                <a:ea typeface="Arial" panose="020B0604020202020204" pitchFamily="34" charset="0"/>
              </a:rPr>
              <a:t> Century town, </a:t>
            </a:r>
          </a:p>
          <a:p>
            <a:pPr marL="285750" indent="-285750">
              <a:lnSpc>
                <a:spcPct val="110000"/>
              </a:lnSpc>
              <a:spcBef>
                <a:spcPts val="0"/>
              </a:spcBef>
              <a:buFont typeface="Arial" panose="020B0604020202020204" pitchFamily="34" charset="0"/>
              <a:buChar char="•"/>
            </a:pPr>
            <a:r>
              <a:rPr lang="en-US" sz="1400" dirty="0">
                <a:latin typeface="+mj-lt"/>
                <a:ea typeface="Arial" panose="020B0604020202020204" pitchFamily="34" charset="0"/>
              </a:rPr>
              <a:t>Address the challenges of our time on climate change through sustainable design  </a:t>
            </a:r>
            <a:endParaRPr lang="en-US" sz="1400" dirty="0">
              <a:effectLst/>
              <a:latin typeface="+mj-lt"/>
              <a:ea typeface="Arial" panose="020B0604020202020204" pitchFamily="34" charset="0"/>
            </a:endParaRPr>
          </a:p>
          <a:p>
            <a:pPr>
              <a:lnSpc>
                <a:spcPct val="110000"/>
              </a:lnSpc>
              <a:spcBef>
                <a:spcPts val="0"/>
              </a:spcBef>
            </a:pPr>
            <a:r>
              <a:rPr lang="en-US" sz="1600" dirty="0">
                <a:effectLst/>
                <a:latin typeface="+mj-lt"/>
                <a:ea typeface="Arial" panose="020B0604020202020204" pitchFamily="34" charset="0"/>
              </a:rPr>
              <a:t> </a:t>
            </a:r>
            <a:endParaRPr lang="en-US" sz="1400" dirty="0">
              <a:latin typeface="+mj-lt"/>
              <a:ea typeface="Arial" panose="020B0604020202020204" pitchFamily="34" charset="0"/>
            </a:endParaRPr>
          </a:p>
        </p:txBody>
      </p:sp>
      <p:pic>
        <p:nvPicPr>
          <p:cNvPr id="9" name="Picture 8" descr="A green and blue logo&#10;&#10;Description automatically generated">
            <a:extLst>
              <a:ext uri="{FF2B5EF4-FFF2-40B4-BE49-F238E27FC236}">
                <a16:creationId xmlns:a16="http://schemas.microsoft.com/office/drawing/2014/main" id="{AFAD9DAA-04A0-6059-3751-2A897C97CCB0}"/>
              </a:ext>
            </a:extLst>
          </p:cNvPr>
          <p:cNvPicPr>
            <a:picLocks noChangeAspect="1"/>
          </p:cNvPicPr>
          <p:nvPr/>
        </p:nvPicPr>
        <p:blipFill rotWithShape="1">
          <a:blip r:embed="rId3">
            <a:extLst>
              <a:ext uri="{28A0092B-C50C-407E-A947-70E740481C1C}">
                <a14:useLocalDpi xmlns:a14="http://schemas.microsoft.com/office/drawing/2010/main" val="0"/>
              </a:ext>
            </a:extLst>
          </a:blip>
          <a:srcRect t="13283" b="15075"/>
          <a:stretch/>
        </p:blipFill>
        <p:spPr>
          <a:xfrm>
            <a:off x="10744558" y="140544"/>
            <a:ext cx="1081684" cy="774937"/>
          </a:xfrm>
          <a:prstGeom prst="rect">
            <a:avLst/>
          </a:prstGeom>
        </p:spPr>
      </p:pic>
      <p:sp>
        <p:nvSpPr>
          <p:cNvPr id="11" name="TextBox 10">
            <a:extLst>
              <a:ext uri="{FF2B5EF4-FFF2-40B4-BE49-F238E27FC236}">
                <a16:creationId xmlns:a16="http://schemas.microsoft.com/office/drawing/2014/main" id="{2E52848A-9058-9753-8639-C0547441547C}"/>
              </a:ext>
            </a:extLst>
          </p:cNvPr>
          <p:cNvSpPr txBox="1"/>
          <p:nvPr/>
        </p:nvSpPr>
        <p:spPr>
          <a:xfrm>
            <a:off x="7891586" y="847289"/>
            <a:ext cx="3493257" cy="338554"/>
          </a:xfrm>
          <a:prstGeom prst="rect">
            <a:avLst/>
          </a:prstGeom>
          <a:noFill/>
        </p:spPr>
        <p:txBody>
          <a:bodyPr wrap="square" rtlCol="0">
            <a:spAutoFit/>
          </a:bodyPr>
          <a:lstStyle/>
          <a:p>
            <a:r>
              <a:rPr lang="en-GB" sz="1600" dirty="0">
                <a:latin typeface="+mj-lt"/>
              </a:rPr>
              <a:t> </a:t>
            </a:r>
            <a:r>
              <a:rPr lang="en-GB" sz="1200" dirty="0">
                <a:solidFill>
                  <a:schemeClr val="bg1"/>
                </a:solidFill>
                <a:latin typeface="+mj-lt"/>
              </a:rPr>
              <a:t>Northstowe Community Building, CZWG Architects </a:t>
            </a:r>
          </a:p>
        </p:txBody>
      </p:sp>
      <p:sp>
        <p:nvSpPr>
          <p:cNvPr id="12" name="TextBox 11">
            <a:extLst>
              <a:ext uri="{FF2B5EF4-FFF2-40B4-BE49-F238E27FC236}">
                <a16:creationId xmlns:a16="http://schemas.microsoft.com/office/drawing/2014/main" id="{95DF23F6-429D-C642-0A45-49E9DBABB8B3}"/>
              </a:ext>
            </a:extLst>
          </p:cNvPr>
          <p:cNvSpPr txBox="1"/>
          <p:nvPr/>
        </p:nvSpPr>
        <p:spPr>
          <a:xfrm>
            <a:off x="7891586" y="2799467"/>
            <a:ext cx="3431169" cy="338554"/>
          </a:xfrm>
          <a:prstGeom prst="rect">
            <a:avLst/>
          </a:prstGeom>
          <a:noFill/>
        </p:spPr>
        <p:txBody>
          <a:bodyPr wrap="square" rtlCol="0">
            <a:spAutoFit/>
          </a:bodyPr>
          <a:lstStyle/>
          <a:p>
            <a:r>
              <a:rPr lang="en-GB" sz="1600" dirty="0">
                <a:latin typeface="+mj-lt"/>
              </a:rPr>
              <a:t> </a:t>
            </a:r>
            <a:r>
              <a:rPr lang="en-GB" sz="1200" dirty="0">
                <a:solidFill>
                  <a:schemeClr val="bg1"/>
                </a:solidFill>
                <a:latin typeface="+mj-lt"/>
              </a:rPr>
              <a:t>Northstowe House, Proctor &amp; Matthews Architects  </a:t>
            </a:r>
          </a:p>
        </p:txBody>
      </p:sp>
      <p:sp>
        <p:nvSpPr>
          <p:cNvPr id="13" name="TextBox 12">
            <a:extLst>
              <a:ext uri="{FF2B5EF4-FFF2-40B4-BE49-F238E27FC236}">
                <a16:creationId xmlns:a16="http://schemas.microsoft.com/office/drawing/2014/main" id="{92E49C35-D10E-8ADE-2C88-BCDA0A15CF2A}"/>
              </a:ext>
            </a:extLst>
          </p:cNvPr>
          <p:cNvSpPr txBox="1"/>
          <p:nvPr/>
        </p:nvSpPr>
        <p:spPr>
          <a:xfrm>
            <a:off x="7902874" y="4678568"/>
            <a:ext cx="3872567" cy="338554"/>
          </a:xfrm>
          <a:prstGeom prst="rect">
            <a:avLst/>
          </a:prstGeom>
          <a:noFill/>
        </p:spPr>
        <p:txBody>
          <a:bodyPr wrap="square" rtlCol="0">
            <a:spAutoFit/>
          </a:bodyPr>
          <a:lstStyle/>
          <a:p>
            <a:r>
              <a:rPr lang="en-GB" sz="1600" dirty="0">
                <a:latin typeface="+mj-lt"/>
              </a:rPr>
              <a:t> </a:t>
            </a:r>
            <a:r>
              <a:rPr lang="en-GB" sz="1200" dirty="0">
                <a:latin typeface="+mj-lt"/>
              </a:rPr>
              <a:t>Northstowe Educational Campus, Frank Shaw Architects   </a:t>
            </a:r>
          </a:p>
        </p:txBody>
      </p:sp>
    </p:spTree>
    <p:extLst>
      <p:ext uri="{BB962C8B-B14F-4D97-AF65-F5344CB8AC3E}">
        <p14:creationId xmlns:p14="http://schemas.microsoft.com/office/powerpoint/2010/main" val="20392677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97C56600-42B1-A237-C59D-6C03FBC438DD}"/>
              </a:ext>
            </a:extLst>
          </p:cNvPr>
          <p:cNvSpPr/>
          <p:nvPr/>
        </p:nvSpPr>
        <p:spPr>
          <a:xfrm>
            <a:off x="3762610" y="2055771"/>
            <a:ext cx="4073649" cy="4126649"/>
          </a:xfrm>
          <a:prstGeom prst="ellipse">
            <a:avLst/>
          </a:prstGeom>
          <a:noFill/>
          <a:ln w="12700">
            <a:solidFill>
              <a:srgbClr val="00B05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noFill/>
            </a:endParaRPr>
          </a:p>
        </p:txBody>
      </p:sp>
      <p:pic>
        <p:nvPicPr>
          <p:cNvPr id="6" name="Image 46">
            <a:extLst>
              <a:ext uri="{FF2B5EF4-FFF2-40B4-BE49-F238E27FC236}">
                <a16:creationId xmlns:a16="http://schemas.microsoft.com/office/drawing/2014/main" id="{2A12E27D-7060-9486-4B78-E799418763B7}"/>
              </a:ext>
            </a:extLst>
          </p:cNvPr>
          <p:cNvPicPr>
            <a:picLocks noGrp="1"/>
          </p:cNvPicPr>
          <p:nvPr>
            <p:ph idx="1"/>
          </p:nvPr>
        </p:nvPicPr>
        <p:blipFill rotWithShape="1">
          <a:blip r:embed="rId2" cstate="print"/>
          <a:srcRect l="14907" r="10893"/>
          <a:stretch/>
        </p:blipFill>
        <p:spPr>
          <a:xfrm>
            <a:off x="3334885" y="2493417"/>
            <a:ext cx="1342722" cy="1311684"/>
          </a:xfrm>
          <a:prstGeom prst="ellipse">
            <a:avLst/>
          </a:prstGeom>
          <a:ln w="3175" cap="rnd">
            <a:solidFill>
              <a:schemeClr val="tx1"/>
            </a:solidFill>
          </a:ln>
          <a:effectLst/>
        </p:spPr>
      </p:pic>
      <p:pic>
        <p:nvPicPr>
          <p:cNvPr id="8" name="Picture 7" descr="A road with grass and water&#10;&#10;Description automatically generated">
            <a:extLst>
              <a:ext uri="{FF2B5EF4-FFF2-40B4-BE49-F238E27FC236}">
                <a16:creationId xmlns:a16="http://schemas.microsoft.com/office/drawing/2014/main" id="{261E024C-5028-1538-A6FF-6ECFC0472A01}"/>
              </a:ext>
            </a:extLst>
          </p:cNvPr>
          <p:cNvPicPr>
            <a:picLocks noChangeAspect="1"/>
          </p:cNvPicPr>
          <p:nvPr/>
        </p:nvPicPr>
        <p:blipFill rotWithShape="1">
          <a:blip r:embed="rId3"/>
          <a:srcRect l="-3930" t="-1640" r="-3917" b="-5312"/>
          <a:stretch/>
        </p:blipFill>
        <p:spPr>
          <a:xfrm>
            <a:off x="5115601" y="1404643"/>
            <a:ext cx="1460721" cy="1453956"/>
          </a:xfrm>
          <a:prstGeom prst="rect">
            <a:avLst/>
          </a:prstGeom>
        </p:spPr>
      </p:pic>
      <p:pic>
        <p:nvPicPr>
          <p:cNvPr id="9" name="Image 54">
            <a:extLst>
              <a:ext uri="{FF2B5EF4-FFF2-40B4-BE49-F238E27FC236}">
                <a16:creationId xmlns:a16="http://schemas.microsoft.com/office/drawing/2014/main" id="{EFF700E5-16B6-B9B3-6B8B-FE96B30D8D29}"/>
              </a:ext>
            </a:extLst>
          </p:cNvPr>
          <p:cNvPicPr>
            <a:picLocks/>
          </p:cNvPicPr>
          <p:nvPr/>
        </p:nvPicPr>
        <p:blipFill rotWithShape="1">
          <a:blip r:embed="rId4" cstate="print"/>
          <a:srcRect l="1702" r="17292" b="-5"/>
          <a:stretch/>
        </p:blipFill>
        <p:spPr>
          <a:xfrm>
            <a:off x="6601955" y="4747833"/>
            <a:ext cx="1364192" cy="1357925"/>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11" name="Picture 10">
            <a:extLst>
              <a:ext uri="{FF2B5EF4-FFF2-40B4-BE49-F238E27FC236}">
                <a16:creationId xmlns:a16="http://schemas.microsoft.com/office/drawing/2014/main" id="{BB867DF9-AD68-E445-C149-3418371FCD69}"/>
              </a:ext>
            </a:extLst>
          </p:cNvPr>
          <p:cNvPicPr>
            <a:picLocks noChangeAspect="1"/>
          </p:cNvPicPr>
          <p:nvPr/>
        </p:nvPicPr>
        <p:blipFill rotWithShape="1">
          <a:blip r:embed="rId5"/>
          <a:srcRect l="11453" r="71973"/>
          <a:stretch/>
        </p:blipFill>
        <p:spPr>
          <a:xfrm>
            <a:off x="6832298" y="2509980"/>
            <a:ext cx="1364193" cy="1311683"/>
          </a:xfrm>
          <a:prstGeom prst="ellipse">
            <a:avLst/>
          </a:prstGeom>
          <a:ln w="3175" cap="rnd">
            <a:noFill/>
          </a:ln>
          <a:effectLst/>
          <a:scene3d>
            <a:camera prst="orthographicFront"/>
            <a:lightRig rig="contrasting" dir="t">
              <a:rot lat="0" lon="0" rev="3000000"/>
            </a:lightRig>
          </a:scene3d>
          <a:sp3d contourW="7620">
            <a:bevelT w="95250" h="31750"/>
            <a:contourClr>
              <a:srgbClr val="333333"/>
            </a:contourClr>
          </a:sp3d>
        </p:spPr>
      </p:pic>
      <p:sp>
        <p:nvSpPr>
          <p:cNvPr id="13" name="Title 1">
            <a:extLst>
              <a:ext uri="{FF2B5EF4-FFF2-40B4-BE49-F238E27FC236}">
                <a16:creationId xmlns:a16="http://schemas.microsoft.com/office/drawing/2014/main" id="{FCED63CA-56B5-12C6-8CB9-4070DCBC4C3D}"/>
              </a:ext>
            </a:extLst>
          </p:cNvPr>
          <p:cNvSpPr>
            <a:spLocks noGrp="1"/>
          </p:cNvSpPr>
          <p:nvPr>
            <p:ph type="title"/>
          </p:nvPr>
        </p:nvSpPr>
        <p:spPr>
          <a:xfrm>
            <a:off x="4774168" y="3886184"/>
            <a:ext cx="2195701" cy="419370"/>
          </a:xfrm>
        </p:spPr>
        <p:txBody>
          <a:bodyPr vert="horz" lIns="91440" tIns="45720" rIns="91440" bIns="45720" rtlCol="0" anchor="b">
            <a:normAutofit fontScale="90000"/>
          </a:bodyPr>
          <a:lstStyle/>
          <a:p>
            <a:r>
              <a:rPr lang="en-US" sz="2400" kern="1200" dirty="0">
                <a:solidFill>
                  <a:schemeClr val="tx1"/>
                </a:solidFill>
                <a:effectLst/>
                <a:latin typeface="+mj-lt"/>
                <a:ea typeface="+mj-ea"/>
                <a:cs typeface="+mj-cs"/>
              </a:rPr>
              <a:t>Design</a:t>
            </a:r>
            <a:r>
              <a:rPr lang="en-US" sz="2400" kern="1200" spc="-40" dirty="0">
                <a:solidFill>
                  <a:schemeClr val="tx1"/>
                </a:solidFill>
                <a:effectLst/>
                <a:latin typeface="+mj-lt"/>
                <a:ea typeface="+mj-ea"/>
                <a:cs typeface="+mj-cs"/>
              </a:rPr>
              <a:t> </a:t>
            </a:r>
            <a:r>
              <a:rPr lang="en-US" sz="2400" kern="1200" dirty="0">
                <a:solidFill>
                  <a:schemeClr val="tx1"/>
                </a:solidFill>
                <a:effectLst/>
                <a:latin typeface="+mj-lt"/>
                <a:ea typeface="+mj-ea"/>
                <a:cs typeface="+mj-cs"/>
              </a:rPr>
              <a:t>Principles</a:t>
            </a:r>
            <a:endParaRPr lang="en-US" sz="5200" kern="1200" dirty="0">
              <a:solidFill>
                <a:schemeClr val="tx1"/>
              </a:solidFill>
              <a:latin typeface="+mj-lt"/>
              <a:ea typeface="+mj-ea"/>
              <a:cs typeface="+mj-cs"/>
            </a:endParaRPr>
          </a:p>
        </p:txBody>
      </p:sp>
      <p:sp>
        <p:nvSpPr>
          <p:cNvPr id="16" name="TextBox 15">
            <a:extLst>
              <a:ext uri="{FF2B5EF4-FFF2-40B4-BE49-F238E27FC236}">
                <a16:creationId xmlns:a16="http://schemas.microsoft.com/office/drawing/2014/main" id="{34B780CC-628A-95A4-0391-CCAC77A8F691}"/>
              </a:ext>
            </a:extLst>
          </p:cNvPr>
          <p:cNvSpPr txBox="1"/>
          <p:nvPr/>
        </p:nvSpPr>
        <p:spPr>
          <a:xfrm>
            <a:off x="1475934" y="2209252"/>
            <a:ext cx="2625754" cy="338554"/>
          </a:xfrm>
          <a:prstGeom prst="rect">
            <a:avLst/>
          </a:prstGeom>
          <a:noFill/>
        </p:spPr>
        <p:txBody>
          <a:bodyPr wrap="square" rtlCol="0">
            <a:spAutoFit/>
          </a:bodyPr>
          <a:lstStyle/>
          <a:p>
            <a:r>
              <a:rPr lang="en-GB" sz="1600" dirty="0">
                <a:latin typeface="+mj-lt"/>
              </a:rPr>
              <a:t>2. Being a good neighbour </a:t>
            </a:r>
          </a:p>
        </p:txBody>
      </p:sp>
      <p:sp>
        <p:nvSpPr>
          <p:cNvPr id="17" name="TextBox 16">
            <a:extLst>
              <a:ext uri="{FF2B5EF4-FFF2-40B4-BE49-F238E27FC236}">
                <a16:creationId xmlns:a16="http://schemas.microsoft.com/office/drawing/2014/main" id="{AD9C2399-C04D-72BC-2988-E39B25B334C3}"/>
              </a:ext>
            </a:extLst>
          </p:cNvPr>
          <p:cNvSpPr txBox="1"/>
          <p:nvPr/>
        </p:nvSpPr>
        <p:spPr>
          <a:xfrm>
            <a:off x="1475934" y="6087902"/>
            <a:ext cx="2784921" cy="584775"/>
          </a:xfrm>
          <a:prstGeom prst="rect">
            <a:avLst/>
          </a:prstGeom>
          <a:noFill/>
        </p:spPr>
        <p:txBody>
          <a:bodyPr wrap="square" rtlCol="0">
            <a:spAutoFit/>
          </a:bodyPr>
          <a:lstStyle/>
          <a:p>
            <a:r>
              <a:rPr lang="en-GB" sz="1600" dirty="0">
                <a:latin typeface="+mj-lt"/>
              </a:rPr>
              <a:t>3. Promoting active travel   </a:t>
            </a:r>
          </a:p>
          <a:p>
            <a:r>
              <a:rPr lang="en-GB" sz="1600" dirty="0">
                <a:latin typeface="+mj-lt"/>
              </a:rPr>
              <a:t>    </a:t>
            </a:r>
            <a:r>
              <a:rPr lang="en-GB" sz="1200" dirty="0">
                <a:latin typeface="+mj-lt"/>
              </a:rPr>
              <a:t>(minimum onsite car parking)    </a:t>
            </a:r>
          </a:p>
        </p:txBody>
      </p:sp>
      <p:sp>
        <p:nvSpPr>
          <p:cNvPr id="18" name="TextBox 17">
            <a:extLst>
              <a:ext uri="{FF2B5EF4-FFF2-40B4-BE49-F238E27FC236}">
                <a16:creationId xmlns:a16="http://schemas.microsoft.com/office/drawing/2014/main" id="{CEB4D294-576F-E135-DE36-E6B0EAE56DB2}"/>
              </a:ext>
            </a:extLst>
          </p:cNvPr>
          <p:cNvSpPr txBox="1"/>
          <p:nvPr/>
        </p:nvSpPr>
        <p:spPr>
          <a:xfrm>
            <a:off x="4230969" y="971288"/>
            <a:ext cx="3605290" cy="338554"/>
          </a:xfrm>
          <a:prstGeom prst="rect">
            <a:avLst/>
          </a:prstGeom>
          <a:noFill/>
        </p:spPr>
        <p:txBody>
          <a:bodyPr wrap="square" rtlCol="0">
            <a:spAutoFit/>
          </a:bodyPr>
          <a:lstStyle/>
          <a:p>
            <a:r>
              <a:rPr lang="en-GB" sz="1600" dirty="0">
                <a:latin typeface="+mj-lt"/>
              </a:rPr>
              <a:t>1. Respecting its landscape and Setting </a:t>
            </a:r>
          </a:p>
        </p:txBody>
      </p:sp>
      <p:sp>
        <p:nvSpPr>
          <p:cNvPr id="19" name="TextBox 18">
            <a:extLst>
              <a:ext uri="{FF2B5EF4-FFF2-40B4-BE49-F238E27FC236}">
                <a16:creationId xmlns:a16="http://schemas.microsoft.com/office/drawing/2014/main" id="{697BD29C-0CBB-2A86-8D8E-57A4C500CD30}"/>
              </a:ext>
            </a:extLst>
          </p:cNvPr>
          <p:cNvSpPr txBox="1"/>
          <p:nvPr/>
        </p:nvSpPr>
        <p:spPr>
          <a:xfrm>
            <a:off x="7514394" y="6069373"/>
            <a:ext cx="3021084" cy="338554"/>
          </a:xfrm>
          <a:prstGeom prst="rect">
            <a:avLst/>
          </a:prstGeom>
          <a:noFill/>
        </p:spPr>
        <p:txBody>
          <a:bodyPr wrap="square" rtlCol="0">
            <a:spAutoFit/>
          </a:bodyPr>
          <a:lstStyle/>
          <a:p>
            <a:r>
              <a:rPr lang="en-GB" sz="1600" dirty="0">
                <a:latin typeface="+mj-lt"/>
              </a:rPr>
              <a:t>4. Building with a distinct identity  </a:t>
            </a:r>
          </a:p>
        </p:txBody>
      </p:sp>
      <p:sp>
        <p:nvSpPr>
          <p:cNvPr id="20" name="TextBox 19">
            <a:extLst>
              <a:ext uri="{FF2B5EF4-FFF2-40B4-BE49-F238E27FC236}">
                <a16:creationId xmlns:a16="http://schemas.microsoft.com/office/drawing/2014/main" id="{80FC60BF-00D5-646B-6412-F4C1786F71F6}"/>
              </a:ext>
            </a:extLst>
          </p:cNvPr>
          <p:cNvSpPr txBox="1"/>
          <p:nvPr/>
        </p:nvSpPr>
        <p:spPr>
          <a:xfrm>
            <a:off x="7514394" y="2209252"/>
            <a:ext cx="3021084" cy="338554"/>
          </a:xfrm>
          <a:prstGeom prst="rect">
            <a:avLst/>
          </a:prstGeom>
          <a:noFill/>
        </p:spPr>
        <p:txBody>
          <a:bodyPr wrap="square" rtlCol="0">
            <a:spAutoFit/>
          </a:bodyPr>
          <a:lstStyle/>
          <a:p>
            <a:r>
              <a:rPr lang="en-GB" sz="1600" dirty="0">
                <a:latin typeface="+mj-lt"/>
              </a:rPr>
              <a:t>5. Sustainable Design   </a:t>
            </a:r>
          </a:p>
        </p:txBody>
      </p:sp>
      <p:sp>
        <p:nvSpPr>
          <p:cNvPr id="21" name="Title 1">
            <a:extLst>
              <a:ext uri="{FF2B5EF4-FFF2-40B4-BE49-F238E27FC236}">
                <a16:creationId xmlns:a16="http://schemas.microsoft.com/office/drawing/2014/main" id="{DD4C4A0E-839B-F18E-27C2-756DB7AD1DF4}"/>
              </a:ext>
            </a:extLst>
          </p:cNvPr>
          <p:cNvSpPr txBox="1">
            <a:spLocks/>
          </p:cNvSpPr>
          <p:nvPr/>
        </p:nvSpPr>
        <p:spPr>
          <a:xfrm>
            <a:off x="309477" y="451517"/>
            <a:ext cx="3390900" cy="395772"/>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chemeClr val="accent1"/>
                </a:solidFill>
                <a:ea typeface="Arial MT"/>
                <a:cs typeface="Arial MT"/>
              </a:rPr>
              <a:t>Design Principles  </a:t>
            </a:r>
            <a:endParaRPr lang="en-GB" sz="2400" dirty="0">
              <a:solidFill>
                <a:schemeClr val="accent1"/>
              </a:solidFill>
            </a:endParaRPr>
          </a:p>
        </p:txBody>
      </p:sp>
      <p:pic>
        <p:nvPicPr>
          <p:cNvPr id="22" name="Picture 21" descr="A green and blue logo&#10;&#10;Description automatically generated">
            <a:extLst>
              <a:ext uri="{FF2B5EF4-FFF2-40B4-BE49-F238E27FC236}">
                <a16:creationId xmlns:a16="http://schemas.microsoft.com/office/drawing/2014/main" id="{F6D50F26-165E-F319-A66D-92379021AD1D}"/>
              </a:ext>
            </a:extLst>
          </p:cNvPr>
          <p:cNvPicPr>
            <a:picLocks noChangeAspect="1"/>
          </p:cNvPicPr>
          <p:nvPr/>
        </p:nvPicPr>
        <p:blipFill rotWithShape="1">
          <a:blip r:embed="rId6">
            <a:extLst>
              <a:ext uri="{28A0092B-C50C-407E-A947-70E740481C1C}">
                <a14:useLocalDpi xmlns:a14="http://schemas.microsoft.com/office/drawing/2010/main" val="0"/>
              </a:ext>
            </a:extLst>
          </a:blip>
          <a:srcRect t="13283" b="15075"/>
          <a:stretch/>
        </p:blipFill>
        <p:spPr>
          <a:xfrm>
            <a:off x="10744558" y="140544"/>
            <a:ext cx="1081684" cy="774937"/>
          </a:xfrm>
          <a:prstGeom prst="rect">
            <a:avLst/>
          </a:prstGeom>
        </p:spPr>
      </p:pic>
      <p:pic>
        <p:nvPicPr>
          <p:cNvPr id="24" name="Picture 23">
            <a:extLst>
              <a:ext uri="{FF2B5EF4-FFF2-40B4-BE49-F238E27FC236}">
                <a16:creationId xmlns:a16="http://schemas.microsoft.com/office/drawing/2014/main" id="{0E7C86D1-3E4E-A2CB-1B83-C0F15C12E78E}"/>
              </a:ext>
            </a:extLst>
          </p:cNvPr>
          <p:cNvPicPr>
            <a:picLocks noChangeAspect="1"/>
          </p:cNvPicPr>
          <p:nvPr/>
        </p:nvPicPr>
        <p:blipFill>
          <a:blip r:embed="rId7"/>
          <a:stretch>
            <a:fillRect/>
          </a:stretch>
        </p:blipFill>
        <p:spPr>
          <a:xfrm>
            <a:off x="3762610" y="4822187"/>
            <a:ext cx="1425366" cy="1360233"/>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105934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13"/>
                                        </p:tgtEl>
                                        <p:attrNameLst>
                                          <p:attrName>style.visibility</p:attrName>
                                        </p:attrNameLst>
                                      </p:cBhvr>
                                      <p:to>
                                        <p:strVal val="visible"/>
                                      </p:to>
                                    </p:set>
                                    <p:animEffect transition="in" filter="fade">
                                      <p:cBhvr>
                                        <p:cTn id="7" dur="7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d03f480-3f88-459c-b49a-9b43c245f62b">
      <Terms xmlns="http://schemas.microsoft.com/office/infopath/2007/PartnerControls"/>
    </lcf76f155ced4ddcb4097134ff3c332f>
    <TaxCatchAll xmlns="beb81e68-8582-4e5b-a4f6-edcf914ba65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2A4E713C40A6442B05ACE88E3F8C01D" ma:contentTypeVersion="15" ma:contentTypeDescription="Create a new document." ma:contentTypeScope="" ma:versionID="7831aaa16b465dc1889945653af4e518">
  <xsd:schema xmlns:xsd="http://www.w3.org/2001/XMLSchema" xmlns:xs="http://www.w3.org/2001/XMLSchema" xmlns:p="http://schemas.microsoft.com/office/2006/metadata/properties" xmlns:ns2="1d03f480-3f88-459c-b49a-9b43c245f62b" xmlns:ns3="beb81e68-8582-4e5b-a4f6-edcf914ba655" targetNamespace="http://schemas.microsoft.com/office/2006/metadata/properties" ma:root="true" ma:fieldsID="c6ba63387180aff2b6b20c77b8845b4c" ns2:_="" ns3:_="">
    <xsd:import namespace="1d03f480-3f88-459c-b49a-9b43c245f62b"/>
    <xsd:import namespace="beb81e68-8582-4e5b-a4f6-edcf914ba655"/>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OCR" minOccurs="0"/>
                <xsd:element ref="ns3:SharedWithUsers" minOccurs="0"/>
                <xsd:element ref="ns3:SharedWithDetail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03f480-3f88-459c-b49a-9b43c245f62b"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db97ddb5-ea2d-41f4-9e8e-bc0c5aea452e"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eb81e68-8582-4e5b-a4f6-edcf914ba655"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2c8b7d4e-f310-4336-ad78-3dee9ad8acc5}" ma:internalName="TaxCatchAll" ma:showField="CatchAllData" ma:web="beb81e68-8582-4e5b-a4f6-edcf914ba65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12334E7-238C-4B41-AD7E-A25CBA76E201}">
  <ds:schemaRefs>
    <ds:schemaRef ds:uri="http://schemas.microsoft.com/sharepoint/v3/contenttype/forms"/>
  </ds:schemaRefs>
</ds:datastoreItem>
</file>

<file path=customXml/itemProps2.xml><?xml version="1.0" encoding="utf-8"?>
<ds:datastoreItem xmlns:ds="http://schemas.openxmlformats.org/officeDocument/2006/customXml" ds:itemID="{B93E0F76-1043-4149-8D39-537779C0B185}">
  <ds:schemaRefs>
    <ds:schemaRef ds:uri="http://schemas.microsoft.com/office/infopath/2007/PartnerControls"/>
    <ds:schemaRef ds:uri="http://purl.org/dc/elements/1.1/"/>
    <ds:schemaRef ds:uri="http://schemas.microsoft.com/office/2006/metadata/properties"/>
    <ds:schemaRef ds:uri="1d03f480-3f88-459c-b49a-9b43c245f62b"/>
    <ds:schemaRef ds:uri="http://purl.org/dc/terms/"/>
    <ds:schemaRef ds:uri="beb81e68-8582-4e5b-a4f6-edcf914ba655"/>
    <ds:schemaRef ds:uri="http://schemas.microsoft.com/office/2006/documentManagement/type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19CB61DC-4988-41D0-91FF-A42B9F764A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03f480-3f88-459c-b49a-9b43c245f62b"/>
    <ds:schemaRef ds:uri="beb81e68-8582-4e5b-a4f6-edcf914ba6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5512</TotalTime>
  <Words>2613</Words>
  <Application>Microsoft Office PowerPoint</Application>
  <PresentationFormat>Widescreen</PresentationFormat>
  <Paragraphs>328</Paragraphs>
  <Slides>20</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Calibri Light</vt:lpstr>
      <vt:lpstr>Symbol</vt:lpstr>
      <vt:lpstr>Office Theme</vt:lpstr>
      <vt:lpstr>PowerPoint Presentation</vt:lpstr>
      <vt:lpstr>PowerPoint Presentation</vt:lpstr>
      <vt:lpstr>PowerPoint Presentation</vt:lpstr>
      <vt:lpstr>Community &amp; Faith Land: Development Brief </vt:lpstr>
      <vt:lpstr>Case Studies </vt:lpstr>
      <vt:lpstr>Context: Site </vt:lpstr>
      <vt:lpstr>Constraints &amp; Opportunities</vt:lpstr>
      <vt:lpstr>Vision for Northstowe </vt:lpstr>
      <vt:lpstr>Design Principles</vt:lpstr>
      <vt:lpstr>Design Principles</vt:lpstr>
      <vt:lpstr>Design Principles</vt:lpstr>
      <vt:lpstr>Design Principles</vt:lpstr>
      <vt:lpstr>Design Principles</vt:lpstr>
      <vt:lpstr>Design Principles</vt:lpstr>
      <vt:lpstr>Option 1</vt:lpstr>
      <vt:lpstr>Option 2</vt:lpstr>
      <vt:lpstr>Comments from planning and highways </vt:lpstr>
      <vt:lpstr>Option 3</vt:lpstr>
      <vt:lpstr>Summary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Clare Gibbons</dc:creator>
  <cp:lastModifiedBy>Chris James</cp:lastModifiedBy>
  <cp:revision>8</cp:revision>
  <dcterms:created xsi:type="dcterms:W3CDTF">2024-04-24T14:41:14Z</dcterms:created>
  <dcterms:modified xsi:type="dcterms:W3CDTF">2024-05-09T15:44:57Z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0x010100D2A4E713C40A6442B05ACE88E3F8C01D</vt:lpwstr>
  </property>
  <property fmtid="{D5CDD505-2E9C-101B-9397-08002B2CF9AE}" pid="3" name="MediaServiceImageTags">
    <vt:lpwstr/>
  </property>
</Properties>
</file>