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62" r:id="rId6"/>
    <p:sldId id="278" r:id="rId7"/>
    <p:sldId id="284" r:id="rId8"/>
    <p:sldId id="283" r:id="rId9"/>
    <p:sldId id="275" r:id="rId10"/>
    <p:sldId id="287" r:id="rId11"/>
    <p:sldId id="274" r:id="rId12"/>
    <p:sldId id="280" r:id="rId13"/>
    <p:sldId id="256" r:id="rId14"/>
    <p:sldId id="281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A3B97"/>
    <a:srgbClr val="26398E"/>
    <a:srgbClr val="FFC042"/>
    <a:srgbClr val="8ED5D4"/>
    <a:srgbClr val="008880"/>
    <a:srgbClr val="0D2645"/>
    <a:srgbClr val="1E2AA5"/>
    <a:srgbClr val="87CBCA"/>
    <a:srgbClr val="00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C16E2-9F75-4350-B6C6-E772E0FC1DF0}" v="3" dt="2023-11-28T14:40:05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erjeet Banning" userId="2e0543d0-bdae-4ea0-b36a-ff12aced738f" providerId="ADAL" clId="{2E6C16E2-9F75-4350-B6C6-E772E0FC1DF0}"/>
    <pc:docChg chg="undo custSel modSld">
      <pc:chgData name="Simerjeet Banning" userId="2e0543d0-bdae-4ea0-b36a-ff12aced738f" providerId="ADAL" clId="{2E6C16E2-9F75-4350-B6C6-E772E0FC1DF0}" dt="2023-11-28T14:40:12.221" v="6" actId="1076"/>
      <pc:docMkLst>
        <pc:docMk/>
      </pc:docMkLst>
      <pc:sldChg chg="modSp mod">
        <pc:chgData name="Simerjeet Banning" userId="2e0543d0-bdae-4ea0-b36a-ff12aced738f" providerId="ADAL" clId="{2E6C16E2-9F75-4350-B6C6-E772E0FC1DF0}" dt="2023-11-28T14:39:45.275" v="2" actId="1076"/>
        <pc:sldMkLst>
          <pc:docMk/>
          <pc:sldMk cId="81000504" sldId="262"/>
        </pc:sldMkLst>
        <pc:picChg chg="mod">
          <ac:chgData name="Simerjeet Banning" userId="2e0543d0-bdae-4ea0-b36a-ff12aced738f" providerId="ADAL" clId="{2E6C16E2-9F75-4350-B6C6-E772E0FC1DF0}" dt="2023-11-28T14:39:45.275" v="2" actId="1076"/>
          <ac:picMkLst>
            <pc:docMk/>
            <pc:sldMk cId="81000504" sldId="262"/>
            <ac:picMk id="14" creationId="{68850A33-1E8D-637C-7FBA-204B823483A9}"/>
          </ac:picMkLst>
        </pc:picChg>
      </pc:sldChg>
      <pc:sldChg chg="modSp mod">
        <pc:chgData name="Simerjeet Banning" userId="2e0543d0-bdae-4ea0-b36a-ff12aced738f" providerId="ADAL" clId="{2E6C16E2-9F75-4350-B6C6-E772E0FC1DF0}" dt="2023-11-28T14:39:45.777" v="5" actId="27636"/>
        <pc:sldMkLst>
          <pc:docMk/>
          <pc:sldMk cId="588738325" sldId="274"/>
        </pc:sldMkLst>
        <pc:spChg chg="mod">
          <ac:chgData name="Simerjeet Banning" userId="2e0543d0-bdae-4ea0-b36a-ff12aced738f" providerId="ADAL" clId="{2E6C16E2-9F75-4350-B6C6-E772E0FC1DF0}" dt="2023-11-28T14:39:45.777" v="5" actId="27636"/>
          <ac:spMkLst>
            <pc:docMk/>
            <pc:sldMk cId="588738325" sldId="274"/>
            <ac:spMk id="15" creationId="{B2EDD717-8E2F-1C2C-D957-2440D37A441A}"/>
          </ac:spMkLst>
        </pc:spChg>
      </pc:sldChg>
      <pc:sldChg chg="modSp mod">
        <pc:chgData name="Simerjeet Banning" userId="2e0543d0-bdae-4ea0-b36a-ff12aced738f" providerId="ADAL" clId="{2E6C16E2-9F75-4350-B6C6-E772E0FC1DF0}" dt="2023-11-28T14:40:12.221" v="6" actId="1076"/>
        <pc:sldMkLst>
          <pc:docMk/>
          <pc:sldMk cId="3183158434" sldId="284"/>
        </pc:sldMkLst>
        <pc:picChg chg="mod">
          <ac:chgData name="Simerjeet Banning" userId="2e0543d0-bdae-4ea0-b36a-ff12aced738f" providerId="ADAL" clId="{2E6C16E2-9F75-4350-B6C6-E772E0FC1DF0}" dt="2023-11-28T14:40:12.221" v="6" actId="1076"/>
          <ac:picMkLst>
            <pc:docMk/>
            <pc:sldMk cId="3183158434" sldId="284"/>
            <ac:picMk id="9" creationId="{68962CF0-DA98-568F-3EB4-19FDCEB56E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1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D438B0-3EF9-DBD2-FBDD-A77C17317C31}"/>
              </a:ext>
            </a:extLst>
          </p:cNvPr>
          <p:cNvSpPr/>
          <p:nvPr userDrawn="1"/>
        </p:nvSpPr>
        <p:spPr>
          <a:xfrm>
            <a:off x="6934200" y="-1"/>
            <a:ext cx="22098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7B991-BDB1-ABB1-14B5-E5A23C8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E614-0B55-8D21-F444-CA03DBB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73871-A683-6788-8035-0A919B7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79A4C-7115-540E-2FCB-C15E030F7D14}"/>
              </a:ext>
            </a:extLst>
          </p:cNvPr>
          <p:cNvGrpSpPr/>
          <p:nvPr userDrawn="1"/>
        </p:nvGrpSpPr>
        <p:grpSpPr>
          <a:xfrm>
            <a:off x="5539269" y="4646643"/>
            <a:ext cx="3195792" cy="1918343"/>
            <a:chOff x="5290182" y="4646643"/>
            <a:chExt cx="3195792" cy="1918343"/>
          </a:xfrm>
        </p:grpSpPr>
        <p:pic>
          <p:nvPicPr>
            <p:cNvPr id="7" name="Picture 6" descr="A child holding a spoon in a bowl&#10;&#10;Description automatically generated">
              <a:extLst>
                <a:ext uri="{FF2B5EF4-FFF2-40B4-BE49-F238E27FC236}">
                  <a16:creationId xmlns:a16="http://schemas.microsoft.com/office/drawing/2014/main" id="{BECE5BD9-7258-1513-31B6-228080D6B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7785" y="4646643"/>
              <a:ext cx="3078189" cy="1918343"/>
            </a:xfrm>
            <a:prstGeom prst="rect">
              <a:avLst/>
            </a:prstGeom>
          </p:spPr>
        </p:pic>
        <p:pic>
          <p:nvPicPr>
            <p:cNvPr id="8" name="Picture 7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774438A-D6D3-75B7-1896-C38C47496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0182" y="4646643"/>
              <a:ext cx="3195792" cy="191834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6B759-7C90-0038-FC7A-FC8EEA2FAB15}"/>
              </a:ext>
            </a:extLst>
          </p:cNvPr>
          <p:cNvGrpSpPr/>
          <p:nvPr userDrawn="1"/>
        </p:nvGrpSpPr>
        <p:grpSpPr>
          <a:xfrm>
            <a:off x="4444148" y="2577500"/>
            <a:ext cx="3121368" cy="1849221"/>
            <a:chOff x="5648770" y="2338218"/>
            <a:chExt cx="3121368" cy="1849221"/>
          </a:xfrm>
        </p:grpSpPr>
        <p:pic>
          <p:nvPicPr>
            <p:cNvPr id="10" name="Picture 9" descr="A group of people sitting on a dock in water&#10;&#10;Description automatically generated">
              <a:extLst>
                <a:ext uri="{FF2B5EF4-FFF2-40B4-BE49-F238E27FC236}">
                  <a16:creationId xmlns:a16="http://schemas.microsoft.com/office/drawing/2014/main" id="{9A0D22D8-2A2D-9825-29F8-3678FF49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2436" y="2374588"/>
              <a:ext cx="3027702" cy="1735939"/>
            </a:xfrm>
            <a:prstGeom prst="rect">
              <a:avLst/>
            </a:prstGeom>
          </p:spPr>
        </p:pic>
        <p:pic>
          <p:nvPicPr>
            <p:cNvPr id="11" name="Picture 10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E29BF6-C5F0-C4A8-81E7-D4E87198F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770" y="2338218"/>
              <a:ext cx="3121368" cy="184922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4997FD-4342-05BA-42B2-DFA470019A7E}"/>
              </a:ext>
            </a:extLst>
          </p:cNvPr>
          <p:cNvGrpSpPr/>
          <p:nvPr userDrawn="1"/>
        </p:nvGrpSpPr>
        <p:grpSpPr>
          <a:xfrm>
            <a:off x="5555173" y="293013"/>
            <a:ext cx="3281586" cy="1918343"/>
            <a:chOff x="5290182" y="293013"/>
            <a:chExt cx="3281586" cy="1918343"/>
          </a:xfrm>
        </p:grpSpPr>
        <p:pic>
          <p:nvPicPr>
            <p:cNvPr id="13" name="Picture 12" descr="A group of people in kayaks on a river&#10;&#10;Description automatically generated">
              <a:extLst>
                <a:ext uri="{FF2B5EF4-FFF2-40B4-BE49-F238E27FC236}">
                  <a16:creationId xmlns:a16="http://schemas.microsoft.com/office/drawing/2014/main" id="{0D21A267-6342-B71F-384C-BFB0C94F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269" y="293013"/>
              <a:ext cx="2878338" cy="1918343"/>
            </a:xfrm>
            <a:prstGeom prst="rect">
              <a:avLst/>
            </a:prstGeom>
          </p:spPr>
        </p:pic>
        <p:pic>
          <p:nvPicPr>
            <p:cNvPr id="14" name="Picture 13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05CDBA-8B67-7002-0269-BDCFE7A5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0182" y="293013"/>
              <a:ext cx="3281586" cy="1918343"/>
            </a:xfrm>
            <a:prstGeom prst="rect">
              <a:avLst/>
            </a:prstGeom>
          </p:spPr>
        </p:pic>
      </p:grpSp>
      <p:pic>
        <p:nvPicPr>
          <p:cNvPr id="15" name="Picture 14" descr="A blue and black square&#10;&#10;Description automatically generated">
            <a:extLst>
              <a:ext uri="{FF2B5EF4-FFF2-40B4-BE49-F238E27FC236}">
                <a16:creationId xmlns:a16="http://schemas.microsoft.com/office/drawing/2014/main" id="{2B65F996-87BE-5204-5219-D1687D0372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434983" cy="687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F43DA-3A4C-9812-B1E9-EB03884D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206583"/>
            <a:ext cx="54097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36B19D-871D-64EC-2F99-3A8F61C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0" y="1863829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08EFC8-D68F-C74E-C60C-C247D3E6229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77" y="6257552"/>
            <a:ext cx="1926947" cy="3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D438B0-3EF9-DBD2-FBDD-A77C17317C31}"/>
              </a:ext>
            </a:extLst>
          </p:cNvPr>
          <p:cNvSpPr/>
          <p:nvPr userDrawn="1"/>
        </p:nvSpPr>
        <p:spPr>
          <a:xfrm>
            <a:off x="6934200" y="-1"/>
            <a:ext cx="22098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E04B1F3-67AF-AA43-08F8-EABDE75130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01" y="1463884"/>
            <a:ext cx="8357641" cy="4641413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7B991-BDB1-ABB1-14B5-E5A23C8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E614-0B55-8D21-F444-CA03DBB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73871-A683-6788-8035-0A919B7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blue and black square&#10;&#10;Description automatically generated">
            <a:extLst>
              <a:ext uri="{FF2B5EF4-FFF2-40B4-BE49-F238E27FC236}">
                <a16:creationId xmlns:a16="http://schemas.microsoft.com/office/drawing/2014/main" id="{2B65F996-87BE-5204-5219-D1687D037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434983" cy="687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F43DA-3A4C-9812-B1E9-EB03884D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206583"/>
            <a:ext cx="54097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36B19D-871D-64EC-2F99-3A8F61C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0" y="1863829"/>
            <a:ext cx="4027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08EFC8-D68F-C74E-C60C-C247D3E62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77" y="6257552"/>
            <a:ext cx="1926947" cy="3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rectangular object with black border&#10;&#10;Description automatically generated">
            <a:extLst>
              <a:ext uri="{FF2B5EF4-FFF2-40B4-BE49-F238E27FC236}">
                <a16:creationId xmlns:a16="http://schemas.microsoft.com/office/drawing/2014/main" id="{2C5CF52E-552E-CCE7-A5A9-D2DE7BDD1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69"/>
          <a:stretch/>
        </p:blipFill>
        <p:spPr>
          <a:xfrm>
            <a:off x="0" y="1114398"/>
            <a:ext cx="5829300" cy="5434606"/>
          </a:xfrm>
          <a:prstGeom prst="rect">
            <a:avLst/>
          </a:prstGeom>
        </p:spPr>
      </p:pic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7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rectangular object with black border&#10;&#10;Description automatically generated">
            <a:extLst>
              <a:ext uri="{FF2B5EF4-FFF2-40B4-BE49-F238E27FC236}">
                <a16:creationId xmlns:a16="http://schemas.microsoft.com/office/drawing/2014/main" id="{FC430E3B-DCDA-23D2-EC84-BA73548B5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96"/>
          <a:stretch/>
        </p:blipFill>
        <p:spPr>
          <a:xfrm>
            <a:off x="0" y="1132324"/>
            <a:ext cx="5834724" cy="5416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0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1C8FED95-2ED8-D6EA-0EEB-465077B1F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" y="932738"/>
            <a:ext cx="4839306" cy="56485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98" y="1594752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370295-AC73-1897-2482-931955311F6F}"/>
              </a:ext>
            </a:extLst>
          </p:cNvPr>
          <p:cNvSpPr/>
          <p:nvPr userDrawn="1"/>
        </p:nvSpPr>
        <p:spPr>
          <a:xfrm>
            <a:off x="4747746" y="1411799"/>
            <a:ext cx="4189885" cy="4846113"/>
          </a:xfrm>
          <a:custGeom>
            <a:avLst/>
            <a:gdLst>
              <a:gd name="connsiteX0" fmla="*/ 0 w 4189885"/>
              <a:gd name="connsiteY0" fmla="*/ 0 h 4846113"/>
              <a:gd name="connsiteX1" fmla="*/ 4177442 w 4189885"/>
              <a:gd name="connsiteY1" fmla="*/ 0 h 4846113"/>
              <a:gd name="connsiteX2" fmla="*/ 4177442 w 4189885"/>
              <a:gd name="connsiteY2" fmla="*/ 4459332 h 4846113"/>
              <a:gd name="connsiteX3" fmla="*/ 4182095 w 4189885"/>
              <a:gd name="connsiteY3" fmla="*/ 4470550 h 4846113"/>
              <a:gd name="connsiteX4" fmla="*/ 4189885 w 4189885"/>
              <a:gd name="connsiteY4" fmla="*/ 4525739 h 4846113"/>
              <a:gd name="connsiteX5" fmla="*/ 3269264 w 4189885"/>
              <a:gd name="connsiteY5" fmla="*/ 4846091 h 4846113"/>
              <a:gd name="connsiteX6" fmla="*/ 2395248 w 4189885"/>
              <a:gd name="connsiteY6" fmla="*/ 4567047 h 4846113"/>
              <a:gd name="connsiteX7" fmla="*/ 2293240 w 4189885"/>
              <a:gd name="connsiteY7" fmla="*/ 4534291 h 4846113"/>
              <a:gd name="connsiteX8" fmla="*/ 1900695 w 4189885"/>
              <a:gd name="connsiteY8" fmla="*/ 4534291 h 4846113"/>
              <a:gd name="connsiteX9" fmla="*/ 1798687 w 4189885"/>
              <a:gd name="connsiteY9" fmla="*/ 4567047 h 4846113"/>
              <a:gd name="connsiteX10" fmla="*/ 924671 w 4189885"/>
              <a:gd name="connsiteY10" fmla="*/ 4846091 h 4846113"/>
              <a:gd name="connsiteX11" fmla="*/ 59001 w 4189885"/>
              <a:gd name="connsiteY11" fmla="*/ 4594335 h 4846113"/>
              <a:gd name="connsiteX12" fmla="*/ 10901 w 4189885"/>
              <a:gd name="connsiteY12" fmla="*/ 4534291 h 4846113"/>
              <a:gd name="connsiteX13" fmla="*/ 0 w 4189885"/>
              <a:gd name="connsiteY13" fmla="*/ 4534291 h 4846113"/>
              <a:gd name="connsiteX0" fmla="*/ 0 w 4189885"/>
              <a:gd name="connsiteY0" fmla="*/ 0 h 4846113"/>
              <a:gd name="connsiteX1" fmla="*/ 4177442 w 4189885"/>
              <a:gd name="connsiteY1" fmla="*/ 0 h 4846113"/>
              <a:gd name="connsiteX2" fmla="*/ 4177442 w 4189885"/>
              <a:gd name="connsiteY2" fmla="*/ 4459332 h 4846113"/>
              <a:gd name="connsiteX3" fmla="*/ 4182095 w 4189885"/>
              <a:gd name="connsiteY3" fmla="*/ 4470550 h 4846113"/>
              <a:gd name="connsiteX4" fmla="*/ 4189885 w 4189885"/>
              <a:gd name="connsiteY4" fmla="*/ 4525739 h 4846113"/>
              <a:gd name="connsiteX5" fmla="*/ 3269264 w 4189885"/>
              <a:gd name="connsiteY5" fmla="*/ 4846091 h 4846113"/>
              <a:gd name="connsiteX6" fmla="*/ 2395248 w 4189885"/>
              <a:gd name="connsiteY6" fmla="*/ 4567047 h 4846113"/>
              <a:gd name="connsiteX7" fmla="*/ 2293240 w 4189885"/>
              <a:gd name="connsiteY7" fmla="*/ 4534291 h 4846113"/>
              <a:gd name="connsiteX8" fmla="*/ 2090545 w 4189885"/>
              <a:gd name="connsiteY8" fmla="*/ 4509678 h 4846113"/>
              <a:gd name="connsiteX9" fmla="*/ 1900695 w 4189885"/>
              <a:gd name="connsiteY9" fmla="*/ 4534291 h 4846113"/>
              <a:gd name="connsiteX10" fmla="*/ 1798687 w 4189885"/>
              <a:gd name="connsiteY10" fmla="*/ 4567047 h 4846113"/>
              <a:gd name="connsiteX11" fmla="*/ 924671 w 4189885"/>
              <a:gd name="connsiteY11" fmla="*/ 4846091 h 4846113"/>
              <a:gd name="connsiteX12" fmla="*/ 59001 w 4189885"/>
              <a:gd name="connsiteY12" fmla="*/ 4594335 h 4846113"/>
              <a:gd name="connsiteX13" fmla="*/ 10901 w 4189885"/>
              <a:gd name="connsiteY13" fmla="*/ 4534291 h 4846113"/>
              <a:gd name="connsiteX14" fmla="*/ 0 w 4189885"/>
              <a:gd name="connsiteY14" fmla="*/ 4534291 h 4846113"/>
              <a:gd name="connsiteX15" fmla="*/ 0 w 4189885"/>
              <a:gd name="connsiteY15" fmla="*/ 0 h 48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885" h="4846113">
                <a:moveTo>
                  <a:pt x="0" y="0"/>
                </a:moveTo>
                <a:lnTo>
                  <a:pt x="4177442" y="0"/>
                </a:lnTo>
                <a:lnTo>
                  <a:pt x="4177442" y="4459332"/>
                </a:lnTo>
                <a:lnTo>
                  <a:pt x="4182095" y="4470550"/>
                </a:lnTo>
                <a:cubicBezTo>
                  <a:pt x="4187204" y="4488753"/>
                  <a:pt x="4189885" y="4507166"/>
                  <a:pt x="4189885" y="4525739"/>
                </a:cubicBezTo>
                <a:cubicBezTo>
                  <a:pt x="4077918" y="4717157"/>
                  <a:pt x="3677738" y="4842981"/>
                  <a:pt x="3269264" y="4846091"/>
                </a:cubicBezTo>
                <a:cubicBezTo>
                  <a:pt x="2962909" y="4848424"/>
                  <a:pt x="2657137" y="4665311"/>
                  <a:pt x="2395248" y="4567047"/>
                </a:cubicBezTo>
                <a:lnTo>
                  <a:pt x="2293240" y="4534291"/>
                </a:lnTo>
                <a:cubicBezTo>
                  <a:pt x="2228133" y="4533461"/>
                  <a:pt x="2155652" y="4510508"/>
                  <a:pt x="2090545" y="4509678"/>
                </a:cubicBezTo>
                <a:lnTo>
                  <a:pt x="1900695" y="4534291"/>
                </a:lnTo>
                <a:lnTo>
                  <a:pt x="1798687" y="4567047"/>
                </a:lnTo>
                <a:cubicBezTo>
                  <a:pt x="1536798" y="4665311"/>
                  <a:pt x="1231027" y="4848424"/>
                  <a:pt x="924671" y="4846091"/>
                </a:cubicBezTo>
                <a:cubicBezTo>
                  <a:pt x="567256" y="4843370"/>
                  <a:pt x="216192" y="4746696"/>
                  <a:pt x="59001" y="4594335"/>
                </a:cubicBezTo>
                <a:lnTo>
                  <a:pt x="10901" y="4534291"/>
                </a:lnTo>
                <a:lnTo>
                  <a:pt x="0" y="453429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7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7631-C69C-A478-796F-D6F1A3066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7B26-CB3F-C314-A138-E12E1A24B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2917-5385-DD1F-5378-89202349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99C4-6976-97AA-DD68-78983448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F2AB-0041-311D-07D0-352FAC0C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139C-E47D-487F-3AD1-62E722ED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E355-6AE7-D2C2-5621-E6FE78D9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EB5A-9C69-D5ED-CCA2-AA0849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B4DE-2E60-5B27-B114-F14DAB6A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8BF23-F29E-DA16-0AA6-102EF4C9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48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5AA7-63B8-823C-A735-B6658243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C1C1C-0CE6-D10B-0373-26BF1072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36F9-CC5D-E9CC-7666-CE8CE7D2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802C8-C016-5B6B-2503-90677D6F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7352B-144A-5543-F122-5624A70E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62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BBDD-CE74-CA8C-61D1-70AE338F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F25F-324E-4952-5617-583E3FAF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A2C8E-4FD0-AA64-93E0-CE679F544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C43D-5DFE-8195-70D1-D79B856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8483-8146-E430-0F86-00EBBE39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0C918-CEB1-6269-B7FB-9054B8EB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4A298F39-164E-BD18-AEA2-7213DC522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562" y="1756047"/>
            <a:ext cx="3940323" cy="45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C47A-3362-3E65-22D3-B5A5880B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B44DB-50DE-5CAD-1B7A-D1FA1F30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B715E-67FB-4183-4515-FD4373C6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B0FAF-8347-943C-5D07-C5D1D4526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B9B08-B86A-E18E-AFAD-B011FC2CD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44245-63C0-6B6F-82B0-20573C90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AEA86-03AA-CD28-CF24-71B8A1E4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00717-8B38-2C72-BF0B-C8034BD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9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53DE-D157-1622-03F7-F1D16153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3EDEE-D60B-917C-392D-566E1B47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39BE3-E342-25EF-61F2-7873620B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718BA-6BFA-54FE-FDD2-6B097A83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1D0E-9239-8378-3801-7BD52058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AD606-AFF0-8B3C-6543-70279AC2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2AC19-2874-5E2B-D90A-F0D0897A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5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395D-8A69-943D-2758-1E1C7D8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DAD6F-68D5-7880-CB09-291C085B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32D40-8F91-4A07-9E2E-37DD0459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FD87-AAC3-DF58-9066-7CBAE183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2595A-A31C-E84B-BFD5-49D9B522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D1D3-A99D-A668-E059-A29100AC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9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5AE-B80E-C3A2-EBDF-3D94F1A0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12105-7974-CF2A-2758-8C2AB6AB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97F99-6A5B-07DD-E56E-69DBCA9E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E664A-36C0-95B0-EDE5-EEBF9592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6804C-A84E-EA6A-2EA8-299F6E46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950D5-09F6-3F6E-A23E-4483A42D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95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A13D-29D4-638A-603D-25A226F9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D8678-67E0-EAE0-F631-84A40B9A2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A7A7-BA4F-7130-A42B-BCBE64B5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7B15-AED1-2810-BBC0-F8D315E1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071D-4803-7613-78EE-575AA400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97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FBBD4-811D-AC6B-AA53-F29370611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2387C-9E75-2254-7A2E-EDF516F82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AA20F-103F-4C0B-47A8-CE7119D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4A9D-0DCE-782C-8112-7E22945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C900-D366-7EEE-476C-657055B4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0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6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2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D9D2-F684-4C7D-800D-D39FAC5D7E8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776C-FE41-44E9-BDA5-F79CA3B6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4015F-A289-3225-0C96-D5A95CD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DACC4-9DDE-DE54-EFF5-5966DC19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558" y="1750756"/>
            <a:ext cx="83548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AA42-C3A1-7120-72BF-47F7424C5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558" y="63460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012C-0E42-4ACF-B9EF-55B7B77FF25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975A-DE08-E9D6-58DD-B14E76DD1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1A42-BF99-6A48-9A69-993FF1D97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204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1BE8F9E9-0AF7-7C92-9334-3E8E4E4C9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376" y="0"/>
            <a:ext cx="1888388" cy="110208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D5AF79F-62E4-DEE2-1742-103E1211A36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50" y="340437"/>
            <a:ext cx="1288392" cy="2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4" r:id="rId3"/>
    <p:sldLayoutId id="2147483685" r:id="rId4"/>
    <p:sldLayoutId id="2147483686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3B97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1stwaterbeachguides@gmail.com" TargetMode="External"/><Relationship Id="rId13" Type="http://schemas.openxmlformats.org/officeDocument/2006/relationships/hyperlink" Target="mailto:info@jlfit.co.uk" TargetMode="External"/><Relationship Id="rId3" Type="http://schemas.openxmlformats.org/officeDocument/2006/relationships/image" Target="../media/image28.png"/><Relationship Id="rId7" Type="http://schemas.openxmlformats.org/officeDocument/2006/relationships/hyperlink" Target="mailto:meg@rugbytots.co.uk" TargetMode="External"/><Relationship Id="rId12" Type="http://schemas.openxmlformats.org/officeDocument/2006/relationships/hyperlink" Target="mailto:nikki.murphy2@hotmail.co.uk" TargetMode="External"/><Relationship Id="rId2" Type="http://schemas.openxmlformats.org/officeDocument/2006/relationships/image" Target="../media/image27.jpeg"/><Relationship Id="rId16" Type="http://schemas.openxmlformats.org/officeDocument/2006/relationships/hyperlink" Target="mailto:info@cbtandemdr-cambridge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lo@waterbeachwb.co.uk" TargetMode="External"/><Relationship Id="rId11" Type="http://schemas.openxmlformats.org/officeDocument/2006/relationships/hyperlink" Target="https://karen-norris.co.uk/" TargetMode="External"/><Relationship Id="rId5" Type="http://schemas.openxmlformats.org/officeDocument/2006/relationships/hyperlink" Target="http://www.tennis4tots.co.uk/" TargetMode="External"/><Relationship Id="rId15" Type="http://schemas.openxmlformats.org/officeDocument/2006/relationships/hyperlink" Target="mailto:vanessa@summerhill.myzen.co.uk" TargetMode="External"/><Relationship Id="rId10" Type="http://schemas.openxmlformats.org/officeDocument/2006/relationships/hyperlink" Target="mailto:petersuttonartist@gmail.com" TargetMode="External"/><Relationship Id="rId4" Type="http://schemas.openxmlformats.org/officeDocument/2006/relationships/hyperlink" Target="https://www.teamdanbadminton.co.uk/" TargetMode="External"/><Relationship Id="rId9" Type="http://schemas.openxmlformats.org/officeDocument/2006/relationships/hyperlink" Target="mailto:1stwaterbeachbrownies@gmail.com" TargetMode="External"/><Relationship Id="rId14" Type="http://schemas.openxmlformats.org/officeDocument/2006/relationships/hyperlink" Target="mailto:lisa@yoga-brigh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DE09BE-8590-ACD3-5C07-7EC01847D813}"/>
              </a:ext>
            </a:extLst>
          </p:cNvPr>
          <p:cNvSpPr txBox="1"/>
          <p:nvPr/>
        </p:nvSpPr>
        <p:spPr>
          <a:xfrm>
            <a:off x="6288109" y="6110395"/>
            <a:ext cx="26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b="1">
                <a:solidFill>
                  <a:srgbClr val="2A3B97"/>
                </a:solidFill>
                <a:latin typeface="Manrope" pitchFamily="2" charset="0"/>
              </a:rPr>
              <a:t>Waterbeach</a:t>
            </a:r>
          </a:p>
        </p:txBody>
      </p:sp>
      <p:pic>
        <p:nvPicPr>
          <p:cNvPr id="8" name="Picture 7" descr="A yellow rectangular object with black border&#10;&#10;Description automatically generated">
            <a:extLst>
              <a:ext uri="{FF2B5EF4-FFF2-40B4-BE49-F238E27FC236}">
                <a16:creationId xmlns:a16="http://schemas.microsoft.com/office/drawing/2014/main" id="{0A32B26F-1855-2F98-0029-38C508B7B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949" y="2686553"/>
            <a:ext cx="7426295" cy="3716230"/>
          </a:xfrm>
          <a:prstGeom prst="rect">
            <a:avLst/>
          </a:prstGeom>
        </p:spPr>
      </p:pic>
      <p:pic>
        <p:nvPicPr>
          <p:cNvPr id="3" name="Picture 2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E1F84C3E-FEA5-6552-7391-511324974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63" y="578818"/>
            <a:ext cx="4492641" cy="5243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40696-4066-66FD-DC24-2F305898E358}"/>
              </a:ext>
            </a:extLst>
          </p:cNvPr>
          <p:cNvSpPr txBox="1"/>
          <p:nvPr/>
        </p:nvSpPr>
        <p:spPr>
          <a:xfrm>
            <a:off x="764892" y="1299112"/>
            <a:ext cx="324308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Manrope"/>
              </a:rPr>
              <a:t>Waterbeach</a:t>
            </a:r>
            <a:r>
              <a:rPr lang="en-US" sz="2400" b="1" dirty="0">
                <a:solidFill>
                  <a:schemeClr val="bg1"/>
                </a:solidFill>
                <a:latin typeface="Manrope"/>
              </a:rPr>
              <a:t> </a:t>
            </a:r>
            <a:endParaRPr lang="en-US" sz="2400" b="1" dirty="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anrope"/>
              </a:rPr>
              <a:t>Development Update</a:t>
            </a:r>
          </a:p>
          <a:p>
            <a:endParaRPr lang="en-US" sz="2400" b="1" dirty="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Manrope"/>
              </a:rPr>
              <a:t>Waterbeach</a:t>
            </a:r>
            <a:r>
              <a:rPr lang="en-US" sz="2400" dirty="0">
                <a:solidFill>
                  <a:schemeClr val="bg1"/>
                </a:solidFill>
                <a:latin typeface="Manrope"/>
              </a:rPr>
              <a:t> Community Forum: 1st November 2023</a:t>
            </a:r>
            <a:endParaRPr lang="en-US" sz="2400" dirty="0">
              <a:solidFill>
                <a:schemeClr val="bg1"/>
              </a:solidFill>
              <a:latin typeface="Manrope" pitchFamily="2" charset="0"/>
            </a:endParaRPr>
          </a:p>
        </p:txBody>
      </p:sp>
      <p:pic>
        <p:nvPicPr>
          <p:cNvPr id="18" name="Picture 17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36B390C-9995-1361-8483-6EC8761081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109" y="3694307"/>
            <a:ext cx="2336642" cy="2301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5214C-C787-D480-E233-297A375DA8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17" y="377662"/>
            <a:ext cx="2932084" cy="3024258"/>
          </a:xfrm>
          <a:prstGeom prst="rect">
            <a:avLst/>
          </a:prstGeom>
        </p:spPr>
      </p:pic>
      <p:pic>
        <p:nvPicPr>
          <p:cNvPr id="14" name="Picture 13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68850A33-1E8D-637C-7FBA-204B823483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5771833" y="0"/>
            <a:ext cx="3155845" cy="34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Development Update:</a:t>
            </a:r>
            <a:br>
              <a:rPr lang="en-US"/>
            </a:br>
            <a:r>
              <a:rPr lang="en-US" sz="3200">
                <a:latin typeface="Manrope"/>
              </a:rPr>
              <a:t>What’s happening</a:t>
            </a:r>
            <a:endParaRPr lang="en-GB" sz="3200">
              <a:latin typeface="Manrop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0" y="1594752"/>
            <a:ext cx="41907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>
                <a:latin typeface="Manrope"/>
              </a:rPr>
              <a:t>Welcome packs and welcoming first residents</a:t>
            </a:r>
          </a:p>
          <a:p>
            <a:r>
              <a:rPr lang="en-US" sz="1600">
                <a:latin typeface="Manrope"/>
              </a:rPr>
              <a:t>Christmas Community Market</a:t>
            </a:r>
            <a:endParaRPr lang="en-US">
              <a:latin typeface="Manrope"/>
            </a:endParaRPr>
          </a:p>
          <a:p>
            <a:r>
              <a:rPr lang="en-US" sz="1600"/>
              <a:t>Free bike repairs at October &amp; November Community Market</a:t>
            </a:r>
          </a:p>
          <a:p>
            <a:r>
              <a:rPr lang="en-US" sz="1600"/>
              <a:t>Working with smart journeys to launch car share app</a:t>
            </a:r>
          </a:p>
          <a:p>
            <a:r>
              <a:rPr lang="en-US" sz="1600">
                <a:latin typeface="Manrope"/>
              </a:rPr>
              <a:t>Working with Living Sport to activate more sports and activities </a:t>
            </a:r>
          </a:p>
          <a:p>
            <a:r>
              <a:rPr lang="en-US" sz="1600"/>
              <a:t>Community Mural on Squash Courts</a:t>
            </a:r>
            <a:endParaRPr lang="en-GB" sz="1600"/>
          </a:p>
          <a:p>
            <a:r>
              <a:rPr lang="en-GB" sz="1600">
                <a:latin typeface="Manrope"/>
              </a:rPr>
              <a:t>Interim library space launching in the Studio – a book exchange with dedicated time for access </a:t>
            </a:r>
            <a:endParaRPr lang="en-GB" sz="1600"/>
          </a:p>
          <a:p>
            <a:r>
              <a:rPr lang="en-GB" sz="1600"/>
              <a:t>Introducing the community to walking and cycling route through site</a:t>
            </a:r>
          </a:p>
          <a:p>
            <a:r>
              <a:rPr lang="en-GB" sz="1600"/>
              <a:t>Lake activation including water sports</a:t>
            </a:r>
            <a:endParaRPr lang="en-US" sz="16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C7C9D3-022E-8B2B-4544-19DE7CA71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0" y="1399099"/>
            <a:ext cx="4229100" cy="4989960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0DA83A55-39E2-B861-FAD4-9652E73F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84549" y="1173155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0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85552A-5E3B-AFFF-3951-3CA90A2BBE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6F7A9E-1FB6-1BB8-A77F-FAA80364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9A621-6B72-D064-0B4A-FDB6F45D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>
                <a:solidFill>
                  <a:schemeClr val="bg1"/>
                </a:solidFill>
                <a:latin typeface="Manrope" pitchFamily="2" charset="0"/>
              </a:rPr>
              <a:t>Paul Mumford</a:t>
            </a:r>
            <a:br>
              <a:rPr lang="en-US" sz="1200">
                <a:solidFill>
                  <a:schemeClr val="bg1"/>
                </a:solidFill>
                <a:latin typeface="Manrope" pitchFamily="2" charset="0"/>
              </a:rPr>
            </a:br>
            <a:r>
              <a:rPr lang="en-US" sz="1200">
                <a:solidFill>
                  <a:schemeClr val="bg1"/>
                </a:solidFill>
                <a:latin typeface="Manrope" pitchFamily="2" charset="0"/>
              </a:rPr>
              <a:t>paul.mumford@urbanandcivic.com</a:t>
            </a:r>
          </a:p>
          <a:p>
            <a:endParaRPr lang="en-US" sz="120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Rebecca Britton</a:t>
            </a:r>
            <a:br>
              <a:rPr lang="en-GB" sz="1200">
                <a:solidFill>
                  <a:schemeClr val="bg1"/>
                </a:solidFill>
                <a:latin typeface="Manrope" pitchFamily="2" charset="0"/>
              </a:rPr>
            </a:br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rbritton@urbanandcivic.com</a:t>
            </a:r>
          </a:p>
          <a:p>
            <a:endParaRPr lang="en-GB" sz="120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Fiona Reardon-Rose</a:t>
            </a:r>
            <a:br>
              <a:rPr lang="en-GB" sz="1200">
                <a:solidFill>
                  <a:schemeClr val="bg1"/>
                </a:solidFill>
                <a:latin typeface="Manrope" pitchFamily="2" charset="0"/>
              </a:rPr>
            </a:br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fiona.reardon-rose@urbanandcivic.com</a:t>
            </a:r>
          </a:p>
          <a:p>
            <a:endParaRPr lang="en-GB" sz="120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Caroline Ward</a:t>
            </a:r>
            <a:br>
              <a:rPr lang="en-GB" sz="1200"/>
            </a:br>
            <a:r>
              <a:rPr lang="en-GB" sz="1200"/>
              <a:t>hello@waterbeachwb.co.uk </a:t>
            </a:r>
          </a:p>
          <a:p>
            <a:endParaRPr lang="en-GB" sz="1200">
              <a:solidFill>
                <a:schemeClr val="bg1"/>
              </a:solidFill>
              <a:latin typeface="Manrope" pitchFamily="2" charset="0"/>
            </a:endParaRPr>
          </a:p>
          <a:p>
            <a:endParaRPr lang="en-GB" sz="1200"/>
          </a:p>
          <a:p>
            <a:endParaRPr lang="en-GB" sz="1200">
              <a:solidFill>
                <a:schemeClr val="bg1"/>
              </a:solidFill>
              <a:latin typeface="Manrope" pitchFamily="2" charset="0"/>
            </a:endParaRPr>
          </a:p>
          <a:p>
            <a:endParaRPr lang="en-GB" sz="1200"/>
          </a:p>
          <a:p>
            <a:pPr marL="0" indent="0">
              <a:buNone/>
            </a:pPr>
            <a:r>
              <a:rPr lang="en-GB" sz="1200" err="1"/>
              <a:t>Urban&amp;Civic</a:t>
            </a:r>
            <a:endParaRPr lang="en-GB" sz="1200"/>
          </a:p>
          <a:p>
            <a:pPr marL="0" indent="0">
              <a:buNone/>
            </a:pPr>
            <a:r>
              <a:rPr lang="en-GB" sz="1200">
                <a:solidFill>
                  <a:schemeClr val="bg1"/>
                </a:solidFill>
                <a:latin typeface="Manrope" pitchFamily="2" charset="0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66011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B8558A-65E0-6FC6-5C62-8D5E12C3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F2467-800D-7F8B-EDB6-1692DDF3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Development Update </a:t>
            </a:r>
          </a:p>
          <a:p>
            <a:endParaRPr lang="en-US"/>
          </a:p>
          <a:p>
            <a:r>
              <a:rPr lang="en-US"/>
              <a:t>Mere Way</a:t>
            </a:r>
          </a:p>
          <a:p>
            <a:endParaRPr lang="en-US"/>
          </a:p>
          <a:p>
            <a:r>
              <a:rPr lang="en-US"/>
              <a:t>Community Development &amp; Events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0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576DE-7C7D-ED1A-257B-25653A9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741537"/>
          </a:xfrm>
        </p:spPr>
        <p:txBody>
          <a:bodyPr>
            <a:normAutofit/>
          </a:bodyPr>
          <a:lstStyle/>
          <a:p>
            <a:r>
              <a:rPr lang="en-US" sz="2800"/>
              <a:t>Development Update: Masterplan</a:t>
            </a:r>
            <a:endParaRPr lang="en-GB" sz="28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962CF0-DA98-568F-3EB4-19FDCEB5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421" y="977632"/>
            <a:ext cx="4179158" cy="5794132"/>
          </a:xfrm>
        </p:spPr>
      </p:pic>
    </p:spTree>
    <p:extLst>
      <p:ext uri="{BB962C8B-B14F-4D97-AF65-F5344CB8AC3E}">
        <p14:creationId xmlns:p14="http://schemas.microsoft.com/office/powerpoint/2010/main" val="318315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576DE-7C7D-ED1A-257B-25653A9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0"/>
            <a:ext cx="7886700" cy="945420"/>
          </a:xfrm>
        </p:spPr>
        <p:txBody>
          <a:bodyPr>
            <a:normAutofit/>
          </a:bodyPr>
          <a:lstStyle/>
          <a:p>
            <a:r>
              <a:rPr lang="en-US" sz="2800"/>
              <a:t>Development Update: Key Phase 1</a:t>
            </a:r>
            <a:endParaRPr lang="en-GB" sz="28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ACAE1B-C00D-A004-E5E2-7C1196317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64" y="945420"/>
            <a:ext cx="5625472" cy="5740121"/>
          </a:xfrm>
        </p:spPr>
      </p:pic>
    </p:spTree>
    <p:extLst>
      <p:ext uri="{BB962C8B-B14F-4D97-AF65-F5344CB8AC3E}">
        <p14:creationId xmlns:p14="http://schemas.microsoft.com/office/powerpoint/2010/main" val="81089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75D499C-3E81-CE66-104E-A967B081D8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071" y="1405793"/>
            <a:ext cx="4275771" cy="49025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Development Update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68" y="1715754"/>
            <a:ext cx="3961144" cy="4050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Manrope"/>
              </a:rPr>
              <a:t>We welcomed our first residents yesterday – a big milestone for the development</a:t>
            </a:r>
          </a:p>
          <a:p>
            <a:r>
              <a:rPr lang="en-US" sz="2000">
                <a:latin typeface="Manrope"/>
              </a:rPr>
              <a:t>Two </a:t>
            </a:r>
            <a:r>
              <a:rPr lang="en-US" sz="2000" err="1">
                <a:latin typeface="Manrope"/>
              </a:rPr>
              <a:t>Stonebond</a:t>
            </a:r>
            <a:r>
              <a:rPr lang="en-US" sz="2000">
                <a:latin typeface="Manrope"/>
              </a:rPr>
              <a:t> properties exchanged, establishing the first residents to the new community</a:t>
            </a:r>
          </a:p>
          <a:p>
            <a:r>
              <a:rPr lang="en-US" sz="2000">
                <a:latin typeface="Manrope"/>
              </a:rPr>
              <a:t>Preparing an update for </a:t>
            </a:r>
            <a:r>
              <a:rPr lang="en-US" sz="2000" err="1">
                <a:latin typeface="Manrope"/>
              </a:rPr>
              <a:t>Waterbeach</a:t>
            </a:r>
            <a:r>
              <a:rPr lang="en-US" sz="2000">
                <a:latin typeface="Manrope"/>
              </a:rPr>
              <a:t> Parish Council to update on S106 and planning conditions in line with first occupation triggers</a:t>
            </a:r>
          </a:p>
          <a:p>
            <a:endParaRPr lang="en-US"/>
          </a:p>
          <a:p>
            <a:endParaRPr lang="en-GB"/>
          </a:p>
        </p:txBody>
      </p:sp>
      <p:pic>
        <p:nvPicPr>
          <p:cNvPr id="10" name="Picture 9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FE526598-CD11-C722-E687-FECADAE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724067" y="1190036"/>
            <a:ext cx="4313236" cy="51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nstruction vehicle and a bulldozer in front of a brick building&#10;&#10;Description automatically generated">
            <a:extLst>
              <a:ext uri="{FF2B5EF4-FFF2-40B4-BE49-F238E27FC236}">
                <a16:creationId xmlns:a16="http://schemas.microsoft.com/office/drawing/2014/main" id="{133FBD76-7979-2E15-AD36-C76A8EDA6D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949" y="1391830"/>
            <a:ext cx="4328178" cy="49240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Development Update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79" y="1872165"/>
            <a:ext cx="3708482" cy="39663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latin typeface="Manrope"/>
              </a:rPr>
              <a:t>Stonebond</a:t>
            </a:r>
            <a:r>
              <a:rPr lang="en-US" sz="2000">
                <a:latin typeface="Manrope"/>
              </a:rPr>
              <a:t> and Cala progressing </a:t>
            </a:r>
          </a:p>
          <a:p>
            <a:r>
              <a:rPr lang="en-US" sz="2000">
                <a:latin typeface="Manrope"/>
              </a:rPr>
              <a:t>Walking and cycling route through development completed</a:t>
            </a:r>
          </a:p>
          <a:p>
            <a:r>
              <a:rPr lang="en-US" sz="2000">
                <a:latin typeface="Manrope"/>
              </a:rPr>
              <a:t>Negotiating contracts with housebuilders for next parcels</a:t>
            </a:r>
          </a:p>
          <a:p>
            <a:r>
              <a:rPr lang="en-US" sz="2000">
                <a:latin typeface="Manrope"/>
              </a:rPr>
              <a:t>Confirming partners for lake activation and lakeside café unit </a:t>
            </a:r>
          </a:p>
          <a:p>
            <a:endParaRPr lang="en-US" sz="1800">
              <a:latin typeface="Manrope"/>
            </a:endParaRPr>
          </a:p>
          <a:p>
            <a:endParaRPr lang="en-US">
              <a:latin typeface="Manrope"/>
            </a:endParaRPr>
          </a:p>
          <a:p>
            <a:endParaRPr lang="en-US" sz="1800"/>
          </a:p>
          <a:p>
            <a:endParaRPr lang="en-GB"/>
          </a:p>
        </p:txBody>
      </p:sp>
      <p:pic>
        <p:nvPicPr>
          <p:cNvPr id="10" name="Picture 9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FE526598-CD11-C722-E687-FECADAE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736099" y="1202067"/>
            <a:ext cx="4409488" cy="52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26C5-997B-182B-2EDB-1BEA5F0C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 Way</a:t>
            </a:r>
            <a:endParaRPr lang="en-GB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2EDD717-8E2F-1C2C-D957-2440D37A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4" y="1610145"/>
            <a:ext cx="4346155" cy="4531810"/>
          </a:xfrm>
        </p:spPr>
        <p:txBody>
          <a:bodyPr>
            <a:normAutofit fontScale="92500" lnSpcReduction="10000"/>
          </a:bodyPr>
          <a:lstStyle/>
          <a:p>
            <a:r>
              <a:rPr lang="en-US" sz="1800"/>
              <a:t>Mere Way is one of the key active travel routes linking Waterbeach and </a:t>
            </a:r>
            <a:r>
              <a:rPr lang="en-US" sz="1800" err="1"/>
              <a:t>Landbeach</a:t>
            </a:r>
            <a:r>
              <a:rPr lang="en-US" sz="1800"/>
              <a:t> to Cambridge Science Park and beyond</a:t>
            </a:r>
          </a:p>
          <a:p>
            <a:r>
              <a:rPr lang="en-US" sz="1800"/>
              <a:t>Works include refurbishment of the route to provide a 3-4m hard surface alongside a 2-3m soft surface</a:t>
            </a:r>
          </a:p>
          <a:p>
            <a:r>
              <a:rPr lang="en-US" sz="1800"/>
              <a:t>Upgrades will create a more accessible and inclusive route for wheelchairs and pushchairs</a:t>
            </a:r>
          </a:p>
          <a:p>
            <a:r>
              <a:rPr lang="en-US" sz="1800"/>
              <a:t>Listening to public feedback and media discussion, ensuring all user groups are considered</a:t>
            </a:r>
          </a:p>
          <a:p>
            <a:r>
              <a:rPr lang="en-US" sz="1800"/>
              <a:t>The first phase of the route is nearly complete, with works continuing in </a:t>
            </a:r>
            <a:r>
              <a:rPr lang="en-US" sz="1800" err="1"/>
              <a:t>Landbeach</a:t>
            </a:r>
            <a:r>
              <a:rPr lang="en-US" sz="1800"/>
              <a:t> at Green End</a:t>
            </a:r>
            <a:endParaRPr lang="en-GB" sz="1800"/>
          </a:p>
          <a:p>
            <a:r>
              <a:rPr lang="en-GB" sz="1800"/>
              <a:t>The second phase of work will begin next year, including installation of the A10 bridge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F257F-C242-058A-8B4E-EAD2D3AF1D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74" y="1154168"/>
            <a:ext cx="3742246" cy="53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Development Update:</a:t>
            </a:r>
            <a:br>
              <a:rPr lang="en-US" sz="3200">
                <a:latin typeface="Manrope"/>
              </a:rPr>
            </a:br>
            <a:r>
              <a:rPr lang="en-US" sz="3200">
                <a:latin typeface="Manrope"/>
              </a:rPr>
              <a:t>What’s happened </a:t>
            </a:r>
            <a:endParaRPr lang="en-GB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0" y="1594752"/>
            <a:ext cx="41950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/>
              <a:t>Summer at the Beach</a:t>
            </a:r>
          </a:p>
          <a:p>
            <a:r>
              <a:rPr lang="en-US" sz="2000"/>
              <a:t>Ecology and archaeology  tours for Gardening Group, Brownies and Guides</a:t>
            </a:r>
          </a:p>
          <a:p>
            <a:r>
              <a:rPr lang="en-US" sz="2000"/>
              <a:t>Community Grants and Support in Kind for existing community groups</a:t>
            </a:r>
          </a:p>
          <a:p>
            <a:r>
              <a:rPr lang="en-US" sz="2000"/>
              <a:t>Community Market moved to bigger, covered Terraces space with increased footfall</a:t>
            </a:r>
          </a:p>
          <a:p>
            <a:r>
              <a:rPr lang="en-US" sz="2000"/>
              <a:t>Monthly art exhibitions and workshops at Community Market </a:t>
            </a:r>
          </a:p>
          <a:p>
            <a:r>
              <a:rPr lang="en-US" sz="2000"/>
              <a:t>Over 40 monthly community groups</a:t>
            </a:r>
          </a:p>
          <a:p>
            <a:r>
              <a:rPr lang="en-US" sz="2000"/>
              <a:t>Heron’s Pre-School thriving – they now have a ‘forest school’ in their outdoor area. Some spaces available</a:t>
            </a:r>
            <a:endParaRPr lang="en-GB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99715-0ECA-B0BF-5D24-695FD40F8F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798" y="1382376"/>
            <a:ext cx="4389747" cy="4855836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0DA83A55-39E2-B861-FAD4-9652E73F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58163" y="1158262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793FBB65-0523-B737-24F8-89154055DE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804"/>
            <a:ext cx="9144000" cy="6465705"/>
          </a:xfrm>
          <a:prstGeom prst="rect">
            <a:avLst/>
          </a:prstGeom>
        </p:spPr>
      </p:pic>
      <p:pic>
        <p:nvPicPr>
          <p:cNvPr id="42" name="Picture 41" descr="A close-up of a sign&#10;&#10;Description automatically generated">
            <a:extLst>
              <a:ext uri="{FF2B5EF4-FFF2-40B4-BE49-F238E27FC236}">
                <a16:creationId xmlns:a16="http://schemas.microsoft.com/office/drawing/2014/main" id="{7EBF9742-D0A2-FA7D-90F0-31578D0520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4" y="5830350"/>
            <a:ext cx="1313691" cy="743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43B7BE-DDC6-124F-2307-CE2503EDCD8A}"/>
              </a:ext>
            </a:extLst>
          </p:cNvPr>
          <p:cNvSpPr txBox="1"/>
          <p:nvPr/>
        </p:nvSpPr>
        <p:spPr>
          <a:xfrm>
            <a:off x="1339850" y="1229779"/>
            <a:ext cx="872331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/>
              </a:rPr>
              <a:t>10am - 2pm</a:t>
            </a:r>
            <a:r>
              <a:rPr lang="en-US" sz="500">
                <a:solidFill>
                  <a:srgbClr val="152137"/>
                </a:solidFill>
                <a:latin typeface="Manrope"/>
              </a:rPr>
              <a:t> </a:t>
            </a:r>
            <a:endParaRPr lang="en-US" sz="500"/>
          </a:p>
          <a:p>
            <a:r>
              <a:rPr lang="en-US" sz="500">
                <a:solidFill>
                  <a:srgbClr val="152137"/>
                </a:solidFill>
                <a:latin typeface="Manrope"/>
              </a:rPr>
              <a:t>Club Dan Badminton </a:t>
            </a:r>
            <a:r>
              <a:rPr lang="en-US" sz="500">
                <a:solidFill>
                  <a:srgbClr val="152137"/>
                </a:solidFill>
                <a:latin typeface="Manrope"/>
                <a:hlinkClick r:id="rId4"/>
              </a:rPr>
              <a:t>https://www.teamdanbadminton.co.uk</a:t>
            </a:r>
            <a:endParaRPr lang="en-US" sz="500">
              <a:solidFill>
                <a:srgbClr val="152137"/>
              </a:solidFill>
              <a:latin typeface="Manrope"/>
            </a:endParaRPr>
          </a:p>
          <a:p>
            <a:endParaRPr lang="en-US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/>
              </a:rPr>
              <a:t>7pm – 9pm </a:t>
            </a:r>
            <a:r>
              <a:rPr lang="en-US" sz="500" err="1">
                <a:solidFill>
                  <a:srgbClr val="152137"/>
                </a:solidFill>
                <a:latin typeface="Manrope"/>
              </a:rPr>
              <a:t>Waterbeach</a:t>
            </a:r>
            <a:r>
              <a:rPr lang="en-US" sz="500">
                <a:solidFill>
                  <a:srgbClr val="152137"/>
                </a:solidFill>
                <a:latin typeface="Manrope"/>
              </a:rPr>
              <a:t> Badminton Club</a:t>
            </a:r>
            <a:endParaRPr lang="en-GB" sz="500">
              <a:solidFill>
                <a:srgbClr val="152137"/>
              </a:solidFill>
              <a:latin typeface="Manrop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88235-78A3-A060-7556-72B0AA38F7F9}"/>
              </a:ext>
            </a:extLst>
          </p:cNvPr>
          <p:cNvSpPr txBox="1"/>
          <p:nvPr/>
        </p:nvSpPr>
        <p:spPr>
          <a:xfrm>
            <a:off x="2278063" y="1204379"/>
            <a:ext cx="872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10am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Tennis4Tots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5"/>
              </a:rPr>
              <a:t>www.tennis4tots.co.uk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5.15pm - 6.16pm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Football Practice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Milton Colts</a:t>
            </a:r>
          </a:p>
          <a:p>
            <a:endParaRPr lang="en-GB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6.15 - 8.15pm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Football Practice </a:t>
            </a:r>
            <a:r>
              <a:rPr lang="en-US" sz="500" err="1">
                <a:solidFill>
                  <a:srgbClr val="152137"/>
                </a:solidFill>
                <a:latin typeface="Manrope" pitchFamily="2" charset="0"/>
              </a:rPr>
              <a:t>Waterbeach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Colts</a:t>
            </a:r>
          </a:p>
          <a:p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8.15-10pm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Badminton,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4"/>
              </a:rPr>
              <a:t>https://www.teamdanbadminton.co.uk</a:t>
            </a:r>
            <a:endParaRPr lang="nn-NO" sz="500">
              <a:solidFill>
                <a:srgbClr val="152137"/>
              </a:solidFill>
              <a:latin typeface="Manrope" pitchFamily="2" charset="0"/>
            </a:endParaRPr>
          </a:p>
          <a:p>
            <a:endParaRPr lang="nn-NO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B8E4D-FC68-CED6-8951-1F0DC332C8B1}"/>
              </a:ext>
            </a:extLst>
          </p:cNvPr>
          <p:cNvSpPr txBox="1"/>
          <p:nvPr/>
        </p:nvSpPr>
        <p:spPr>
          <a:xfrm>
            <a:off x="3216276" y="1229779"/>
            <a:ext cx="8723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5pm – 7pm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Football, </a:t>
            </a:r>
            <a:r>
              <a:rPr lang="en-US" sz="500" err="1">
                <a:solidFill>
                  <a:srgbClr val="152137"/>
                </a:solidFill>
                <a:latin typeface="Manrope" pitchFamily="2" charset="0"/>
              </a:rPr>
              <a:t>Waterbeach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Colts</a:t>
            </a:r>
          </a:p>
          <a:p>
            <a:endParaRPr lang="en-US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7pm-9pm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Badminton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4"/>
              </a:rPr>
              <a:t>https://www.teamdanbadminton.co.uk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93B1A-BB06-B933-ABF9-B8754B7E03C6}"/>
              </a:ext>
            </a:extLst>
          </p:cNvPr>
          <p:cNvSpPr txBox="1"/>
          <p:nvPr/>
        </p:nvSpPr>
        <p:spPr>
          <a:xfrm>
            <a:off x="4154489" y="1229779"/>
            <a:ext cx="8723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6-7pm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Football, </a:t>
            </a:r>
            <a:r>
              <a:rPr lang="en-US" sz="500" err="1">
                <a:solidFill>
                  <a:srgbClr val="152137"/>
                </a:solidFill>
                <a:latin typeface="Manrope" pitchFamily="2" charset="0"/>
              </a:rPr>
              <a:t>Waterbeach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Colts</a:t>
            </a:r>
          </a:p>
          <a:p>
            <a:endParaRPr lang="en-US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7-10pm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Badminton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4"/>
              </a:rPr>
              <a:t>https://www.teamdanbadminton.co.uk</a:t>
            </a:r>
            <a:endParaRPr lang="nn-NO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AA23B-2C84-3B0E-F422-AC8B086B3711}"/>
              </a:ext>
            </a:extLst>
          </p:cNvPr>
          <p:cNvSpPr txBox="1"/>
          <p:nvPr/>
        </p:nvSpPr>
        <p:spPr>
          <a:xfrm>
            <a:off x="5092702" y="1229779"/>
            <a:ext cx="8723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4pm - 8pm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Badminton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4"/>
              </a:rPr>
              <a:t>https://www.teamdanbadminton.co.uk</a:t>
            </a:r>
            <a:endParaRPr lang="nn-NO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209AC-E401-8711-D028-FCD6A427A842}"/>
              </a:ext>
            </a:extLst>
          </p:cNvPr>
          <p:cNvSpPr txBox="1"/>
          <p:nvPr/>
        </p:nvSpPr>
        <p:spPr>
          <a:xfrm>
            <a:off x="6012656" y="1229779"/>
            <a:ext cx="8723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Some Availability for events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9D79D8-6EAF-831D-8F3C-A3EB880F1D89}"/>
              </a:ext>
            </a:extLst>
          </p:cNvPr>
          <p:cNvSpPr txBox="1"/>
          <p:nvPr/>
        </p:nvSpPr>
        <p:spPr>
          <a:xfrm>
            <a:off x="6931819" y="1229779"/>
            <a:ext cx="8723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9.15-12pm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Rugby Tots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7"/>
              </a:rPr>
              <a:t>meg@rugbytots.co.uk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5pm - 9pm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Badminton </a:t>
            </a:r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4"/>
              </a:rPr>
              <a:t>https://www.teamdanbadminton.co.uk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82482-897D-AFAE-5528-F9CE532392B7}"/>
              </a:ext>
            </a:extLst>
          </p:cNvPr>
          <p:cNvSpPr txBox="1"/>
          <p:nvPr/>
        </p:nvSpPr>
        <p:spPr>
          <a:xfrm>
            <a:off x="1339850" y="2341029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b="1">
                <a:solidFill>
                  <a:srgbClr val="152137"/>
                </a:solidFill>
                <a:latin typeface="Manrope" pitchFamily="2" charset="0"/>
              </a:rPr>
              <a:t>6.30pm</a:t>
            </a:r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Guides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  <a:hlinkClick r:id="rId8"/>
              </a:rPr>
              <a:t>1stwaterbeachguides@gmail.com</a:t>
            </a:r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996408-6BD3-FC4B-9457-1E92A8E50608}"/>
              </a:ext>
            </a:extLst>
          </p:cNvPr>
          <p:cNvSpPr txBox="1"/>
          <p:nvPr/>
        </p:nvSpPr>
        <p:spPr>
          <a:xfrm>
            <a:off x="3216276" y="2341029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b="1">
                <a:solidFill>
                  <a:srgbClr val="152137"/>
                </a:solidFill>
                <a:latin typeface="Manrope" pitchFamily="2" charset="0"/>
              </a:rPr>
              <a:t>6pm</a:t>
            </a:r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Brownies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  <a:hlinkClick r:id="rId9"/>
              </a:rPr>
              <a:t>1stwaterbeachbrownies@gmail.com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61BDCE-1740-58C9-9F0C-21D62E02A5D2}"/>
              </a:ext>
            </a:extLst>
          </p:cNvPr>
          <p:cNvSpPr txBox="1"/>
          <p:nvPr/>
        </p:nvSpPr>
        <p:spPr>
          <a:xfrm>
            <a:off x="4145757" y="2341029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7.30pm - 9.30pm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Life Drawing Classes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10"/>
              </a:rPr>
              <a:t>petersuttonartist@gmail.com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65D2A-2B01-F7E5-0127-50DFBE6C430B}"/>
              </a:ext>
            </a:extLst>
          </p:cNvPr>
          <p:cNvSpPr txBox="1"/>
          <p:nvPr/>
        </p:nvSpPr>
        <p:spPr>
          <a:xfrm>
            <a:off x="1339849" y="3452842"/>
            <a:ext cx="87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500" b="1">
                <a:solidFill>
                  <a:srgbClr val="152137"/>
                </a:solidFill>
                <a:latin typeface="Manrope" pitchFamily="2" charset="0"/>
              </a:rPr>
              <a:t>6pm - 7pm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</a:rPr>
              <a:t>Yoga </a:t>
            </a:r>
          </a:p>
          <a:p>
            <a:r>
              <a:rPr lang="nn-NO" sz="500">
                <a:solidFill>
                  <a:srgbClr val="152137"/>
                </a:solidFill>
                <a:latin typeface="Manrope" pitchFamily="2" charset="0"/>
                <a:hlinkClick r:id="rId11"/>
              </a:rPr>
              <a:t>https://karen-norris.co.uk</a:t>
            </a:r>
            <a:endParaRPr lang="nn-NO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8-10pm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</a:p>
          <a:p>
            <a:r>
              <a:rPr lang="en-US" sz="500" err="1">
                <a:solidFill>
                  <a:srgbClr val="152137"/>
                </a:solidFill>
                <a:latin typeface="Manrope" pitchFamily="2" charset="0"/>
              </a:rPr>
              <a:t>Waterbeach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Brass Band Practice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Richard Dean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07801 677288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272B9-FB2C-845D-B135-7CC0077C6E37}"/>
              </a:ext>
            </a:extLst>
          </p:cNvPr>
          <p:cNvSpPr txBox="1"/>
          <p:nvPr/>
        </p:nvSpPr>
        <p:spPr>
          <a:xfrm>
            <a:off x="2280443" y="3446492"/>
            <a:ext cx="87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b="1">
                <a:solidFill>
                  <a:srgbClr val="152137"/>
                </a:solidFill>
                <a:latin typeface="Manrope" pitchFamily="2" charset="0"/>
              </a:rPr>
              <a:t>6pm -7pm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Jazzercise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  <a:hlinkClick r:id="rId12"/>
              </a:rPr>
              <a:t>nikki.murphy2@hotmail.co.uk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GB" sz="500" b="1">
                <a:solidFill>
                  <a:srgbClr val="152137"/>
                </a:solidFill>
                <a:latin typeface="Manrope" pitchFamily="2" charset="0"/>
              </a:rPr>
              <a:t>7.15pm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Circuits Training</a:t>
            </a:r>
          </a:p>
          <a:p>
            <a:r>
              <a:rPr lang="en-GB" sz="500">
                <a:solidFill>
                  <a:srgbClr val="152137"/>
                </a:solidFill>
                <a:latin typeface="Manrope" pitchFamily="2" charset="0"/>
              </a:rPr>
              <a:t>Jamie Leonard </a:t>
            </a:r>
            <a:r>
              <a:rPr lang="en-GB" sz="500">
                <a:solidFill>
                  <a:srgbClr val="152137"/>
                </a:solidFill>
                <a:latin typeface="Manrope" pitchFamily="2" charset="0"/>
                <a:hlinkClick r:id="rId13"/>
              </a:rPr>
              <a:t>info@jlfit.co.uk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FD386A-7F52-456B-8742-00CA096EDCCB}"/>
              </a:ext>
            </a:extLst>
          </p:cNvPr>
          <p:cNvSpPr txBox="1"/>
          <p:nvPr/>
        </p:nvSpPr>
        <p:spPr>
          <a:xfrm>
            <a:off x="3213894" y="3441835"/>
            <a:ext cx="8723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>
                <a:solidFill>
                  <a:srgbClr val="152137"/>
                </a:solidFill>
                <a:latin typeface="Manrope" pitchFamily="2" charset="0"/>
              </a:rPr>
              <a:t>12.30pm </a:t>
            </a:r>
          </a:p>
          <a:p>
            <a:r>
              <a:rPr lang="pt-BR" sz="500">
                <a:solidFill>
                  <a:srgbClr val="152137"/>
                </a:solidFill>
                <a:latin typeface="Manrope" pitchFamily="2" charset="0"/>
              </a:rPr>
              <a:t>Private Pilates</a:t>
            </a:r>
          </a:p>
          <a:p>
            <a:r>
              <a:rPr lang="pt-BR" sz="500">
                <a:solidFill>
                  <a:srgbClr val="152137"/>
                </a:solidFill>
                <a:latin typeface="Manrope" pitchFamily="2" charset="0"/>
              </a:rPr>
              <a:t> Cam Vac</a:t>
            </a:r>
          </a:p>
          <a:p>
            <a:endParaRPr lang="pt-BR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sv-SE" sz="500" b="1">
                <a:solidFill>
                  <a:srgbClr val="152137"/>
                </a:solidFill>
                <a:latin typeface="Manrope" pitchFamily="2" charset="0"/>
              </a:rPr>
              <a:t>6pm - 8pm </a:t>
            </a:r>
          </a:p>
          <a:p>
            <a:r>
              <a:rPr lang="sv-SE" sz="500">
                <a:solidFill>
                  <a:srgbClr val="152137"/>
                </a:solidFill>
                <a:latin typeface="Manrope" pitchFamily="2" charset="0"/>
              </a:rPr>
              <a:t>Yoga</a:t>
            </a:r>
          </a:p>
          <a:p>
            <a:r>
              <a:rPr lang="sv-SE" sz="500">
                <a:solidFill>
                  <a:srgbClr val="152137"/>
                </a:solidFill>
                <a:latin typeface="Manrope" pitchFamily="2" charset="0"/>
              </a:rPr>
              <a:t>Lisa Broad</a:t>
            </a:r>
          </a:p>
          <a:p>
            <a:r>
              <a:rPr lang="sv-SE" sz="500">
                <a:solidFill>
                  <a:srgbClr val="152137"/>
                </a:solidFill>
                <a:latin typeface="Manrope" pitchFamily="2" charset="0"/>
                <a:hlinkClick r:id="rId14"/>
              </a:rPr>
              <a:t>lisa@yoga-bright.com</a:t>
            </a:r>
            <a:endParaRPr lang="pt-BR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13FC9-D5BE-0D87-26A4-5D420C91FF4E}"/>
              </a:ext>
            </a:extLst>
          </p:cNvPr>
          <p:cNvSpPr txBox="1"/>
          <p:nvPr/>
        </p:nvSpPr>
        <p:spPr>
          <a:xfrm>
            <a:off x="4154884" y="3441835"/>
            <a:ext cx="8723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>
                <a:solidFill>
                  <a:srgbClr val="152137"/>
                </a:solidFill>
                <a:latin typeface="Manrope" pitchFamily="2" charset="0"/>
              </a:rPr>
              <a:t>6pm -7pm</a:t>
            </a:r>
            <a:r>
              <a:rPr lang="pt-BR" sz="500">
                <a:solidFill>
                  <a:srgbClr val="152137"/>
                </a:solidFill>
                <a:latin typeface="Manrope" pitchFamily="2" charset="0"/>
              </a:rPr>
              <a:t>,</a:t>
            </a:r>
          </a:p>
          <a:p>
            <a:r>
              <a:rPr lang="pt-BR" sz="500">
                <a:solidFill>
                  <a:srgbClr val="152137"/>
                </a:solidFill>
                <a:latin typeface="Manrope" pitchFamily="2" charset="0"/>
              </a:rPr>
              <a:t>Jazzercise</a:t>
            </a:r>
          </a:p>
          <a:p>
            <a:r>
              <a:rPr lang="pt-BR" sz="500">
                <a:solidFill>
                  <a:srgbClr val="152137"/>
                </a:solidFill>
                <a:latin typeface="Manrope" pitchFamily="2" charset="0"/>
                <a:hlinkClick r:id="rId12"/>
              </a:rPr>
              <a:t>nikki.murphy2@hotmail.co.uk</a:t>
            </a:r>
            <a:endParaRPr lang="pt-BR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FB8890-6DEB-4590-D0A4-77DEE9D6858E}"/>
              </a:ext>
            </a:extLst>
          </p:cNvPr>
          <p:cNvSpPr txBox="1"/>
          <p:nvPr/>
        </p:nvSpPr>
        <p:spPr>
          <a:xfrm>
            <a:off x="5076827" y="3446492"/>
            <a:ext cx="8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10am - 11.30am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Fit 4 Life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Exercise for over 55's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15"/>
              </a:rPr>
              <a:t>vanessa@summerhill.myzen.co.uk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9EFE3D-5B8A-CA6E-EAEA-560FB83DA4C5}"/>
              </a:ext>
            </a:extLst>
          </p:cNvPr>
          <p:cNvSpPr txBox="1"/>
          <p:nvPr/>
        </p:nvSpPr>
        <p:spPr>
          <a:xfrm>
            <a:off x="6003926" y="3451935"/>
            <a:ext cx="8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9am - 10pm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Available for private bookings on request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F81FB-B69A-68AA-9734-B0719A5F26D4}"/>
              </a:ext>
            </a:extLst>
          </p:cNvPr>
          <p:cNvSpPr txBox="1"/>
          <p:nvPr/>
        </p:nvSpPr>
        <p:spPr>
          <a:xfrm>
            <a:off x="6935787" y="3446492"/>
            <a:ext cx="8723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4pm -5pm 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Jazzercise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12"/>
              </a:rPr>
              <a:t>nikki.murphy2@hotmail.co.uk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929772-B919-03E4-05D8-938C86B1ADA9}"/>
              </a:ext>
            </a:extLst>
          </p:cNvPr>
          <p:cNvSpPr txBox="1"/>
          <p:nvPr/>
        </p:nvSpPr>
        <p:spPr>
          <a:xfrm>
            <a:off x="1339848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E53B88-14AE-2CF6-2D1A-11336B4D3401}"/>
              </a:ext>
            </a:extLst>
          </p:cNvPr>
          <p:cNvSpPr txBox="1"/>
          <p:nvPr/>
        </p:nvSpPr>
        <p:spPr>
          <a:xfrm>
            <a:off x="2278062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B6167-5A1C-CF0C-771C-05F1362B6C4B}"/>
              </a:ext>
            </a:extLst>
          </p:cNvPr>
          <p:cNvSpPr txBox="1"/>
          <p:nvPr/>
        </p:nvSpPr>
        <p:spPr>
          <a:xfrm>
            <a:off x="3213894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4043B1-93F4-CE1B-9382-A0A1D1671460}"/>
              </a:ext>
            </a:extLst>
          </p:cNvPr>
          <p:cNvSpPr txBox="1"/>
          <p:nvPr/>
        </p:nvSpPr>
        <p:spPr>
          <a:xfrm>
            <a:off x="4145754" y="4563093"/>
            <a:ext cx="8723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6.30 - 8pm</a:t>
            </a:r>
          </a:p>
          <a:p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Martial Arts Fitness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16"/>
              </a:rPr>
              <a:t>info@cbtandemdr-cambridge.co.uk</a:t>
            </a:r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FBAA96-0A44-940C-9E78-BD201797AF26}"/>
              </a:ext>
            </a:extLst>
          </p:cNvPr>
          <p:cNvSpPr txBox="1"/>
          <p:nvPr/>
        </p:nvSpPr>
        <p:spPr>
          <a:xfrm>
            <a:off x="5083968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CC8AB8-8911-78C8-56B1-8A3F768A9AE7}"/>
              </a:ext>
            </a:extLst>
          </p:cNvPr>
          <p:cNvSpPr txBox="1"/>
          <p:nvPr/>
        </p:nvSpPr>
        <p:spPr>
          <a:xfrm>
            <a:off x="6019800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5599DB-2B2C-108E-281A-9D472B53EACD}"/>
              </a:ext>
            </a:extLst>
          </p:cNvPr>
          <p:cNvSpPr txBox="1"/>
          <p:nvPr/>
        </p:nvSpPr>
        <p:spPr>
          <a:xfrm>
            <a:off x="6944518" y="4563093"/>
            <a:ext cx="87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Open for bookings </a:t>
            </a:r>
          </a:p>
          <a:p>
            <a:r>
              <a:rPr lang="en-US" sz="500" b="1">
                <a:solidFill>
                  <a:srgbClr val="152137"/>
                </a:solidFill>
                <a:latin typeface="Manrope" pitchFamily="2" charset="0"/>
              </a:rPr>
              <a:t>7am - 10pm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</a:rPr>
              <a:t> </a:t>
            </a:r>
            <a:r>
              <a:rPr lang="en-US" sz="500">
                <a:solidFill>
                  <a:srgbClr val="152137"/>
                </a:solidFill>
                <a:latin typeface="Manrope" pitchFamily="2" charset="0"/>
                <a:hlinkClick r:id="rId6"/>
              </a:rPr>
              <a:t>hello@waterbeachwb.co.uk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  <a:p>
            <a:endParaRPr lang="en-GB" sz="500">
              <a:solidFill>
                <a:srgbClr val="152137"/>
              </a:solidFill>
              <a:latin typeface="Manrope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F70D20-FD65-DBCA-0887-8B5BCBBC0383}"/>
              </a:ext>
            </a:extLst>
          </p:cNvPr>
          <p:cNvSpPr txBox="1"/>
          <p:nvPr/>
        </p:nvSpPr>
        <p:spPr>
          <a:xfrm>
            <a:off x="304880" y="6039880"/>
            <a:ext cx="872331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" b="1">
                <a:solidFill>
                  <a:srgbClr val="152137"/>
                </a:solidFill>
                <a:latin typeface="Manrope"/>
              </a:rPr>
              <a:t>10.30am </a:t>
            </a:r>
            <a:endParaRPr lang="en-US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/>
              </a:rPr>
              <a:t>Tuesday mornings at the Studio  </a:t>
            </a:r>
            <a:endParaRPr lang="en-US" sz="500" b="1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 b="1">
                <a:solidFill>
                  <a:srgbClr val="152137"/>
                </a:solidFill>
                <a:latin typeface="Manrope"/>
              </a:rPr>
              <a:t>Chair Yoga, Lisa Broad</a:t>
            </a:r>
            <a:r>
              <a:rPr lang="en-US" sz="500">
                <a:solidFill>
                  <a:srgbClr val="152137"/>
                </a:solidFill>
                <a:latin typeface="Manrope"/>
              </a:rPr>
              <a:t> </a:t>
            </a:r>
            <a:endParaRPr lang="en-US" sz="500">
              <a:solidFill>
                <a:srgbClr val="152137"/>
              </a:solidFill>
              <a:latin typeface="Manrope" pitchFamily="2" charset="0"/>
            </a:endParaRPr>
          </a:p>
          <a:p>
            <a:r>
              <a:rPr lang="en-US" sz="500">
                <a:solidFill>
                  <a:srgbClr val="152137"/>
                </a:solidFill>
                <a:latin typeface="Manrope"/>
                <a:hlinkClick r:id="rId14"/>
              </a:rPr>
              <a:t>lisa@yoga-bright.com</a:t>
            </a:r>
            <a:endParaRPr lang="en-GB" sz="500">
              <a:solidFill>
                <a:srgbClr val="152137"/>
              </a:solidFill>
              <a:latin typeface="Manrop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4CF4F1-4D7B-F8BF-1248-5B93A0A9D7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80" y="319596"/>
            <a:ext cx="5936122" cy="513015"/>
          </a:xfrm>
          <a:prstGeom prst="rect">
            <a:avLst/>
          </a:prstGeom>
          <a:solidFill>
            <a:srgbClr val="EAE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1587A-84FE-D5A1-9B06-2240E81B0E7C}"/>
              </a:ext>
            </a:extLst>
          </p:cNvPr>
          <p:cNvSpPr txBox="1"/>
          <p:nvPr/>
        </p:nvSpPr>
        <p:spPr>
          <a:xfrm>
            <a:off x="304880" y="295389"/>
            <a:ext cx="782706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152137"/>
                </a:solidFill>
                <a:latin typeface="Manrope"/>
              </a:rPr>
              <a:t>Timetable of Activities November 2023</a:t>
            </a:r>
            <a:endParaRPr lang="en-GB" sz="2000" b="1">
              <a:solidFill>
                <a:srgbClr val="152137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3" ma:contentTypeDescription="Create a new document." ma:contentTypeScope="" ma:versionID="2cd0c9f274eaa197b54714ad99f928ea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d9ca8dd8d8ea163b4c6e04046b0cbbd2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1e68-8582-4e5b-a4f6-edcf914ba655" xsi:nil="true"/>
    <lcf76f155ced4ddcb4097134ff3c332f xmlns="1d03f480-3f88-459c-b49a-9b43c245f62b">
      <Terms xmlns="http://schemas.microsoft.com/office/infopath/2007/PartnerControls"/>
    </lcf76f155ced4ddcb4097134ff3c332f>
    <SharedWithUsers xmlns="beb81e68-8582-4e5b-a4f6-edcf914ba655">
      <UserInfo>
        <DisplayName>Simerjeet Banning</DisplayName>
        <AccountId>986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BED74-57E6-4FAF-8DB3-36B40EA70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3f480-3f88-459c-b49a-9b43c245f62b"/>
    <ds:schemaRef ds:uri="beb81e68-8582-4e5b-a4f6-edcf914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4240E-3BC3-45E0-8939-3BC0D6EC3199}">
  <ds:schemaRefs>
    <ds:schemaRef ds:uri="http://schemas.microsoft.com/office/2006/metadata/properties"/>
    <ds:schemaRef ds:uri="http://purl.org/dc/elements/1.1/"/>
    <ds:schemaRef ds:uri="1d03f480-3f88-459c-b49a-9b43c245f62b"/>
    <ds:schemaRef ds:uri="beb81e68-8582-4e5b-a4f6-edcf914ba65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5CD5CF-3769-473E-AF2C-1047A3E59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822</Words>
  <Application>Microsoft Office PowerPoint</Application>
  <PresentationFormat>On-screen Show (4:3)</PresentationFormat>
  <Paragraphs>166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Manrope</vt:lpstr>
      <vt:lpstr>Office Theme</vt:lpstr>
      <vt:lpstr>Custom Design</vt:lpstr>
      <vt:lpstr>PowerPoint Presentation</vt:lpstr>
      <vt:lpstr>Contents</vt:lpstr>
      <vt:lpstr>Development Update: Masterplan</vt:lpstr>
      <vt:lpstr>Development Update: Key Phase 1</vt:lpstr>
      <vt:lpstr>Development Update </vt:lpstr>
      <vt:lpstr>Development Update </vt:lpstr>
      <vt:lpstr>Mere Way</vt:lpstr>
      <vt:lpstr>Community Development Update: What’s happened </vt:lpstr>
      <vt:lpstr>PowerPoint Presentation</vt:lpstr>
      <vt:lpstr>Community Development Update: What’s happening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Stewart</dc:creator>
  <cp:lastModifiedBy>Simerjeet Banning</cp:lastModifiedBy>
  <cp:revision>2</cp:revision>
  <dcterms:created xsi:type="dcterms:W3CDTF">2023-06-19T09:17:02Z</dcterms:created>
  <dcterms:modified xsi:type="dcterms:W3CDTF">2023-11-28T14:40:16Z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0x010100D2A4E713C40A6442B05ACE88E3F8C01D</vt:lpwstr>
  </property>
  <property fmtid="{D5CDD505-2E9C-101B-9397-08002B2CF9AE}" pid="4" name="Order">
    <vt:lpwstr>100.000000000000</vt:lpwstr>
  </property>
</Properties>
</file>