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0" r:id="rId5"/>
    <p:sldMasterId id="2147483735" r:id="rId6"/>
    <p:sldMasterId id="2147483692" r:id="rId7"/>
    <p:sldMasterId id="2147483748" r:id="rId8"/>
  </p:sldMasterIdLst>
  <p:notesMasterIdLst>
    <p:notesMasterId r:id="rId15"/>
  </p:notesMasterIdLst>
  <p:handoutMasterIdLst>
    <p:handoutMasterId r:id="rId16"/>
  </p:handoutMasterIdLst>
  <p:sldIdLst>
    <p:sldId id="256" r:id="rId9"/>
    <p:sldId id="1723" r:id="rId10"/>
    <p:sldId id="1724" r:id="rId11"/>
    <p:sldId id="339" r:id="rId12"/>
    <p:sldId id="706" r:id="rId13"/>
    <p:sldId id="762" r:id="rId14"/>
  </p:sldIdLst>
  <p:sldSz cx="9144000" cy="5143500" type="screen16x9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B3B86"/>
    <a:srgbClr val="FF66CC"/>
    <a:srgbClr val="FF9900"/>
    <a:srgbClr val="95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AA521-29F8-4B7C-9585-42E276403DD0}" v="157" dt="2023-03-27T16:27:37.802"/>
    <p1510:client id="{1528165B-86F5-41E4-8DD7-FE1AC7DB1008}" v="22" dt="2023-03-27T16:31:48.637"/>
    <p1510:client id="{26964C19-33FB-401B-A817-2E2A816F5C37}" v="45" dt="2023-03-27T16:30:18.297"/>
    <p1510:client id="{5DBF5A88-DDDA-4DD1-80B1-7135D2E50EE8}" v="3" dt="2023-03-27T16:13:21.745"/>
    <p1510:client id="{FDA680B0-5F2D-41BC-AAE0-E914882D1D34}" v="51" dt="2023-03-27T16:22:16.267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2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Harris" userId="S::dean.harris@homesengland.gov.uk::9afde779-0695-4316-a280-f9f8042ae2f2" providerId="AD" clId="Web-{192F762B-4313-4206-9C87-2A47271575BD}"/>
    <pc:docChg chg="modSld">
      <pc:chgData name="Dean Harris" userId="S::dean.harris@homesengland.gov.uk::9afde779-0695-4316-a280-f9f8042ae2f2" providerId="AD" clId="Web-{192F762B-4313-4206-9C87-2A47271575BD}" dt="2023-03-27T16:34:34.645" v="173"/>
      <pc:docMkLst>
        <pc:docMk/>
      </pc:docMkLst>
      <pc:sldChg chg="modNotes">
        <pc:chgData name="Dean Harris" userId="S::dean.harris@homesengland.gov.uk::9afde779-0695-4316-a280-f9f8042ae2f2" providerId="AD" clId="Web-{192F762B-4313-4206-9C87-2A47271575BD}" dt="2023-03-27T16:34:34.645" v="173"/>
        <pc:sldMkLst>
          <pc:docMk/>
          <pc:sldMk cId="2056695929" sldId="762"/>
        </pc:sldMkLst>
      </pc:sldChg>
    </pc:docChg>
  </pc:docChgLst>
  <pc:docChgLst>
    <pc:chgData name="Dean Harris" userId="S::dean.harris@homesengland.gov.uk::9afde779-0695-4316-a280-f9f8042ae2f2" providerId="AD" clId="Web-{26964C19-33FB-401B-A817-2E2A816F5C37}"/>
    <pc:docChg chg="modSld">
      <pc:chgData name="Dean Harris" userId="S::dean.harris@homesengland.gov.uk::9afde779-0695-4316-a280-f9f8042ae2f2" providerId="AD" clId="Web-{26964C19-33FB-401B-A817-2E2A816F5C37}" dt="2023-03-27T16:30:18.297" v="42" actId="20577"/>
      <pc:docMkLst>
        <pc:docMk/>
      </pc:docMkLst>
      <pc:sldChg chg="modSp">
        <pc:chgData name="Dean Harris" userId="S::dean.harris@homesengland.gov.uk::9afde779-0695-4316-a280-f9f8042ae2f2" providerId="AD" clId="Web-{26964C19-33FB-401B-A817-2E2A816F5C37}" dt="2023-03-27T16:30:01.828" v="31" actId="20577"/>
        <pc:sldMkLst>
          <pc:docMk/>
          <pc:sldMk cId="913217150" sldId="1723"/>
        </pc:sldMkLst>
        <pc:spChg chg="mod">
          <ac:chgData name="Dean Harris" userId="S::dean.harris@homesengland.gov.uk::9afde779-0695-4316-a280-f9f8042ae2f2" providerId="AD" clId="Web-{26964C19-33FB-401B-A817-2E2A816F5C37}" dt="2023-03-27T16:30:01.828" v="31" actId="20577"/>
          <ac:spMkLst>
            <pc:docMk/>
            <pc:sldMk cId="913217150" sldId="1723"/>
            <ac:spMk id="8" creationId="{3D681010-BB98-4034-9D2B-8FB7A70B3B81}"/>
          </ac:spMkLst>
        </pc:spChg>
      </pc:sldChg>
      <pc:sldChg chg="modSp">
        <pc:chgData name="Dean Harris" userId="S::dean.harris@homesengland.gov.uk::9afde779-0695-4316-a280-f9f8042ae2f2" providerId="AD" clId="Web-{26964C19-33FB-401B-A817-2E2A816F5C37}" dt="2023-03-27T16:30:18.297" v="42" actId="20577"/>
        <pc:sldMkLst>
          <pc:docMk/>
          <pc:sldMk cId="2365243099" sldId="1724"/>
        </pc:sldMkLst>
        <pc:spChg chg="mod">
          <ac:chgData name="Dean Harris" userId="S::dean.harris@homesengland.gov.uk::9afde779-0695-4316-a280-f9f8042ae2f2" providerId="AD" clId="Web-{26964C19-33FB-401B-A817-2E2A816F5C37}" dt="2023-03-27T16:30:18.297" v="42" actId="20577"/>
          <ac:spMkLst>
            <pc:docMk/>
            <pc:sldMk cId="2365243099" sldId="1724"/>
            <ac:spMk id="8" creationId="{3D681010-BB98-4034-9D2B-8FB7A70B3B81}"/>
          </ac:spMkLst>
        </pc:spChg>
      </pc:sldChg>
    </pc:docChg>
  </pc:docChgLst>
  <pc:docChgLst>
    <pc:chgData name="Dean Harris" userId="S::dean.harris@homesengland.gov.uk::9afde779-0695-4316-a280-f9f8042ae2f2" providerId="AD" clId="Web-{12EAA521-29F8-4B7C-9585-42E276403DD0}"/>
    <pc:docChg chg="modSld">
      <pc:chgData name="Dean Harris" userId="S::dean.harris@homesengland.gov.uk::9afde779-0695-4316-a280-f9f8042ae2f2" providerId="AD" clId="Web-{12EAA521-29F8-4B7C-9585-42E276403DD0}" dt="2023-03-27T16:27:35.286" v="121" actId="20577"/>
      <pc:docMkLst>
        <pc:docMk/>
      </pc:docMkLst>
      <pc:sldChg chg="modSp">
        <pc:chgData name="Dean Harris" userId="S::dean.harris@homesengland.gov.uk::9afde779-0695-4316-a280-f9f8042ae2f2" providerId="AD" clId="Web-{12EAA521-29F8-4B7C-9585-42E276403DD0}" dt="2023-03-27T16:27:35.286" v="121" actId="20577"/>
        <pc:sldMkLst>
          <pc:docMk/>
          <pc:sldMk cId="3334435181" sldId="706"/>
        </pc:sldMkLst>
        <pc:spChg chg="mod">
          <ac:chgData name="Dean Harris" userId="S::dean.harris@homesengland.gov.uk::9afde779-0695-4316-a280-f9f8042ae2f2" providerId="AD" clId="Web-{12EAA521-29F8-4B7C-9585-42E276403DD0}" dt="2023-03-27T16:27:35.286" v="121" actId="20577"/>
          <ac:spMkLst>
            <pc:docMk/>
            <pc:sldMk cId="3334435181" sldId="706"/>
            <ac:spMk id="4" creationId="{3B21A9F9-FCD4-5B5F-EE56-10D823883A32}"/>
          </ac:spMkLst>
        </pc:spChg>
      </pc:sldChg>
      <pc:sldChg chg="modSp">
        <pc:chgData name="Dean Harris" userId="S::dean.harris@homesengland.gov.uk::9afde779-0695-4316-a280-f9f8042ae2f2" providerId="AD" clId="Web-{12EAA521-29F8-4B7C-9585-42E276403DD0}" dt="2023-03-27T16:26:29.612" v="73" actId="20577"/>
        <pc:sldMkLst>
          <pc:docMk/>
          <pc:sldMk cId="913217150" sldId="1723"/>
        </pc:sldMkLst>
        <pc:spChg chg="mod">
          <ac:chgData name="Dean Harris" userId="S::dean.harris@homesengland.gov.uk::9afde779-0695-4316-a280-f9f8042ae2f2" providerId="AD" clId="Web-{12EAA521-29F8-4B7C-9585-42E276403DD0}" dt="2023-03-27T16:26:29.612" v="73" actId="20577"/>
          <ac:spMkLst>
            <pc:docMk/>
            <pc:sldMk cId="913217150" sldId="1723"/>
            <ac:spMk id="8" creationId="{3D681010-BB98-4034-9D2B-8FB7A70B3B81}"/>
          </ac:spMkLst>
        </pc:spChg>
      </pc:sldChg>
      <pc:sldChg chg="modSp">
        <pc:chgData name="Dean Harris" userId="S::dean.harris@homesengland.gov.uk::9afde779-0695-4316-a280-f9f8042ae2f2" providerId="AD" clId="Web-{12EAA521-29F8-4B7C-9585-42E276403DD0}" dt="2023-03-27T16:27:11.957" v="83" actId="20577"/>
        <pc:sldMkLst>
          <pc:docMk/>
          <pc:sldMk cId="2365243099" sldId="1724"/>
        </pc:sldMkLst>
        <pc:spChg chg="mod">
          <ac:chgData name="Dean Harris" userId="S::dean.harris@homesengland.gov.uk::9afde779-0695-4316-a280-f9f8042ae2f2" providerId="AD" clId="Web-{12EAA521-29F8-4B7C-9585-42E276403DD0}" dt="2023-03-27T16:27:11.957" v="83" actId="20577"/>
          <ac:spMkLst>
            <pc:docMk/>
            <pc:sldMk cId="2365243099" sldId="1724"/>
            <ac:spMk id="8" creationId="{3D681010-BB98-4034-9D2B-8FB7A70B3B81}"/>
          </ac:spMkLst>
        </pc:spChg>
      </pc:sldChg>
    </pc:docChg>
  </pc:docChgLst>
  <pc:docChgLst>
    <pc:chgData name="Dean Harris" userId="S::dean.harris@homesengland.gov.uk::9afde779-0695-4316-a280-f9f8042ae2f2" providerId="AD" clId="Web-{FDA680B0-5F2D-41BC-AAE0-E914882D1D34}"/>
    <pc:docChg chg="modSld">
      <pc:chgData name="Dean Harris" userId="S::dean.harris@homesengland.gov.uk::9afde779-0695-4316-a280-f9f8042ae2f2" providerId="AD" clId="Web-{FDA680B0-5F2D-41BC-AAE0-E914882D1D34}" dt="2023-03-27T16:22:16.267" v="30" actId="20577"/>
      <pc:docMkLst>
        <pc:docMk/>
      </pc:docMkLst>
      <pc:sldChg chg="modSp">
        <pc:chgData name="Dean Harris" userId="S::dean.harris@homesengland.gov.uk::9afde779-0695-4316-a280-f9f8042ae2f2" providerId="AD" clId="Web-{FDA680B0-5F2D-41BC-AAE0-E914882D1D34}" dt="2023-03-27T16:21:07.655" v="23" actId="20577"/>
        <pc:sldMkLst>
          <pc:docMk/>
          <pc:sldMk cId="3334435181" sldId="706"/>
        </pc:sldMkLst>
        <pc:spChg chg="mod">
          <ac:chgData name="Dean Harris" userId="S::dean.harris@homesengland.gov.uk::9afde779-0695-4316-a280-f9f8042ae2f2" providerId="AD" clId="Web-{FDA680B0-5F2D-41BC-AAE0-E914882D1D34}" dt="2023-03-27T16:21:07.655" v="23" actId="20577"/>
          <ac:spMkLst>
            <pc:docMk/>
            <pc:sldMk cId="3334435181" sldId="706"/>
            <ac:spMk id="4" creationId="{3B21A9F9-FCD4-5B5F-EE56-10D823883A32}"/>
          </ac:spMkLst>
        </pc:spChg>
        <pc:spChg chg="mod">
          <ac:chgData name="Dean Harris" userId="S::dean.harris@homesengland.gov.uk::9afde779-0695-4316-a280-f9f8042ae2f2" providerId="AD" clId="Web-{FDA680B0-5F2D-41BC-AAE0-E914882D1D34}" dt="2023-03-27T16:19:45.261" v="1" actId="20577"/>
          <ac:spMkLst>
            <pc:docMk/>
            <pc:sldMk cId="3334435181" sldId="706"/>
            <ac:spMk id="5" creationId="{12DCF2B3-6AE1-6C77-C337-B68CA9FE2194}"/>
          </ac:spMkLst>
        </pc:spChg>
      </pc:sldChg>
      <pc:sldChg chg="modSp">
        <pc:chgData name="Dean Harris" userId="S::dean.harris@homesengland.gov.uk::9afde779-0695-4316-a280-f9f8042ae2f2" providerId="AD" clId="Web-{FDA680B0-5F2D-41BC-AAE0-E914882D1D34}" dt="2023-03-27T16:22:16.267" v="30" actId="20577"/>
        <pc:sldMkLst>
          <pc:docMk/>
          <pc:sldMk cId="2365243099" sldId="1724"/>
        </pc:sldMkLst>
        <pc:spChg chg="mod">
          <ac:chgData name="Dean Harris" userId="S::dean.harris@homesengland.gov.uk::9afde779-0695-4316-a280-f9f8042ae2f2" providerId="AD" clId="Web-{FDA680B0-5F2D-41BC-AAE0-E914882D1D34}" dt="2023-03-27T16:22:16.267" v="30" actId="20577"/>
          <ac:spMkLst>
            <pc:docMk/>
            <pc:sldMk cId="2365243099" sldId="1724"/>
            <ac:spMk id="8" creationId="{3D681010-BB98-4034-9D2B-8FB7A70B3B81}"/>
          </ac:spMkLst>
        </pc:spChg>
      </pc:sldChg>
    </pc:docChg>
  </pc:docChgLst>
  <pc:docChgLst>
    <pc:chgData name="Emma Brown" userId="S::emma.brown@homesengland.gov.uk::c645fbf9-b08e-42c4-aa77-44ccc2148f8c" providerId="AD" clId="Web-{5DBF5A88-DDDA-4DD1-80B1-7135D2E50EE8}"/>
    <pc:docChg chg="modSld">
      <pc:chgData name="Emma Brown" userId="S::emma.brown@homesengland.gov.uk::c645fbf9-b08e-42c4-aa77-44ccc2148f8c" providerId="AD" clId="Web-{5DBF5A88-DDDA-4DD1-80B1-7135D2E50EE8}" dt="2023-03-27T16:13:21.432" v="1" actId="20577"/>
      <pc:docMkLst>
        <pc:docMk/>
      </pc:docMkLst>
      <pc:sldChg chg="modSp">
        <pc:chgData name="Emma Brown" userId="S::emma.brown@homesengland.gov.uk::c645fbf9-b08e-42c4-aa77-44ccc2148f8c" providerId="AD" clId="Web-{5DBF5A88-DDDA-4DD1-80B1-7135D2E50EE8}" dt="2023-03-27T16:13:21.432" v="1" actId="20577"/>
        <pc:sldMkLst>
          <pc:docMk/>
          <pc:sldMk cId="2365243099" sldId="1724"/>
        </pc:sldMkLst>
        <pc:spChg chg="mod">
          <ac:chgData name="Emma Brown" userId="S::emma.brown@homesengland.gov.uk::c645fbf9-b08e-42c4-aa77-44ccc2148f8c" providerId="AD" clId="Web-{5DBF5A88-DDDA-4DD1-80B1-7135D2E50EE8}" dt="2023-03-27T16:13:21.432" v="1" actId="20577"/>
          <ac:spMkLst>
            <pc:docMk/>
            <pc:sldMk cId="2365243099" sldId="1724"/>
            <ac:spMk id="8" creationId="{3D681010-BB98-4034-9D2B-8FB7A70B3B81}"/>
          </ac:spMkLst>
        </pc:spChg>
      </pc:sldChg>
    </pc:docChg>
  </pc:docChgLst>
  <pc:docChgLst>
    <pc:chgData name="Dean Harris" userId="S::dean.harris@homesengland.gov.uk::9afde779-0695-4316-a280-f9f8042ae2f2" providerId="AD" clId="Web-{1528165B-86F5-41E4-8DD7-FE1AC7DB1008}"/>
    <pc:docChg chg="modSld">
      <pc:chgData name="Dean Harris" userId="S::dean.harris@homesengland.gov.uk::9afde779-0695-4316-a280-f9f8042ae2f2" providerId="AD" clId="Web-{1528165B-86F5-41E4-8DD7-FE1AC7DB1008}" dt="2023-03-27T16:31:48.637" v="16" actId="20577"/>
      <pc:docMkLst>
        <pc:docMk/>
      </pc:docMkLst>
      <pc:sldChg chg="modSp">
        <pc:chgData name="Dean Harris" userId="S::dean.harris@homesengland.gov.uk::9afde779-0695-4316-a280-f9f8042ae2f2" providerId="AD" clId="Web-{1528165B-86F5-41E4-8DD7-FE1AC7DB1008}" dt="2023-03-27T16:31:48.637" v="16" actId="20577"/>
        <pc:sldMkLst>
          <pc:docMk/>
          <pc:sldMk cId="3334435181" sldId="706"/>
        </pc:sldMkLst>
        <pc:spChg chg="mod">
          <ac:chgData name="Dean Harris" userId="S::dean.harris@homesengland.gov.uk::9afde779-0695-4316-a280-f9f8042ae2f2" providerId="AD" clId="Web-{1528165B-86F5-41E4-8DD7-FE1AC7DB1008}" dt="2023-03-27T16:31:48.637" v="16" actId="20577"/>
          <ac:spMkLst>
            <pc:docMk/>
            <pc:sldMk cId="3334435181" sldId="706"/>
            <ac:spMk id="4" creationId="{3B21A9F9-FCD4-5B5F-EE56-10D823883A32}"/>
          </ac:spMkLst>
        </pc:spChg>
      </pc:sldChg>
      <pc:sldChg chg="modSp">
        <pc:chgData name="Dean Harris" userId="S::dean.harris@homesengland.gov.uk::9afde779-0695-4316-a280-f9f8042ae2f2" providerId="AD" clId="Web-{1528165B-86F5-41E4-8DD7-FE1AC7DB1008}" dt="2023-03-27T16:31:35.762" v="12" actId="14100"/>
        <pc:sldMkLst>
          <pc:docMk/>
          <pc:sldMk cId="2365243099" sldId="1724"/>
        </pc:sldMkLst>
        <pc:spChg chg="mod">
          <ac:chgData name="Dean Harris" userId="S::dean.harris@homesengland.gov.uk::9afde779-0695-4316-a280-f9f8042ae2f2" providerId="AD" clId="Web-{1528165B-86F5-41E4-8DD7-FE1AC7DB1008}" dt="2023-03-27T16:31:35.762" v="12" actId="14100"/>
          <ac:spMkLst>
            <pc:docMk/>
            <pc:sldMk cId="2365243099" sldId="1724"/>
            <ac:spMk id="8" creationId="{3D681010-BB98-4034-9D2B-8FB7A70B3B8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/>
          <a:lstStyle>
            <a:lvl1pPr algn="r">
              <a:defRPr sz="1300"/>
            </a:lvl1pPr>
          </a:lstStyle>
          <a:p>
            <a:fld id="{16642A42-4BC0-4ABC-89A7-B9B32936354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1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1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 anchor="b"/>
          <a:lstStyle>
            <a:lvl1pPr algn="r">
              <a:defRPr sz="1300"/>
            </a:lvl1pPr>
          </a:lstStyle>
          <a:p>
            <a:fld id="{1525A39E-2D7E-4310-97F4-43D1539840B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l"/>
          <p:cNvSpPr txBox="1"/>
          <p:nvPr/>
        </p:nvSpPr>
        <p:spPr>
          <a:xfrm>
            <a:off x="0" y="9575192"/>
            <a:ext cx="6810375" cy="371709"/>
          </a:xfrm>
          <a:prstGeom prst="rect">
            <a:avLst/>
          </a:prstGeom>
          <a:noFill/>
        </p:spPr>
        <p:txBody>
          <a:bodyPr vert="horz" lIns="95717" tIns="47859" rIns="95717" bIns="47859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483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/>
          <a:lstStyle>
            <a:lvl1pPr algn="r">
              <a:defRPr sz="1300"/>
            </a:lvl1pPr>
          </a:lstStyle>
          <a:p>
            <a:fld id="{3273F374-3747-486C-80CE-899CBE7755B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940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17" tIns="47859" rIns="95717" bIns="4785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5717" tIns="47859" rIns="95717" bIns="478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1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1"/>
            <a:ext cx="2951162" cy="497126"/>
          </a:xfrm>
          <a:prstGeom prst="rect">
            <a:avLst/>
          </a:prstGeom>
        </p:spPr>
        <p:txBody>
          <a:bodyPr vert="horz" lIns="95717" tIns="47859" rIns="95717" bIns="47859" rtlCol="0" anchor="b"/>
          <a:lstStyle>
            <a:lvl1pPr algn="r">
              <a:defRPr sz="1300"/>
            </a:lvl1pPr>
          </a:lstStyle>
          <a:p>
            <a:fld id="{87C7A7DE-9F0F-4A18-9CF7-E464812F882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l"/>
          <p:cNvSpPr txBox="1"/>
          <p:nvPr/>
        </p:nvSpPr>
        <p:spPr>
          <a:xfrm>
            <a:off x="0" y="9575192"/>
            <a:ext cx="6810375" cy="371709"/>
          </a:xfrm>
          <a:prstGeom prst="rect">
            <a:avLst/>
          </a:prstGeom>
          <a:noFill/>
        </p:spPr>
        <p:txBody>
          <a:bodyPr vert="horz" lIns="95717" tIns="47859" rIns="95717" bIns="47859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7A7DE-9F0F-4A18-9CF7-E464812F88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79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5896">
              <a:defRPr/>
            </a:pPr>
            <a:fld id="{87C7A7DE-9F0F-4A18-9CF7-E464812F882E}" type="slidenum">
              <a:rPr lang="en-GB">
                <a:solidFill>
                  <a:prstClr val="black"/>
                </a:solidFill>
                <a:latin typeface="Calibri"/>
              </a:rPr>
              <a:pPr defTabSz="905896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2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5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7A7DE-9F0F-4A18-9CF7-E464812F882E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58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5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5896">
              <a:defRPr/>
            </a:pPr>
            <a:fld id="{87C7A7DE-9F0F-4A18-9CF7-E464812F882E}" type="slidenum">
              <a:rPr lang="en-GB">
                <a:solidFill>
                  <a:prstClr val="black"/>
                </a:solidFill>
                <a:latin typeface="Calibri"/>
              </a:rPr>
              <a:pPr defTabSz="905896"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019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7A7DE-9F0F-4A18-9CF7-E464812F88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7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We're also working on a delivery strategy to achieve a pipeline of 5000 homes. Our consultants have commenced work on designing the Eastern Sports Hub (to the south of </a:t>
            </a:r>
            <a:r>
              <a:rPr lang="en-GB" err="1">
                <a:cs typeface="Calibri"/>
              </a:rPr>
              <a:t>Northstowe</a:t>
            </a:r>
            <a:r>
              <a:rPr lang="en-GB">
                <a:cs typeface="Calibri"/>
              </a:rPr>
              <a:t> College) and we'll bring this to a future Forum meeting.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7A7DE-9F0F-4A18-9CF7-E464812F88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57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77" y="1423820"/>
            <a:ext cx="7772400" cy="314005"/>
          </a:xfrm>
        </p:spPr>
        <p:txBody>
          <a:bodyPr wrap="none" lIns="0" tIns="0" rIns="0" bIns="0" anchor="t"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77" y="1737825"/>
            <a:ext cx="7772400" cy="304044"/>
          </a:xfr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2200">
                <a:solidFill>
                  <a:srgbClr val="95C11E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H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" y="264358"/>
            <a:ext cx="830255" cy="80753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37196" y="800791"/>
            <a:ext cx="34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latin typeface="Corbel"/>
                <a:cs typeface="Corbel"/>
              </a:rPr>
              <a:t>Making homes happen</a:t>
            </a:r>
          </a:p>
        </p:txBody>
      </p:sp>
      <p:pic>
        <p:nvPicPr>
          <p:cNvPr id="8" name="Picture 7" descr="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 - 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1342800"/>
            <a:ext cx="7772400" cy="720079"/>
          </a:xfrm>
        </p:spPr>
        <p:txBody>
          <a:bodyPr tIns="0">
            <a:noAutofit/>
          </a:bodyPr>
          <a:lstStyle>
            <a:lvl1pPr marL="0" indent="0" algn="ctr">
              <a:buNone/>
              <a:def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enquiries@homesengland.gov.uk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0300 1234 500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gov.uk/homes-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england</a:t>
            </a:r>
            <a:endParaRPr lang="en-GB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986400"/>
            <a:ext cx="7772400" cy="352800"/>
          </a:xfrm>
        </p:spPr>
        <p:txBody>
          <a:bodyPr tIns="46800">
            <a:noAutofit/>
          </a:bodyPr>
          <a:lstStyle>
            <a:lvl1pPr marL="0" indent="0" algn="ctr">
              <a:buNone/>
              <a:def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95C11F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lang="en-US" sz="2400">
                <a:solidFill>
                  <a:srgbClr val="95C11F"/>
                </a:solidFill>
              </a:rPr>
              <a:t>Contact Information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0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79019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77" y="1423820"/>
            <a:ext cx="7772400" cy="314005"/>
          </a:xfrm>
        </p:spPr>
        <p:txBody>
          <a:bodyPr wrap="none" lIns="0" tIns="0" rIns="0" bIns="0" anchor="t"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77" y="1737825"/>
            <a:ext cx="7772400" cy="304044"/>
          </a:xfr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2200">
                <a:solidFill>
                  <a:srgbClr val="F7A109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H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" y="264358"/>
            <a:ext cx="830255" cy="80753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37196" y="800791"/>
            <a:ext cx="34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latin typeface="Corbel"/>
                <a:cs typeface="Corbel"/>
              </a:rPr>
              <a:t>Making homes happen</a:t>
            </a:r>
          </a:p>
        </p:txBody>
      </p:sp>
      <p:pic>
        <p:nvPicPr>
          <p:cNvPr id="7" name="Picture 6" descr="yello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8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F9B000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97"/>
            <a:ext cx="6837916" cy="3157200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89933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9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360000"/>
            <a:ext cx="8161079" cy="191535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204750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F9B000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57788"/>
          </a:xfrm>
        </p:spPr>
        <p:txBody>
          <a:bodyPr lIns="0" tIns="0" rIns="0" bIns="0" numCol="1" spcCol="28800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3377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accent3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4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44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6243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accent3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06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(orang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86746" y="2006462"/>
            <a:ext cx="8229600" cy="1130576"/>
          </a:xfrm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>
              <a:solidFill>
                <a:srgbClr val="F9B000"/>
              </a:solidFill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586486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923678"/>
            <a:ext cx="8229600" cy="1130576"/>
          </a:xfrm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9B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>
              <a:solidFill>
                <a:srgbClr val="F9B000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75577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95C11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97"/>
            <a:ext cx="6837916" cy="3157200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085459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2000" y="1079999"/>
            <a:ext cx="6123600" cy="343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17998"/>
            <a:ext cx="5486400" cy="31944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9B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>
              <a:solidFill>
                <a:srgbClr val="F9B000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166938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666680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4148851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 - 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el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1342800"/>
            <a:ext cx="7772400" cy="720079"/>
          </a:xfrm>
        </p:spPr>
        <p:txBody>
          <a:bodyPr tIns="0">
            <a:noAutofit/>
          </a:bodyPr>
          <a:lstStyle>
            <a:lvl1pPr marL="0" indent="0" algn="ctr">
              <a:buNone/>
              <a:def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enquiries@homesengland.gov.uk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0300 1234 500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gov.uk/homes-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england</a:t>
            </a:r>
            <a:endParaRPr lang="en-GB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986400"/>
            <a:ext cx="7772400" cy="352800"/>
          </a:xfrm>
        </p:spPr>
        <p:txBody>
          <a:bodyPr tIns="46800">
            <a:noAutofit/>
          </a:bodyPr>
          <a:lstStyle>
            <a:lvl1pPr marL="0" indent="0" algn="ctr">
              <a:buNone/>
              <a:def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lang="en-US" sz="2400">
                <a:solidFill>
                  <a:srgbClr val="F9B000"/>
                </a:solidFill>
              </a:rPr>
              <a:t>Contact Information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235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77" y="1423820"/>
            <a:ext cx="7772400" cy="314005"/>
          </a:xfrm>
        </p:spPr>
        <p:txBody>
          <a:bodyPr wrap="none" lIns="0" tIns="0" rIns="0" bIns="0" anchor="t"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77" y="1737825"/>
            <a:ext cx="7772400" cy="304044"/>
          </a:xfr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2200">
                <a:solidFill>
                  <a:srgbClr val="E6007E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H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" y="264358"/>
            <a:ext cx="830255" cy="80753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37196" y="800791"/>
            <a:ext cx="34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latin typeface="Corbel"/>
                <a:cs typeface="Corbel"/>
              </a:rPr>
              <a:t>Making homes happen</a:t>
            </a:r>
          </a:p>
        </p:txBody>
      </p:sp>
      <p:pic>
        <p:nvPicPr>
          <p:cNvPr id="7" name="Picture 6" descr="purp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4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E6007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97"/>
            <a:ext cx="6837916" cy="3157200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962951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B80E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0000"/>
            <a:ext cx="7772400" cy="191535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p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476044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E6007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57788"/>
          </a:xfrm>
        </p:spPr>
        <p:txBody>
          <a:bodyPr lIns="0" tIns="0" rIns="0" bIns="0" numCol="1" spcCol="28800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18158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94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44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6243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72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95C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0000"/>
            <a:ext cx="7772400" cy="191535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g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3471626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(pink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0722" y="2006462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3967711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45230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E6007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34835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2000" y="1079999"/>
            <a:ext cx="6123600" cy="343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17998"/>
            <a:ext cx="5486400" cy="31944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E6007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4021100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4154096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466187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 - 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1342800"/>
            <a:ext cx="7772400" cy="720079"/>
          </a:xfrm>
        </p:spPr>
        <p:txBody>
          <a:bodyPr tIns="0">
            <a:noAutofit/>
          </a:bodyPr>
          <a:lstStyle>
            <a:lvl1pPr marL="0" indent="0" algn="ctr">
              <a:buNone/>
              <a:def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enquiries@homesengland.gov.uk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0300 1234 500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gov.uk/homes-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england</a:t>
            </a:r>
            <a:endParaRPr lang="en-GB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986400"/>
            <a:ext cx="7772400" cy="352800"/>
          </a:xfrm>
        </p:spPr>
        <p:txBody>
          <a:bodyPr tIns="46800">
            <a:noAutofit/>
          </a:bodyPr>
          <a:lstStyle>
            <a:lvl1pPr marL="0" indent="0" algn="ctr">
              <a:buNone/>
              <a:def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7027E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027E"/>
                </a:solidFill>
                <a:effectLst/>
                <a:uLnTx/>
                <a:uFillTx/>
                <a:latin typeface="Corbel"/>
                <a:ea typeface="+mj-ea"/>
              </a:rPr>
              <a:t>Contact Information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174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slide (orang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86746" y="2006462"/>
            <a:ext cx="8229600" cy="1130576"/>
          </a:xfrm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>
              <a:solidFill>
                <a:srgbClr val="F9B000"/>
              </a:solidFill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442849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77" y="1423820"/>
            <a:ext cx="7772400" cy="314005"/>
          </a:xfrm>
        </p:spPr>
        <p:txBody>
          <a:bodyPr wrap="none" lIns="0" tIns="0" rIns="0" bIns="0" anchor="t"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77" y="1737825"/>
            <a:ext cx="7772400" cy="304044"/>
          </a:xfr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2200">
                <a:solidFill>
                  <a:srgbClr val="118CDC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H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" y="264358"/>
            <a:ext cx="830255" cy="80753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37196" y="800791"/>
            <a:ext cx="34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latin typeface="Corbel"/>
                <a:cs typeface="Corbel"/>
              </a:rPr>
              <a:t>Making homes happen</a:t>
            </a:r>
          </a:p>
        </p:txBody>
      </p:sp>
      <p:pic>
        <p:nvPicPr>
          <p:cNvPr id="8" name="Picture 7" descr="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31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009FE3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97"/>
            <a:ext cx="6837916" cy="3157200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997665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6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0000"/>
            <a:ext cx="7772400" cy="1915359"/>
          </a:xfrm>
          <a:noFill/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b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65156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95C11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432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009FE3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57788"/>
          </a:xfrm>
        </p:spPr>
        <p:txBody>
          <a:bodyPr lIns="0" tIns="0" rIns="0" bIns="0" numCol="1" spcCol="28800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252969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9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43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44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6243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901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(blu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05610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261834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23678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009FE3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2913089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2000" y="1079999"/>
            <a:ext cx="6123600" cy="343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17998"/>
            <a:ext cx="5486400" cy="31944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009FE3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3713743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576696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074258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 - 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1342800"/>
            <a:ext cx="7772400" cy="720079"/>
          </a:xfrm>
        </p:spPr>
        <p:txBody>
          <a:bodyPr tIns="0">
            <a:noAutofit/>
          </a:bodyPr>
          <a:lstStyle>
            <a:lvl1pPr marL="0" indent="0" algn="ctr">
              <a:buNone/>
              <a:def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enquiries@homesengland.gov.uk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0300 1234 500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gov.uk/homes-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england</a:t>
            </a:r>
            <a:endParaRPr lang="en-GB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986400"/>
            <a:ext cx="7772400" cy="352800"/>
          </a:xfrm>
        </p:spPr>
        <p:txBody>
          <a:bodyPr tIns="4680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Corbel"/>
                <a:ea typeface="+mj-ea"/>
              </a:rPr>
              <a:t>Contact Information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35510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s &amp; 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55" name="Title 1"/>
          <p:cNvSpPr txBox="1">
            <a:spLocks/>
          </p:cNvSpPr>
          <p:nvPr userDrawn="1"/>
        </p:nvSpPr>
        <p:spPr>
          <a:xfrm>
            <a:off x="457200" y="271721"/>
            <a:ext cx="8229600" cy="113057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200" kern="1200">
                <a:solidFill>
                  <a:srgbClr val="009FE3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orbel"/>
                <a:ea typeface="+mj-ea"/>
              </a:rPr>
              <a:t>Hints &amp; Tips</a:t>
            </a:r>
          </a:p>
        </p:txBody>
      </p:sp>
      <p:sp>
        <p:nvSpPr>
          <p:cNvPr id="56" name="Content Placeholder 2"/>
          <p:cNvSpPr txBox="1">
            <a:spLocks/>
          </p:cNvSpPr>
          <p:nvPr userDrawn="1"/>
        </p:nvSpPr>
        <p:spPr>
          <a:xfrm>
            <a:off x="467544" y="987574"/>
            <a:ext cx="6837916" cy="31427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orbel"/>
                <a:ea typeface="+mn-ea"/>
              </a:rPr>
              <a:t>These guidelines show how to bring the Homes England brand to life with a consistent look and feel across all communication touchpoints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sp>
        <p:nvSpPr>
          <p:cNvPr id="57" name="Content Placeholder 2"/>
          <p:cNvSpPr txBox="1">
            <a:spLocks/>
          </p:cNvSpPr>
          <p:nvPr userDrawn="1"/>
        </p:nvSpPr>
        <p:spPr>
          <a:xfrm>
            <a:off x="457200" y="1707655"/>
            <a:ext cx="8229600" cy="2088231"/>
          </a:xfrm>
          <a:prstGeom prst="rect">
            <a:avLst/>
          </a:prstGeom>
        </p:spPr>
        <p:txBody>
          <a:bodyPr vert="horz" lIns="0" tIns="0" rIns="0" bIns="0" numCol="2" spcCol="288000" rtlCol="0">
            <a:no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Please keep to layout of slides, but feel free to remove the slides entirely if not relevant for your audience.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Always use the Homes England colour palette when styling tables, charts, graphics or text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Only use one colour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pallete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per slide/section (e.g. don’t mix greens with purples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Don’t write over any graphics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You can change slide colours by right clicking any slide in the slide sorter and selecting layout.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Please select Homes England font, Corbel for all headers and body copy.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Use a consistent font size where possible throughout PowerPoint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</a:rPr>
              <a:t>Where possible, minimum font size - 14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</a:rPr>
              <a:t>Do not be afraid to use multiple slides rather than trying to fit too much information onto one slide.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120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44" y="1530350"/>
            <a:ext cx="4462220" cy="277177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6243" y="271721"/>
            <a:ext cx="4462221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95C11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B270-B166-43D7-8D5E-E7063AD981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243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8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</a:t>
            </a:r>
            <a:r>
              <a:rPr lang="en-US" sz="900" err="1">
                <a:latin typeface="Corbel"/>
                <a:cs typeface="Corbel"/>
              </a:rPr>
              <a:t>MakingHomesHappen</a:t>
            </a:r>
            <a:endParaRPr lang="en-US" sz="900">
              <a:latin typeface="Corbel"/>
              <a:cs typeface="Corbel"/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57199" y="271721"/>
            <a:ext cx="6973135" cy="12224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200" kern="1200">
                <a:solidFill>
                  <a:srgbClr val="009FE3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orbel"/>
                <a:ea typeface="+mj-ea"/>
              </a:rPr>
              <a:t>This is the default colour for each colour palette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513075" y="1619694"/>
            <a:ext cx="1002033" cy="1447536"/>
          </a:xfrm>
          <a:prstGeom prst="rect">
            <a:avLst/>
          </a:prstGeom>
          <a:solidFill>
            <a:srgbClr val="95C11F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584316" y="1628559"/>
            <a:ext cx="1002032" cy="1438671"/>
          </a:xfrm>
          <a:prstGeom prst="rect">
            <a:avLst/>
          </a:prstGeom>
          <a:solidFill>
            <a:srgbClr val="F9B000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548696" y="1612994"/>
            <a:ext cx="1002032" cy="1447536"/>
          </a:xfrm>
          <a:prstGeom prst="rect">
            <a:avLst/>
          </a:prstGeom>
          <a:solidFill>
            <a:srgbClr val="E6007E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619936" y="1642372"/>
            <a:ext cx="970993" cy="1431971"/>
          </a:xfrm>
          <a:prstGeom prst="rect">
            <a:avLst/>
          </a:prstGeom>
          <a:solidFill>
            <a:srgbClr val="0090D7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720405" y="1619694"/>
            <a:ext cx="6229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95C11E"/>
                </a:solidFill>
                <a:cs typeface="Corbel"/>
              </a:rPr>
              <a:t>R 149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95C11E"/>
                </a:solidFill>
                <a:cs typeface="Corbel"/>
              </a:rPr>
              <a:t>G 193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95C11E"/>
                </a:solidFill>
                <a:cs typeface="Corbel"/>
              </a:rPr>
              <a:t>B 31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791645" y="1628559"/>
            <a:ext cx="6229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F9B109"/>
                </a:solidFill>
                <a:cs typeface="Corbel"/>
              </a:rPr>
              <a:t>R 249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9B109"/>
                </a:solidFill>
                <a:cs typeface="Corbel"/>
              </a:rPr>
              <a:t>G 176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9B109"/>
                </a:solidFill>
                <a:cs typeface="Corbel"/>
              </a:rPr>
              <a:t>B 0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756025" y="1628559"/>
            <a:ext cx="6229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E7027E"/>
                </a:solidFill>
                <a:cs typeface="Corbel"/>
              </a:rPr>
              <a:t>R 230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E7027E"/>
                </a:solidFill>
                <a:cs typeface="Corbel"/>
              </a:rPr>
              <a:t>G 0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E7027E"/>
                </a:solidFill>
                <a:cs typeface="Corbel"/>
              </a:rPr>
              <a:t>B 126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796229" y="1619694"/>
            <a:ext cx="6229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90D7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90D7"/>
                </a:solidFill>
                <a:cs typeface="Corbel"/>
              </a:rPr>
              <a:t>G 144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90D7"/>
                </a:solidFill>
                <a:cs typeface="Corbel"/>
              </a:rPr>
              <a:t>B 215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457200" y="1341377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prstClr val="white">
                    <a:lumMod val="50000"/>
                  </a:prstClr>
                </a:solidFill>
                <a:cs typeface="Corbel"/>
              </a:rPr>
              <a:t>Greens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645444" y="1341377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prstClr val="white">
                    <a:lumMod val="50000"/>
                  </a:prstClr>
                </a:solidFill>
                <a:cs typeface="Corbel"/>
              </a:rPr>
              <a:t>Oranges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2551322" y="1341377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prstClr val="white">
                    <a:lumMod val="50000"/>
                  </a:prstClr>
                </a:solidFill>
                <a:cs typeface="Corbel"/>
              </a:rPr>
              <a:t>Purples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6619936" y="1341377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prstClr val="white">
                    <a:lumMod val="50000"/>
                  </a:prstClr>
                </a:solidFill>
                <a:cs typeface="Corbel"/>
              </a:rPr>
              <a:t>Blues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78916" y="3163813"/>
            <a:ext cx="80308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Please keep to default colour for headings  and subheadings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Make use of the full colour palette when incorporating graphs and charts into your PowerPoint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TO: Change colour - To change to a specific colour, click font or shape fill icon, then click more </a:t>
            </a: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colours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custom and enter the unique RGB value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9B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Ask the marketing team if you need any further guidance – marketing@homesengland.gov.uk</a:t>
            </a:r>
          </a:p>
        </p:txBody>
      </p:sp>
    </p:spTree>
    <p:extLst>
      <p:ext uri="{BB962C8B-B14F-4D97-AF65-F5344CB8AC3E}">
        <p14:creationId xmlns:p14="http://schemas.microsoft.com/office/powerpoint/2010/main" val="3259163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 Colour Palet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</a:t>
            </a:r>
            <a:r>
              <a:rPr lang="en-US" sz="900" err="1">
                <a:latin typeface="Corbel"/>
                <a:cs typeface="Corbel"/>
              </a:rPr>
              <a:t>MakingHomesHappen</a:t>
            </a:r>
            <a:endParaRPr lang="en-US" sz="900">
              <a:latin typeface="Corbel"/>
              <a:cs typeface="Corbel"/>
            </a:endParaRPr>
          </a:p>
        </p:txBody>
      </p:sp>
      <p:sp>
        <p:nvSpPr>
          <p:cNvPr id="59" name="Title 1"/>
          <p:cNvSpPr txBox="1">
            <a:spLocks/>
          </p:cNvSpPr>
          <p:nvPr userDrawn="1"/>
        </p:nvSpPr>
        <p:spPr>
          <a:xfrm>
            <a:off x="457199" y="271721"/>
            <a:ext cx="6973135" cy="12224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200" kern="1200">
                <a:solidFill>
                  <a:srgbClr val="009FE3"/>
                </a:solidFill>
                <a:latin typeface="Corbel"/>
                <a:ea typeface="+mj-ea"/>
                <a:cs typeface="Corbe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orbel"/>
                <a:ea typeface="+mj-ea"/>
              </a:rPr>
              <a:t>This is the full Homes England colour palette: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457199" y="1553750"/>
            <a:ext cx="622994" cy="822665"/>
          </a:xfrm>
          <a:prstGeom prst="rect">
            <a:avLst/>
          </a:prstGeom>
          <a:solidFill>
            <a:srgbClr val="DEDC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1147735" y="1553750"/>
            <a:ext cx="622994" cy="822665"/>
          </a:xfrm>
          <a:prstGeom prst="rect">
            <a:avLst/>
          </a:prstGeom>
          <a:solidFill>
            <a:srgbClr val="BCCF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1838271" y="1553750"/>
            <a:ext cx="622994" cy="822665"/>
          </a:xfrm>
          <a:prstGeom prst="rect">
            <a:avLst/>
          </a:prstGeom>
          <a:solidFill>
            <a:srgbClr val="95C11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528807" y="1553750"/>
            <a:ext cx="622994" cy="822665"/>
          </a:xfrm>
          <a:prstGeom prst="rect">
            <a:avLst/>
          </a:prstGeom>
          <a:solidFill>
            <a:srgbClr val="52AE3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3219343" y="1553750"/>
            <a:ext cx="622994" cy="822665"/>
          </a:xfrm>
          <a:prstGeom prst="rect">
            <a:avLst/>
          </a:prstGeom>
          <a:solidFill>
            <a:srgbClr val="009A3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3909879" y="1553750"/>
            <a:ext cx="622994" cy="822665"/>
          </a:xfrm>
          <a:prstGeom prst="rect">
            <a:avLst/>
          </a:prstGeom>
          <a:solidFill>
            <a:srgbClr val="008C3C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4600415" y="1553750"/>
            <a:ext cx="622994" cy="822665"/>
          </a:xfrm>
          <a:prstGeom prst="rect">
            <a:avLst/>
          </a:prstGeom>
          <a:solidFill>
            <a:srgbClr val="FFDA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5290951" y="1553750"/>
            <a:ext cx="622994" cy="822665"/>
          </a:xfrm>
          <a:prstGeom prst="rect">
            <a:avLst/>
          </a:prstGeom>
          <a:solidFill>
            <a:srgbClr val="FDC3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5981487" y="1553750"/>
            <a:ext cx="622994" cy="822665"/>
          </a:xfrm>
          <a:prstGeom prst="rect">
            <a:avLst/>
          </a:prstGeom>
          <a:solidFill>
            <a:srgbClr val="F9B0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6672023" y="1553750"/>
            <a:ext cx="622994" cy="822665"/>
          </a:xfrm>
          <a:prstGeom prst="rect">
            <a:avLst/>
          </a:prstGeom>
          <a:solidFill>
            <a:srgbClr val="F392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7362559" y="1553750"/>
            <a:ext cx="622994" cy="822665"/>
          </a:xfrm>
          <a:prstGeom prst="rect">
            <a:avLst/>
          </a:prstGeom>
          <a:solidFill>
            <a:srgbClr val="EC6608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8053100" y="1553750"/>
            <a:ext cx="622994" cy="822665"/>
          </a:xfrm>
          <a:prstGeom prst="rect">
            <a:avLst/>
          </a:prstGeom>
          <a:solidFill>
            <a:srgbClr val="E6331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457199" y="3279603"/>
            <a:ext cx="622994" cy="822665"/>
          </a:xfrm>
          <a:prstGeom prst="rect">
            <a:avLst/>
          </a:prstGeom>
          <a:solidFill>
            <a:srgbClr val="E6007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147735" y="3279603"/>
            <a:ext cx="622994" cy="822665"/>
          </a:xfrm>
          <a:prstGeom prst="rect">
            <a:avLst/>
          </a:prstGeom>
          <a:solidFill>
            <a:srgbClr val="CF007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1838271" y="3279603"/>
            <a:ext cx="622994" cy="822665"/>
          </a:xfrm>
          <a:prstGeom prst="rect">
            <a:avLst/>
          </a:prstGeom>
          <a:solidFill>
            <a:srgbClr val="B80E8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2528807" y="3279603"/>
            <a:ext cx="622994" cy="822665"/>
          </a:xfrm>
          <a:prstGeom prst="rect">
            <a:avLst/>
          </a:prstGeom>
          <a:solidFill>
            <a:srgbClr val="9E198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3219343" y="3279603"/>
            <a:ext cx="622994" cy="822665"/>
          </a:xfrm>
          <a:prstGeom prst="rect">
            <a:avLst/>
          </a:prstGeom>
          <a:solidFill>
            <a:srgbClr val="70228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3909879" y="3279603"/>
            <a:ext cx="622994" cy="822665"/>
          </a:xfrm>
          <a:prstGeom prst="rect">
            <a:avLst/>
          </a:prstGeom>
          <a:solidFill>
            <a:srgbClr val="48268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4600415" y="3279603"/>
            <a:ext cx="622994" cy="822665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5290951" y="3279603"/>
            <a:ext cx="622994" cy="822665"/>
          </a:xfrm>
          <a:prstGeom prst="rect">
            <a:avLst/>
          </a:prstGeom>
          <a:solidFill>
            <a:srgbClr val="0090D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5981487" y="3279603"/>
            <a:ext cx="622994" cy="822665"/>
          </a:xfrm>
          <a:prstGeom prst="rect">
            <a:avLst/>
          </a:prstGeom>
          <a:solidFill>
            <a:srgbClr val="0076C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6672023" y="3279603"/>
            <a:ext cx="622994" cy="822665"/>
          </a:xfrm>
          <a:prstGeom prst="rect">
            <a:avLst/>
          </a:prstGeom>
          <a:solidFill>
            <a:srgbClr val="006FB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7362559" y="3279603"/>
            <a:ext cx="622994" cy="822665"/>
          </a:xfrm>
          <a:prstGeom prst="rect">
            <a:avLst/>
          </a:prstGeom>
          <a:solidFill>
            <a:srgbClr val="004F9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8053100" y="3279603"/>
            <a:ext cx="622994" cy="822665"/>
          </a:xfrm>
          <a:prstGeom prst="rect">
            <a:avLst/>
          </a:prstGeom>
          <a:solidFill>
            <a:srgbClr val="26348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457200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DFDC09"/>
                </a:solidFill>
                <a:cs typeface="Corbel"/>
              </a:rPr>
              <a:t>R 222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DFDC09"/>
                </a:solidFill>
                <a:cs typeface="Corbel"/>
              </a:rPr>
              <a:t>G 220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DFDC09"/>
                </a:solidFill>
                <a:cs typeface="Corbel"/>
              </a:rPr>
              <a:t>B 0</a:t>
            </a:r>
          </a:p>
        </p:txBody>
      </p:sp>
      <p:sp>
        <p:nvSpPr>
          <p:cNvPr id="85" name="TextBox 84"/>
          <p:cNvSpPr txBox="1"/>
          <p:nvPr userDrawn="1"/>
        </p:nvSpPr>
        <p:spPr>
          <a:xfrm>
            <a:off x="1147735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BCCF08"/>
                </a:solidFill>
                <a:cs typeface="Corbel"/>
              </a:rPr>
              <a:t>R 188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BCCF08"/>
                </a:solidFill>
                <a:cs typeface="Corbel"/>
              </a:rPr>
              <a:t>G 207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BCCF08"/>
                </a:solidFill>
                <a:cs typeface="Corbel"/>
              </a:rPr>
              <a:t>B 0</a:t>
            </a:r>
          </a:p>
        </p:txBody>
      </p:sp>
      <p:sp>
        <p:nvSpPr>
          <p:cNvPr id="86" name="TextBox 85"/>
          <p:cNvSpPr txBox="1"/>
          <p:nvPr userDrawn="1"/>
        </p:nvSpPr>
        <p:spPr>
          <a:xfrm>
            <a:off x="1838271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95C11E"/>
                </a:solidFill>
                <a:cs typeface="Corbel"/>
              </a:rPr>
              <a:t>R 149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95C11E"/>
                </a:solidFill>
                <a:cs typeface="Corbel"/>
              </a:rPr>
              <a:t>G 193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95C11E"/>
                </a:solidFill>
                <a:cs typeface="Corbel"/>
              </a:rPr>
              <a:t>B 31</a:t>
            </a:r>
          </a:p>
        </p:txBody>
      </p:sp>
      <p:sp>
        <p:nvSpPr>
          <p:cNvPr id="87" name="TextBox 86"/>
          <p:cNvSpPr txBox="1"/>
          <p:nvPr userDrawn="1"/>
        </p:nvSpPr>
        <p:spPr>
          <a:xfrm>
            <a:off x="2528807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52AE31"/>
                </a:solidFill>
                <a:cs typeface="Corbel"/>
              </a:rPr>
              <a:t>R 82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52AE31"/>
                </a:solidFill>
                <a:cs typeface="Corbel"/>
              </a:rPr>
              <a:t>G 174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52AE31"/>
                </a:solidFill>
                <a:cs typeface="Corbel"/>
              </a:rPr>
              <a:t>B 50</a:t>
            </a:r>
          </a:p>
        </p:txBody>
      </p:sp>
      <p:sp>
        <p:nvSpPr>
          <p:cNvPr id="88" name="TextBox 87"/>
          <p:cNvSpPr txBox="1"/>
          <p:nvPr userDrawn="1"/>
        </p:nvSpPr>
        <p:spPr>
          <a:xfrm>
            <a:off x="3219344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149A3F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149A3F"/>
                </a:solidFill>
                <a:cs typeface="Corbel"/>
              </a:rPr>
              <a:t>G 154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149A3F"/>
                </a:solidFill>
                <a:cs typeface="Corbel"/>
              </a:rPr>
              <a:t>B 63</a:t>
            </a:r>
          </a:p>
        </p:txBody>
      </p:sp>
      <p:sp>
        <p:nvSpPr>
          <p:cNvPr id="89" name="TextBox 88"/>
          <p:cNvSpPr txBox="1"/>
          <p:nvPr userDrawn="1"/>
        </p:nvSpPr>
        <p:spPr>
          <a:xfrm>
            <a:off x="3909879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128C3C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128C3C"/>
                </a:solidFill>
                <a:cs typeface="Corbel"/>
              </a:rPr>
              <a:t>G 140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128C3C"/>
                </a:solidFill>
                <a:cs typeface="Corbel"/>
              </a:rPr>
              <a:t>B 60</a:t>
            </a:r>
          </a:p>
        </p:txBody>
      </p:sp>
      <p:sp>
        <p:nvSpPr>
          <p:cNvPr id="90" name="TextBox 89"/>
          <p:cNvSpPr txBox="1"/>
          <p:nvPr userDrawn="1"/>
        </p:nvSpPr>
        <p:spPr>
          <a:xfrm>
            <a:off x="4600415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FFDA09"/>
                </a:solidFill>
                <a:cs typeface="Corbel"/>
              </a:rPr>
              <a:t>R 255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FFDA09"/>
                </a:solidFill>
                <a:cs typeface="Corbel"/>
              </a:rPr>
              <a:t>G 218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FFDA09"/>
                </a:solidFill>
                <a:cs typeface="Corbel"/>
              </a:rPr>
              <a:t>B 0</a:t>
            </a:r>
          </a:p>
        </p:txBody>
      </p:sp>
      <p:sp>
        <p:nvSpPr>
          <p:cNvPr id="91" name="TextBox 90"/>
          <p:cNvSpPr txBox="1"/>
          <p:nvPr userDrawn="1"/>
        </p:nvSpPr>
        <p:spPr>
          <a:xfrm>
            <a:off x="5290951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FEC309"/>
                </a:solidFill>
                <a:cs typeface="Corbel"/>
              </a:rPr>
              <a:t>R 253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FEC309"/>
                </a:solidFill>
                <a:cs typeface="Corbel"/>
              </a:rPr>
              <a:t>G 195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FEC309"/>
                </a:solidFill>
                <a:cs typeface="Corbel"/>
              </a:rPr>
              <a:t>B 0</a:t>
            </a:r>
          </a:p>
        </p:txBody>
      </p:sp>
      <p:sp>
        <p:nvSpPr>
          <p:cNvPr id="92" name="TextBox 91"/>
          <p:cNvSpPr txBox="1"/>
          <p:nvPr userDrawn="1"/>
        </p:nvSpPr>
        <p:spPr>
          <a:xfrm>
            <a:off x="5981493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F9B109"/>
                </a:solidFill>
                <a:cs typeface="Corbel"/>
              </a:rPr>
              <a:t>R 249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F9B109"/>
                </a:solidFill>
                <a:cs typeface="Corbel"/>
              </a:rPr>
              <a:t>G 176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F9B109"/>
                </a:solidFill>
                <a:cs typeface="Corbel"/>
              </a:rPr>
              <a:t>B 0</a:t>
            </a:r>
          </a:p>
        </p:txBody>
      </p:sp>
      <p:sp>
        <p:nvSpPr>
          <p:cNvPr id="93" name="TextBox 92"/>
          <p:cNvSpPr txBox="1"/>
          <p:nvPr userDrawn="1"/>
        </p:nvSpPr>
        <p:spPr>
          <a:xfrm>
            <a:off x="6672028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F39208"/>
                </a:solidFill>
                <a:cs typeface="Corbel"/>
              </a:rPr>
              <a:t>R 243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F39208"/>
                </a:solidFill>
                <a:cs typeface="Corbel"/>
              </a:rPr>
              <a:t>G 146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F39208"/>
                </a:solidFill>
                <a:cs typeface="Corbel"/>
              </a:rPr>
              <a:t>B 0</a:t>
            </a:r>
          </a:p>
        </p:txBody>
      </p:sp>
      <p:sp>
        <p:nvSpPr>
          <p:cNvPr id="94" name="TextBox 93"/>
          <p:cNvSpPr txBox="1"/>
          <p:nvPr userDrawn="1"/>
        </p:nvSpPr>
        <p:spPr>
          <a:xfrm>
            <a:off x="7362564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EC6607"/>
                </a:solidFill>
                <a:cs typeface="Corbel"/>
              </a:rPr>
              <a:t>R 236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EC6607"/>
                </a:solidFill>
                <a:cs typeface="Corbel"/>
              </a:rPr>
              <a:t>G 102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EC6607"/>
                </a:solidFill>
                <a:cs typeface="Corbel"/>
              </a:rPr>
              <a:t>B 8</a:t>
            </a:r>
          </a:p>
        </p:txBody>
      </p:sp>
      <p:sp>
        <p:nvSpPr>
          <p:cNvPr id="95" name="TextBox 94"/>
          <p:cNvSpPr txBox="1"/>
          <p:nvPr userDrawn="1"/>
        </p:nvSpPr>
        <p:spPr>
          <a:xfrm>
            <a:off x="8053100" y="2391905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E63211"/>
                </a:solidFill>
                <a:cs typeface="Corbel"/>
              </a:rPr>
              <a:t>R 230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E63211"/>
                </a:solidFill>
                <a:cs typeface="Corbel"/>
              </a:rPr>
              <a:t>G 51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E63211"/>
                </a:solidFill>
                <a:cs typeface="Corbel"/>
              </a:rPr>
              <a:t>B 18</a:t>
            </a:r>
          </a:p>
        </p:txBody>
      </p:sp>
      <p:sp>
        <p:nvSpPr>
          <p:cNvPr id="96" name="TextBox 95"/>
          <p:cNvSpPr txBox="1"/>
          <p:nvPr userDrawn="1"/>
        </p:nvSpPr>
        <p:spPr>
          <a:xfrm>
            <a:off x="457200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E7027E"/>
                </a:solidFill>
                <a:cs typeface="Corbel"/>
              </a:rPr>
              <a:t>R 230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E7027E"/>
                </a:solidFill>
                <a:cs typeface="Corbel"/>
              </a:rPr>
              <a:t>G 0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E7027E"/>
                </a:solidFill>
                <a:cs typeface="Corbel"/>
              </a:rPr>
              <a:t>B 126</a:t>
            </a:r>
          </a:p>
        </p:txBody>
      </p:sp>
      <p:sp>
        <p:nvSpPr>
          <p:cNvPr id="97" name="TextBox 96"/>
          <p:cNvSpPr txBox="1"/>
          <p:nvPr userDrawn="1"/>
        </p:nvSpPr>
        <p:spPr>
          <a:xfrm>
            <a:off x="1147735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CF007F"/>
                </a:solidFill>
                <a:cs typeface="Corbel"/>
              </a:rPr>
              <a:t>R 207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CF007F"/>
                </a:solidFill>
                <a:cs typeface="Corbel"/>
              </a:rPr>
              <a:t>G 0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CF007F"/>
                </a:solidFill>
                <a:cs typeface="Corbel"/>
              </a:rPr>
              <a:t>B 127</a:t>
            </a:r>
          </a:p>
        </p:txBody>
      </p:sp>
      <p:sp>
        <p:nvSpPr>
          <p:cNvPr id="98" name="TextBox 97"/>
          <p:cNvSpPr txBox="1"/>
          <p:nvPr userDrawn="1"/>
        </p:nvSpPr>
        <p:spPr>
          <a:xfrm>
            <a:off x="1838271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B90D80"/>
                </a:solidFill>
                <a:cs typeface="Corbel"/>
              </a:rPr>
              <a:t>R 184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B90D80"/>
                </a:solidFill>
                <a:cs typeface="Corbel"/>
              </a:rPr>
              <a:t>G 14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B90D80"/>
                </a:solidFill>
                <a:cs typeface="Corbel"/>
              </a:rPr>
              <a:t>B 128</a:t>
            </a:r>
          </a:p>
        </p:txBody>
      </p:sp>
      <p:sp>
        <p:nvSpPr>
          <p:cNvPr id="99" name="TextBox 98"/>
          <p:cNvSpPr txBox="1"/>
          <p:nvPr userDrawn="1"/>
        </p:nvSpPr>
        <p:spPr>
          <a:xfrm>
            <a:off x="2528807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9E1981"/>
                </a:solidFill>
                <a:cs typeface="Corbel"/>
              </a:rPr>
              <a:t>R 158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9E1981"/>
                </a:solidFill>
                <a:cs typeface="Corbel"/>
              </a:rPr>
              <a:t>G 25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9E1981"/>
                </a:solidFill>
                <a:cs typeface="Corbel"/>
              </a:rPr>
              <a:t>B 129</a:t>
            </a:r>
          </a:p>
        </p:txBody>
      </p:sp>
      <p:sp>
        <p:nvSpPr>
          <p:cNvPr id="100" name="TextBox 99"/>
          <p:cNvSpPr txBox="1"/>
          <p:nvPr userDrawn="1"/>
        </p:nvSpPr>
        <p:spPr>
          <a:xfrm>
            <a:off x="3219344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702283"/>
                </a:solidFill>
                <a:cs typeface="Corbel"/>
              </a:rPr>
              <a:t>R 112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702283"/>
                </a:solidFill>
                <a:cs typeface="Corbel"/>
              </a:rPr>
              <a:t>G 34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702283"/>
                </a:solidFill>
                <a:cs typeface="Corbel"/>
              </a:rPr>
              <a:t>B 131</a:t>
            </a:r>
          </a:p>
        </p:txBody>
      </p:sp>
      <p:sp>
        <p:nvSpPr>
          <p:cNvPr id="101" name="TextBox 100"/>
          <p:cNvSpPr txBox="1"/>
          <p:nvPr userDrawn="1"/>
        </p:nvSpPr>
        <p:spPr>
          <a:xfrm>
            <a:off x="3909879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482683"/>
                </a:solidFill>
                <a:cs typeface="Corbel"/>
              </a:rPr>
              <a:t>R 72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482683"/>
                </a:solidFill>
                <a:cs typeface="Corbel"/>
              </a:rPr>
              <a:t>G 38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482683"/>
                </a:solidFill>
                <a:cs typeface="Corbel"/>
              </a:rPr>
              <a:t>B 131</a:t>
            </a: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4600415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009FE3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009FE3"/>
                </a:solidFill>
                <a:cs typeface="Corbel"/>
              </a:rPr>
              <a:t>G 159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009FE3"/>
                </a:solidFill>
                <a:cs typeface="Corbel"/>
              </a:rPr>
              <a:t>B 227</a:t>
            </a: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5290951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0090D7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0090D7"/>
                </a:solidFill>
                <a:cs typeface="Corbel"/>
              </a:rPr>
              <a:t>G 144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0090D7"/>
                </a:solidFill>
                <a:cs typeface="Corbel"/>
              </a:rPr>
              <a:t>B 215</a:t>
            </a:r>
          </a:p>
        </p:txBody>
      </p:sp>
      <p:sp>
        <p:nvSpPr>
          <p:cNvPr id="104" name="TextBox 103"/>
          <p:cNvSpPr txBox="1"/>
          <p:nvPr userDrawn="1"/>
        </p:nvSpPr>
        <p:spPr>
          <a:xfrm>
            <a:off x="5981493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0076C3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0076C3"/>
                </a:solidFill>
                <a:cs typeface="Corbel"/>
              </a:rPr>
              <a:t>G 123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0076C3"/>
                </a:solidFill>
                <a:cs typeface="Corbel"/>
              </a:rPr>
              <a:t>B 195</a:t>
            </a: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672028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006FB9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006FB9"/>
                </a:solidFill>
                <a:cs typeface="Corbel"/>
              </a:rPr>
              <a:t>G 111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006FB9"/>
                </a:solidFill>
                <a:cs typeface="Corbel"/>
              </a:rPr>
              <a:t>B 185</a:t>
            </a: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7362564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004F9F"/>
                </a:solidFill>
                <a:cs typeface="Corbel"/>
              </a:rPr>
              <a:t>R 0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004F9F"/>
                </a:solidFill>
                <a:cs typeface="Corbel"/>
              </a:rPr>
              <a:t>G 79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004F9F"/>
                </a:solidFill>
                <a:cs typeface="Corbel"/>
              </a:rPr>
              <a:t>B 159</a:t>
            </a: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8053100" y="4117757"/>
            <a:ext cx="622994" cy="449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26348B"/>
                </a:solidFill>
                <a:cs typeface="Corbel"/>
              </a:rPr>
              <a:t>R 38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26348B"/>
                </a:solidFill>
                <a:cs typeface="Corbel"/>
              </a:rPr>
              <a:t>G 52</a:t>
            </a:r>
          </a:p>
          <a:p>
            <a:pPr>
              <a:lnSpc>
                <a:spcPct val="80000"/>
              </a:lnSpc>
            </a:pPr>
            <a:r>
              <a:rPr lang="en-US" sz="1200">
                <a:solidFill>
                  <a:srgbClr val="26348B"/>
                </a:solidFill>
                <a:cs typeface="Corbel"/>
              </a:rPr>
              <a:t>B 139</a:t>
            </a: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457200" y="1341377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prstClr val="white">
                    <a:lumMod val="50000"/>
                  </a:prstClr>
                </a:solidFill>
                <a:cs typeface="Corbel"/>
              </a:rPr>
              <a:t>Greens</a:t>
            </a:r>
          </a:p>
        </p:txBody>
      </p:sp>
      <p:sp>
        <p:nvSpPr>
          <p:cNvPr id="109" name="TextBox 108"/>
          <p:cNvSpPr txBox="1"/>
          <p:nvPr userDrawn="1"/>
        </p:nvSpPr>
        <p:spPr>
          <a:xfrm>
            <a:off x="4600415" y="1341377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prstClr val="white">
                    <a:lumMod val="50000"/>
                  </a:prstClr>
                </a:solidFill>
                <a:cs typeface="Corbel"/>
              </a:rPr>
              <a:t>Oranges</a:t>
            </a:r>
          </a:p>
        </p:txBody>
      </p:sp>
      <p:sp>
        <p:nvSpPr>
          <p:cNvPr id="110" name="TextBox 109"/>
          <p:cNvSpPr txBox="1"/>
          <p:nvPr userDrawn="1"/>
        </p:nvSpPr>
        <p:spPr>
          <a:xfrm>
            <a:off x="457200" y="3067230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prstClr val="white">
                    <a:lumMod val="50000"/>
                  </a:prstClr>
                </a:solidFill>
                <a:cs typeface="Corbel"/>
              </a:rPr>
              <a:t>Purples</a:t>
            </a:r>
          </a:p>
        </p:txBody>
      </p:sp>
      <p:sp>
        <p:nvSpPr>
          <p:cNvPr id="111" name="TextBox 110"/>
          <p:cNvSpPr txBox="1"/>
          <p:nvPr userDrawn="1"/>
        </p:nvSpPr>
        <p:spPr>
          <a:xfrm>
            <a:off x="4600415" y="3067230"/>
            <a:ext cx="6229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prstClr val="white">
                    <a:lumMod val="50000"/>
                  </a:prstClr>
                </a:solidFill>
                <a:cs typeface="Corbel"/>
              </a:rPr>
              <a:t>Blues</a:t>
            </a:r>
          </a:p>
        </p:txBody>
      </p:sp>
    </p:spTree>
    <p:extLst>
      <p:ext uri="{BB962C8B-B14F-4D97-AF65-F5344CB8AC3E}">
        <p14:creationId xmlns:p14="http://schemas.microsoft.com/office/powerpoint/2010/main" val="290110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ly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05610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266394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ly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05610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3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391874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7C2C9A-DB99-4839-8C8F-13F1CFB4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95C11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D5DA99-4D2A-4564-80F1-E93CF553F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57788"/>
          </a:xfrm>
        </p:spPr>
        <p:txBody>
          <a:bodyPr lIns="0" tIns="0" rIns="0" bIns="0" numCol="2" spcCol="288000"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31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2000" y="1079999"/>
            <a:ext cx="6123600" cy="343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17998"/>
            <a:ext cx="5486400" cy="31944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95C11E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>
                <a:latin typeface="Corbel"/>
                <a:cs typeface="Corbel"/>
              </a:rPr>
              <a:t>#MakingHomesHappen</a:t>
            </a:r>
          </a:p>
        </p:txBody>
      </p:sp>
    </p:spTree>
    <p:extLst>
      <p:ext uri="{BB962C8B-B14F-4D97-AF65-F5344CB8AC3E}">
        <p14:creationId xmlns:p14="http://schemas.microsoft.com/office/powerpoint/2010/main" val="199053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3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000"/>
            <a:ext cx="8229600" cy="31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838400"/>
            <a:ext cx="21336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5600"/>
            <a:ext cx="28944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MSIPCMContentMarking" descr="{&quot;HashCode&quot;:1742266703,&quot;Placement&quot;:&quot;Footer&quot;}">
            <a:extLst>
              <a:ext uri="{FF2B5EF4-FFF2-40B4-BE49-F238E27FC236}">
                <a16:creationId xmlns:a16="http://schemas.microsoft.com/office/drawing/2014/main" id="{85D5F72C-351A-44C3-8DA0-5BEDC700A400}"/>
              </a:ext>
            </a:extLst>
          </p:cNvPr>
          <p:cNvSpPr txBox="1"/>
          <p:nvPr userDrawn="1"/>
        </p:nvSpPr>
        <p:spPr>
          <a:xfrm>
            <a:off x="4424680" y="4846975"/>
            <a:ext cx="294640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35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3" r:id="rId4"/>
    <p:sldLayoutId id="2147483754" r:id="rId5"/>
    <p:sldLayoutId id="2147483714" r:id="rId6"/>
    <p:sldLayoutId id="2147483749" r:id="rId7"/>
    <p:sldLayoutId id="2147483715" r:id="rId8"/>
    <p:sldLayoutId id="2147483717" r:id="rId9"/>
    <p:sldLayoutId id="2147483734" r:id="rId10"/>
    <p:sldLayoutId id="214748375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95C1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3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000"/>
            <a:ext cx="8229600" cy="31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838400"/>
            <a:ext cx="21336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5600"/>
            <a:ext cx="28944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MSIPCMContentMarking" descr="{&quot;HashCode&quot;:1742266703,&quot;Placement&quot;:&quot;Footer&quot;}">
            <a:extLst>
              <a:ext uri="{FF2B5EF4-FFF2-40B4-BE49-F238E27FC236}">
                <a16:creationId xmlns:a16="http://schemas.microsoft.com/office/drawing/2014/main" id="{421E8B92-2D9C-456A-9576-8BEDD5B34E4B}"/>
              </a:ext>
            </a:extLst>
          </p:cNvPr>
          <p:cNvSpPr txBox="1"/>
          <p:nvPr userDrawn="1"/>
        </p:nvSpPr>
        <p:spPr>
          <a:xfrm>
            <a:off x="4424680" y="4846975"/>
            <a:ext cx="294640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789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50" r:id="rId5"/>
    <p:sldLayoutId id="2147483755" r:id="rId6"/>
    <p:sldLayoutId id="2147483726" r:id="rId7"/>
    <p:sldLayoutId id="2147483725" r:id="rId8"/>
    <p:sldLayoutId id="2147483729" r:id="rId9"/>
    <p:sldLayoutId id="2147483727" r:id="rId10"/>
    <p:sldLayoutId id="2147483728" r:id="rId11"/>
    <p:sldLayoutId id="2147483732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F9B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3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000"/>
            <a:ext cx="8229600" cy="31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838400"/>
            <a:ext cx="21336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5600"/>
            <a:ext cx="28944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MSIPCMContentMarking" descr="{&quot;HashCode&quot;:1742266703,&quot;Placement&quot;:&quot;Footer&quot;}">
            <a:extLst>
              <a:ext uri="{FF2B5EF4-FFF2-40B4-BE49-F238E27FC236}">
                <a16:creationId xmlns:a16="http://schemas.microsoft.com/office/drawing/2014/main" id="{E948B54F-FED1-4548-99CC-DCADF5654392}"/>
              </a:ext>
            </a:extLst>
          </p:cNvPr>
          <p:cNvSpPr txBox="1"/>
          <p:nvPr userDrawn="1"/>
        </p:nvSpPr>
        <p:spPr>
          <a:xfrm>
            <a:off x="4424680" y="4846975"/>
            <a:ext cx="294640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15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51" r:id="rId5"/>
    <p:sldLayoutId id="2147483756" r:id="rId6"/>
    <p:sldLayoutId id="2147483741" r:id="rId7"/>
    <p:sldLayoutId id="2147483740" r:id="rId8"/>
    <p:sldLayoutId id="2147483744" r:id="rId9"/>
    <p:sldLayoutId id="2147483742" r:id="rId10"/>
    <p:sldLayoutId id="2147483743" r:id="rId11"/>
    <p:sldLayoutId id="2147483747" r:id="rId12"/>
    <p:sldLayoutId id="2147483753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E6007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3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000"/>
            <a:ext cx="8229600" cy="31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838400"/>
            <a:ext cx="21336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5600"/>
            <a:ext cx="28944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MSIPCMContentMarking" descr="{&quot;HashCode&quot;:1742266703,&quot;Placement&quot;:&quot;Footer&quot;}">
            <a:extLst>
              <a:ext uri="{FF2B5EF4-FFF2-40B4-BE49-F238E27FC236}">
                <a16:creationId xmlns:a16="http://schemas.microsoft.com/office/drawing/2014/main" id="{50064B89-FC51-4930-B485-15CE86611226}"/>
              </a:ext>
            </a:extLst>
          </p:cNvPr>
          <p:cNvSpPr txBox="1"/>
          <p:nvPr userDrawn="1"/>
        </p:nvSpPr>
        <p:spPr>
          <a:xfrm>
            <a:off x="4424680" y="4846975"/>
            <a:ext cx="294640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035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52" r:id="rId5"/>
    <p:sldLayoutId id="2147483757" r:id="rId6"/>
    <p:sldLayoutId id="2147483698" r:id="rId7"/>
    <p:sldLayoutId id="2147483697" r:id="rId8"/>
    <p:sldLayoutId id="2147483701" r:id="rId9"/>
    <p:sldLayoutId id="2147483699" r:id="rId10"/>
    <p:sldLayoutId id="2147483700" r:id="rId11"/>
    <p:sldLayoutId id="2147483733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9FE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3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4000"/>
            <a:ext cx="8229600" cy="31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838400"/>
            <a:ext cx="21336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45600"/>
            <a:ext cx="2894400" cy="14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369" y="4845600"/>
            <a:ext cx="690052" cy="1404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MSIPCMContentMarking" descr="{&quot;HashCode&quot;:1742266703,&quot;Placement&quot;:&quot;Footer&quot;}">
            <a:extLst>
              <a:ext uri="{FF2B5EF4-FFF2-40B4-BE49-F238E27FC236}">
                <a16:creationId xmlns:a16="http://schemas.microsoft.com/office/drawing/2014/main" id="{B1800263-DE1B-4EB1-9E24-0AB629D79EB8}"/>
              </a:ext>
            </a:extLst>
          </p:cNvPr>
          <p:cNvSpPr txBox="1"/>
          <p:nvPr userDrawn="1"/>
        </p:nvSpPr>
        <p:spPr>
          <a:xfrm>
            <a:off x="4424680" y="4846975"/>
            <a:ext cx="294640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95C1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Northstowe Phase 2 and 3 Update</a:t>
            </a:r>
            <a:endParaRPr lang="en-GB" sz="4000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379871" y="1923678"/>
            <a:ext cx="7772400" cy="304044"/>
          </a:xfrm>
        </p:spPr>
        <p:txBody>
          <a:bodyPr/>
          <a:lstStyle/>
          <a:p>
            <a:r>
              <a:rPr lang="en-US"/>
              <a:t>Dean Harris and Emma Brown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63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681010-BB98-4034-9D2B-8FB7A70B3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43" y="1707654"/>
            <a:ext cx="4462220" cy="2697584"/>
          </a:xfrm>
        </p:spPr>
        <p:txBody>
          <a:bodyPr anchor="t">
            <a:normAutofit/>
          </a:bodyPr>
          <a:lstStyle/>
          <a:p>
            <a:r>
              <a:rPr lang="en-GB"/>
              <a:t>Phase 2 Southern Access Road West and Water Park are now scheduled to open by </a:t>
            </a:r>
            <a:r>
              <a:rPr lang="en-GB" b="1"/>
              <a:t>July 2023. </a:t>
            </a:r>
          </a:p>
          <a:p>
            <a:endParaRPr lang="en-GB"/>
          </a:p>
          <a:p>
            <a:r>
              <a:rPr lang="en-GB"/>
              <a:t>Delays have been caused by a number of factors including footpath failure issues and climatic conditions.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22740C-51E4-422A-AE09-6E7A1D9ED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3" y="271721"/>
            <a:ext cx="4462221" cy="1132279"/>
          </a:xfrm>
        </p:spPr>
        <p:txBody>
          <a:bodyPr anchor="t">
            <a:normAutofit fontScale="90000"/>
          </a:bodyPr>
          <a:lstStyle/>
          <a:p>
            <a:r>
              <a:rPr lang="en-GB"/>
              <a:t>Strategic Infrastructure Opening</a:t>
            </a:r>
            <a:br>
              <a:rPr lang="en-GB"/>
            </a:br>
            <a:endParaRPr lang="en-GB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50A7ECE-3A3D-7C47-6F7D-C972CAD1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85282A8-A6D7-5B4D-8257-F9C7177A3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E9F54-372A-49CE-80B2-8DFC840E8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40" r="26144"/>
          <a:stretch/>
        </p:blipFill>
        <p:spPr>
          <a:xfrm>
            <a:off x="20" y="10"/>
            <a:ext cx="3924280" cy="5143490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F3E8AAFC-2BFE-4CA5-BB67-5A0A3364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85282A8-A6D7-5B4D-8257-F9C7177A3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321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681010-BB98-4034-9D2B-8FB7A70B3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3797260"/>
            <a:ext cx="8370912" cy="1032395"/>
          </a:xfrm>
        </p:spPr>
        <p:txBody>
          <a:bodyPr anchor="t">
            <a:normAutofit/>
          </a:bodyPr>
          <a:lstStyle/>
          <a:p>
            <a:r>
              <a:rPr lang="en-GB" dirty="0"/>
              <a:t>Following House by Urban Splash going into administration, we have arranged for the peninsular to be completed and are shortly to commence remarketing to find a new development partner.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22740C-51E4-422A-AE09-6E7A1D9ED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27785"/>
            <a:ext cx="8424936" cy="731798"/>
          </a:xfrm>
        </p:spPr>
        <p:txBody>
          <a:bodyPr anchor="t">
            <a:normAutofit fontScale="90000"/>
          </a:bodyPr>
          <a:lstStyle/>
          <a:p>
            <a:r>
              <a:rPr lang="en-GB" sz="4900"/>
              <a:t>Phase 2A Remarketing</a:t>
            </a: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50A7ECE-3A3D-7C47-6F7D-C972CAD1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85282A8-A6D7-5B4D-8257-F9C7177A3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F3E8AAFC-2BFE-4CA5-BB67-5A0A3364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85282A8-A6D7-5B4D-8257-F9C7177A3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3CD8D-543B-66DB-6FF8-06F36831A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646" y="956386"/>
            <a:ext cx="5948924" cy="2841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8310F-8FE0-A4F8-5874-91C9DB956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60720"/>
            <a:ext cx="2160240" cy="2841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0EA434-DD40-E1C1-4C3B-0E12E1375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588877"/>
            <a:ext cx="219475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00D637-D537-499B-92E8-10B5B49E4C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16" b="16664"/>
          <a:stretch/>
        </p:blipFill>
        <p:spPr>
          <a:xfrm>
            <a:off x="755576" y="1092000"/>
            <a:ext cx="7354780" cy="3458566"/>
          </a:xfrm>
          <a:prstGeom prst="rect">
            <a:avLst/>
          </a:prstGeom>
          <a:noFill/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37F2E535-CD0C-410D-BC9D-3837CCF3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21" y="272278"/>
            <a:ext cx="8229600" cy="1132279"/>
          </a:xfrm>
        </p:spPr>
        <p:txBody>
          <a:bodyPr/>
          <a:lstStyle/>
          <a:p>
            <a:r>
              <a:rPr lang="en-US"/>
              <a:t>Phase 2b – Keepmoat (300 homes)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C12428E-D5BE-4FE5-A101-FA3ACBF8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9369" y="4845600"/>
            <a:ext cx="690052" cy="1404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85282A8-A6D7-5B4D-8257-F9C7177A3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1EACAA4-017A-413D-B752-FFB99239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85282A8-A6D7-5B4D-8257-F9C7177A3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7989E-37C0-0AE5-0A18-1D6C889A27ED}"/>
              </a:ext>
            </a:extLst>
          </p:cNvPr>
          <p:cNvSpPr txBox="1"/>
          <p:nvPr/>
        </p:nvSpPr>
        <p:spPr>
          <a:xfrm>
            <a:off x="1475656" y="653752"/>
            <a:ext cx="6192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Keepmoat are now on site and will be delivering 300 homes</a:t>
            </a:r>
          </a:p>
        </p:txBody>
      </p:sp>
    </p:spTree>
    <p:extLst>
      <p:ext uri="{BB962C8B-B14F-4D97-AF65-F5344CB8AC3E}">
        <p14:creationId xmlns:p14="http://schemas.microsoft.com/office/powerpoint/2010/main" val="413416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1EB52B-8BE8-454D-87CA-0FC8E939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282A8-A6D7-5B4D-8257-F9C7177A3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2DCF2B3-6AE1-6C77-C337-B68CA9FE2194}"/>
              </a:ext>
            </a:extLst>
          </p:cNvPr>
          <p:cNvSpPr txBox="1">
            <a:spLocks/>
          </p:cNvSpPr>
          <p:nvPr/>
        </p:nvSpPr>
        <p:spPr>
          <a:xfrm>
            <a:off x="0" y="354414"/>
            <a:ext cx="6840760" cy="49982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95C11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Northstowe</a:t>
            </a:r>
            <a:r>
              <a:rPr lang="en-US"/>
              <a:t> Town Centre ‘Central One'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1A9F9-FCD4-5B5F-EE56-10D823883A32}"/>
              </a:ext>
            </a:extLst>
          </p:cNvPr>
          <p:cNvSpPr txBox="1"/>
          <p:nvPr/>
        </p:nvSpPr>
        <p:spPr>
          <a:xfrm>
            <a:off x="6623720" y="962874"/>
            <a:ext cx="2520280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/>
              <a:t>Our development partner is working up proposals for Central One which will deliver initial town centre facilities and over 500 homes.</a:t>
            </a:r>
          </a:p>
          <a:p>
            <a:endParaRPr lang="en-GB"/>
          </a:p>
          <a:p>
            <a:r>
              <a:rPr lang="en-GB"/>
              <a:t>Central One will include a site for the Civic Hub which will include space for health facilities.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056B87-334E-195D-CFBD-FCE46BC19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69" y="962874"/>
            <a:ext cx="6594093" cy="37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DBFF25-2821-71B0-E631-36EA03AF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282A8-A6D7-5B4D-8257-F9C7177A3D7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1412EF-E4F0-4DC5-9F32-1945D9016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2201" r="11733" b="15001"/>
          <a:stretch/>
        </p:blipFill>
        <p:spPr>
          <a:xfrm>
            <a:off x="2753205" y="699542"/>
            <a:ext cx="29523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95929"/>
      </p:ext>
    </p:extLst>
  </p:cSld>
  <p:clrMapOvr>
    <a:masterClrMapping/>
  </p:clrMapOvr>
</p:sld>
</file>

<file path=ppt/theme/theme1.xml><?xml version="1.0" encoding="utf-8"?>
<a:theme xmlns:a="http://schemas.openxmlformats.org/drawingml/2006/main" name="Homes England Corporate Blank - Green">
  <a:themeElements>
    <a:clrScheme name="HE - Greens">
      <a:dk1>
        <a:srgbClr val="000000"/>
      </a:dk1>
      <a:lt1>
        <a:sysClr val="window" lastClr="FFFFFF"/>
      </a:lt1>
      <a:dk2>
        <a:srgbClr val="DEDC00"/>
      </a:dk2>
      <a:lt2>
        <a:srgbClr val="F2F2F2"/>
      </a:lt2>
      <a:accent1>
        <a:srgbClr val="DEDC00"/>
      </a:accent1>
      <a:accent2>
        <a:srgbClr val="BCCF00"/>
      </a:accent2>
      <a:accent3>
        <a:srgbClr val="95C11F"/>
      </a:accent3>
      <a:accent4>
        <a:srgbClr val="52AE32"/>
      </a:accent4>
      <a:accent5>
        <a:srgbClr val="009A3F"/>
      </a:accent5>
      <a:accent6>
        <a:srgbClr val="008C3C"/>
      </a:accent6>
      <a:hlink>
        <a:srgbClr val="008C3C"/>
      </a:hlink>
      <a:folHlink>
        <a:srgbClr val="95C1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ample Branded Homes England Presentation " id="{1A65CC6B-22BC-412A-80C7-7E282E6B6BBD}" vid="{B05AAA54-67BF-4C93-AB01-E2419C827F9C}"/>
    </a:ext>
  </a:extLst>
</a:theme>
</file>

<file path=ppt/theme/theme2.xml><?xml version="1.0" encoding="utf-8"?>
<a:theme xmlns:a="http://schemas.openxmlformats.org/drawingml/2006/main" name="Homes England - PowerPoint Slides - Orange">
  <a:themeElements>
    <a:clrScheme name="HE - Oranges">
      <a:dk1>
        <a:srgbClr val="000000"/>
      </a:dk1>
      <a:lt1>
        <a:srgbClr val="FFFFFF"/>
      </a:lt1>
      <a:dk2>
        <a:srgbClr val="FFDA00"/>
      </a:dk2>
      <a:lt2>
        <a:srgbClr val="F2F2F2"/>
      </a:lt2>
      <a:accent1>
        <a:srgbClr val="FFDA00"/>
      </a:accent1>
      <a:accent2>
        <a:srgbClr val="FDC300"/>
      </a:accent2>
      <a:accent3>
        <a:srgbClr val="F9B000"/>
      </a:accent3>
      <a:accent4>
        <a:srgbClr val="F39200"/>
      </a:accent4>
      <a:accent5>
        <a:srgbClr val="EC6608"/>
      </a:accent5>
      <a:accent6>
        <a:srgbClr val="E63312"/>
      </a:accent6>
      <a:hlink>
        <a:srgbClr val="E63312"/>
      </a:hlink>
      <a:folHlink>
        <a:srgbClr val="F9B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ample Branded Homes England Presentation " id="{1A65CC6B-22BC-412A-80C7-7E282E6B6BBD}" vid="{86D6C18E-32F9-4000-9D26-DBCEDBB64A2E}"/>
    </a:ext>
  </a:extLst>
</a:theme>
</file>

<file path=ppt/theme/theme3.xml><?xml version="1.0" encoding="utf-8"?>
<a:theme xmlns:a="http://schemas.openxmlformats.org/drawingml/2006/main" name="Homes England - PowerPoint Slides - Purple">
  <a:themeElements>
    <a:clrScheme name="HE - Purples">
      <a:dk1>
        <a:sysClr val="windowText" lastClr="000000"/>
      </a:dk1>
      <a:lt1>
        <a:sysClr val="window" lastClr="FFFFFF"/>
      </a:lt1>
      <a:dk2>
        <a:srgbClr val="E6007E"/>
      </a:dk2>
      <a:lt2>
        <a:srgbClr val="F2F2F2"/>
      </a:lt2>
      <a:accent1>
        <a:srgbClr val="E6007E"/>
      </a:accent1>
      <a:accent2>
        <a:srgbClr val="CF007F"/>
      </a:accent2>
      <a:accent3>
        <a:srgbClr val="B80E80"/>
      </a:accent3>
      <a:accent4>
        <a:srgbClr val="9E1981"/>
      </a:accent4>
      <a:accent5>
        <a:srgbClr val="702283"/>
      </a:accent5>
      <a:accent6>
        <a:srgbClr val="482683"/>
      </a:accent6>
      <a:hlink>
        <a:srgbClr val="482683"/>
      </a:hlink>
      <a:folHlink>
        <a:srgbClr val="9E198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ample Branded Homes England Presentation " id="{1A65CC6B-22BC-412A-80C7-7E282E6B6BBD}" vid="{A62890AB-A8E1-415C-8A83-5471B76A0955}"/>
    </a:ext>
  </a:extLst>
</a:theme>
</file>

<file path=ppt/theme/theme4.xml><?xml version="1.0" encoding="utf-8"?>
<a:theme xmlns:a="http://schemas.openxmlformats.org/drawingml/2006/main" name="Homes England - PowerPoint Slides - Blue">
  <a:themeElements>
    <a:clrScheme name="HE - Blues">
      <a:dk1>
        <a:srgbClr val="000000"/>
      </a:dk1>
      <a:lt1>
        <a:sysClr val="window" lastClr="FFFFFF"/>
      </a:lt1>
      <a:dk2>
        <a:srgbClr val="009FE3"/>
      </a:dk2>
      <a:lt2>
        <a:srgbClr val="F2F2F2"/>
      </a:lt2>
      <a:accent1>
        <a:srgbClr val="009FE3"/>
      </a:accent1>
      <a:accent2>
        <a:srgbClr val="0090D7"/>
      </a:accent2>
      <a:accent3>
        <a:srgbClr val="007BC3"/>
      </a:accent3>
      <a:accent4>
        <a:srgbClr val="006FB9"/>
      </a:accent4>
      <a:accent5>
        <a:srgbClr val="004F9F"/>
      </a:accent5>
      <a:accent6>
        <a:srgbClr val="26348B"/>
      </a:accent6>
      <a:hlink>
        <a:srgbClr val="26348B"/>
      </a:hlink>
      <a:folHlink>
        <a:srgbClr val="007BC3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orbel" panose="020B05030202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ample Branded Homes England Presentation " id="{1A65CC6B-22BC-412A-80C7-7E282E6B6BBD}" vid="{18389906-96CD-43E7-8FFB-CCDEACC8532F}"/>
    </a:ext>
  </a:extLst>
</a:theme>
</file>

<file path=ppt/theme/theme5.xml><?xml version="1.0" encoding="utf-8"?>
<a:theme xmlns:a="http://schemas.openxmlformats.org/drawingml/2006/main" name="Homes England - PowerPoint Slides - Guidelines">
  <a:themeElements>
    <a:clrScheme name="HE - Greens">
      <a:dk1>
        <a:srgbClr val="000000"/>
      </a:dk1>
      <a:lt1>
        <a:sysClr val="window" lastClr="FFFFFF"/>
      </a:lt1>
      <a:dk2>
        <a:srgbClr val="DEDC00"/>
      </a:dk2>
      <a:lt2>
        <a:srgbClr val="F2F2F2"/>
      </a:lt2>
      <a:accent1>
        <a:srgbClr val="DEDC00"/>
      </a:accent1>
      <a:accent2>
        <a:srgbClr val="BCCF00"/>
      </a:accent2>
      <a:accent3>
        <a:srgbClr val="95C11F"/>
      </a:accent3>
      <a:accent4>
        <a:srgbClr val="52AE32"/>
      </a:accent4>
      <a:accent5>
        <a:srgbClr val="009A3F"/>
      </a:accent5>
      <a:accent6>
        <a:srgbClr val="008C3C"/>
      </a:accent6>
      <a:hlink>
        <a:srgbClr val="008C3C"/>
      </a:hlink>
      <a:folHlink>
        <a:srgbClr val="95C11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ample Branded Homes England Presentation " id="{1A65CC6B-22BC-412A-80C7-7E282E6B6BBD}" vid="{25771EF1-62C1-42F3-A4FE-3F9D4C036DC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FA8C8052C464CB03299D0A9588D55" ma:contentTypeVersion="2" ma:contentTypeDescription="Create a new document." ma:contentTypeScope="" ma:versionID="8361217d0d13a260684dbfccef8432cb">
  <xsd:schema xmlns:xsd="http://www.w3.org/2001/XMLSchema" xmlns:xs="http://www.w3.org/2001/XMLSchema" xmlns:p="http://schemas.microsoft.com/office/2006/metadata/properties" xmlns:ns2="d33b057c-e688-4f18-a8b2-ee11e869b19b" targetNamespace="http://schemas.microsoft.com/office/2006/metadata/properties" ma:root="true" ma:fieldsID="d8d692d4a48b798588cbfeacde48a7b7" ns2:_="">
    <xsd:import namespace="d33b057c-e688-4f18-a8b2-ee11e869b1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b057c-e688-4f18-a8b2-ee11e869b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95BE5A-4670-4725-B35F-CCB9E5A4FC29}">
  <ds:schemaRefs>
    <ds:schemaRef ds:uri="d33b057c-e688-4f18-a8b2-ee11e869b1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677F246-A932-4529-B968-CB0EBDED9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057CEE-769D-450F-85C5-F6D6AFBFDE28}">
  <ds:schemaRefs>
    <ds:schemaRef ds:uri="11121421-f9e1-4fc2-8cbd-ef61d3750dfe"/>
    <ds:schemaRef ds:uri="fa2a2039-f7b8-434c-abe4-05456cb5f0d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Example Branded Homes England Presentation </Template>
  <TotalTime>0</TotalTime>
  <Words>211</Words>
  <Application>Microsoft Office PowerPoint</Application>
  <PresentationFormat>On-screen Show 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Corbel</vt:lpstr>
      <vt:lpstr>Courier New</vt:lpstr>
      <vt:lpstr>Homes England Corporate Blank - Green</vt:lpstr>
      <vt:lpstr>Homes England - PowerPoint Slides - Orange</vt:lpstr>
      <vt:lpstr>Homes England - PowerPoint Slides - Purple</vt:lpstr>
      <vt:lpstr>Homes England - PowerPoint Slides - Blue</vt:lpstr>
      <vt:lpstr>Homes England - PowerPoint Slides - Guidelines</vt:lpstr>
      <vt:lpstr>Northstowe Phase 2 and 3 Update</vt:lpstr>
      <vt:lpstr>Strategic Infrastructure Opening </vt:lpstr>
      <vt:lpstr>Phase 2A Remarketing  </vt:lpstr>
      <vt:lpstr>Phase 2b – Keepmoat (300 homes)</vt:lpstr>
      <vt:lpstr>PowerPoint Presentation</vt:lpstr>
      <vt:lpstr>PowerPoint Presentation</vt:lpstr>
    </vt:vector>
  </TitlesOfParts>
  <Company>HCA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presentation title</dc:title>
  <dc:creator>Tom Davies</dc:creator>
  <cp:lastModifiedBy>Mihaela Stan</cp:lastModifiedBy>
  <cp:revision>2</cp:revision>
  <cp:lastPrinted>2022-07-26T10:12:18Z</cp:lastPrinted>
  <dcterms:created xsi:type="dcterms:W3CDTF">2020-02-21T15:02:20Z</dcterms:created>
  <dcterms:modified xsi:type="dcterms:W3CDTF">2023-03-28T09:33:00Z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ad7654c2-51ca-48c4-8b63-103fca40cc57</vt:lpwstr>
  </property>
  <property fmtid="{D5CDD505-2E9C-101B-9397-08002B2CF9AE}" pid="3" name="HCAGPMS">
    <vt:lpwstr>OFFICIAL</vt:lpwstr>
  </property>
  <property fmtid="{D5CDD505-2E9C-101B-9397-08002B2CF9AE}" pid="4" name="MSIP_Label_727fb50e-81d5-40a5-b712-4eff31972ce4_Enabled">
    <vt:lpwstr>True</vt:lpwstr>
  </property>
  <property fmtid="{D5CDD505-2E9C-101B-9397-08002B2CF9AE}" pid="5" name="MSIP_Label_727fb50e-81d5-40a5-b712-4eff31972ce4_SiteId">
    <vt:lpwstr>faa8e269-0811-4538-82e7-4d29009219bf</vt:lpwstr>
  </property>
  <property fmtid="{D5CDD505-2E9C-101B-9397-08002B2CF9AE}" pid="6" name="MSIP_Label_727fb50e-81d5-40a5-b712-4eff31972ce4_Owner">
    <vt:lpwstr>Grace.Conlon@homesengland.gov.uk</vt:lpwstr>
  </property>
  <property fmtid="{D5CDD505-2E9C-101B-9397-08002B2CF9AE}" pid="7" name="MSIP_Label_727fb50e-81d5-40a5-b712-4eff31972ce4_SetDate">
    <vt:lpwstr>2019-11-18T12:51:40.6891571Z</vt:lpwstr>
  </property>
  <property fmtid="{D5CDD505-2E9C-101B-9397-08002B2CF9AE}" pid="8" name="MSIP_Label_727fb50e-81d5-40a5-b712-4eff31972ce4_Name">
    <vt:lpwstr>Official</vt:lpwstr>
  </property>
  <property fmtid="{D5CDD505-2E9C-101B-9397-08002B2CF9AE}" pid="9" name="MSIP_Label_727fb50e-81d5-40a5-b712-4eff31972ce4_Application">
    <vt:lpwstr>Microsoft Azure Information Protection</vt:lpwstr>
  </property>
  <property fmtid="{D5CDD505-2E9C-101B-9397-08002B2CF9AE}" pid="10" name="MSIP_Label_727fb50e-81d5-40a5-b712-4eff31972ce4_ActionId">
    <vt:lpwstr>d99c1041-1a4c-429f-8a5d-67d80835818c</vt:lpwstr>
  </property>
  <property fmtid="{D5CDD505-2E9C-101B-9397-08002B2CF9AE}" pid="11" name="MSIP_Label_727fb50e-81d5-40a5-b712-4eff31972ce4_Extended_MSFT_Method">
    <vt:lpwstr>Automatic</vt:lpwstr>
  </property>
  <property fmtid="{D5CDD505-2E9C-101B-9397-08002B2CF9AE}" pid="12" name="Sensitivity">
    <vt:lpwstr>Official</vt:lpwstr>
  </property>
  <property fmtid="{D5CDD505-2E9C-101B-9397-08002B2CF9AE}" pid="13" name="ContentTypeId">
    <vt:lpwstr>0x010100069FA8C8052C464CB03299D0A9588D55</vt:lpwstr>
  </property>
</Properties>
</file>