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76F5C-BFCE-43FF-AAC1-355BB2F0D6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A3E0BF-7D75-422C-B0F7-37179FD226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06A5ED-8640-42EC-B67A-B49DFD076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4BC3B-BD8C-4E32-AF0B-3AFC0C5716C5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FEF596-5858-4CB8-A313-68B66164C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F50D0A-CA1F-4DD4-8C21-C67B6C02F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D9165-BDFC-43A3-AE39-02D52AC170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498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B2B59-3F50-4D73-B0C1-A42D00638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349B31-0D50-4B19-86D6-DCD161886E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E25D3F-424A-4E2F-B189-BD0B63FEC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4BC3B-BD8C-4E32-AF0B-3AFC0C5716C5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5C803-ADA7-4030-872F-8CDFE9531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CD4B54-D39D-47F4-9BEC-93D912E1A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D9165-BDFC-43A3-AE39-02D52AC170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0215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E85AFF-9F02-4DD3-A0B7-0E824A8323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03165F-C207-4CE0-8BDC-CFD81C4B75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509480-C0BC-4EC8-AE92-7689BE784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4BC3B-BD8C-4E32-AF0B-3AFC0C5716C5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673EF2-1BB7-4E20-92D0-7D45C978C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7E2E1A-E8C6-4855-9B43-4C1CF1E3C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D9165-BDFC-43A3-AE39-02D52AC170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76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F6DAB-6337-4A1F-A9A0-F0DAAE850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BE851-7657-43FE-9C6B-00B6295A3E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65A15C-9828-4258-9CFE-65B019FB5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4BC3B-BD8C-4E32-AF0B-3AFC0C5716C5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62143-4C0C-4410-A6E4-721D5C03E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A6A3A1-9CD3-4BF7-9406-425DCEE7F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D9165-BDFC-43A3-AE39-02D52AC170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689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7D0D7-DF79-4F08-9553-144D8A47E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AB9C72-FBC4-40B3-AF51-8D77AFC3E4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D76C3C-F4E2-49DE-AC95-904404F08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4BC3B-BD8C-4E32-AF0B-3AFC0C5716C5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C844F8-5485-460B-A8E1-48EF177F3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2AEAC-8F9B-4225-851C-2CAB97834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D9165-BDFC-43A3-AE39-02D52AC170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824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ABE69-4900-4C62-B319-07B6321DD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EB482-F225-4E12-8AE8-F7A30A179A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6342A2-2430-4E8C-8025-AD1B38ADE3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363862-0D1D-4E30-B0C1-09F41DF3F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4BC3B-BD8C-4E32-AF0B-3AFC0C5716C5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71EF49-3BAA-4E42-93E5-1EA89CEEC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D48DE2-B9D3-40CF-BD35-7CAFDD490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D9165-BDFC-43A3-AE39-02D52AC170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021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035AA-0AC5-44F3-B1A8-E8EB30073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7AFEB3-F867-49AE-B99D-85EB30550E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2E8460-52D9-4A9E-BA7C-9D4BFEA2D5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A6C599-90C1-4B96-95E4-911F7F2D47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56EE78-20E5-4A67-9557-BB21F18B4E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C14806-66C3-43AA-993C-3E6E80DFE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4BC3B-BD8C-4E32-AF0B-3AFC0C5716C5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B13162-6E91-4A9B-B63E-832EB2495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3665DC-C5AD-488E-992E-341D5BEAB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D9165-BDFC-43A3-AE39-02D52AC170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91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E2262-3FEF-465A-9453-2D450E8D8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1B528B-A58F-4B71-B60A-37981B190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4BC3B-BD8C-4E32-AF0B-3AFC0C5716C5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B522DA-DA81-4350-ACF8-985398B7A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AC5DBB-34B4-421F-88BC-A3F9CB23F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D9165-BDFC-43A3-AE39-02D52AC170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775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311D55-1E90-4A8F-9814-45BDE4263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4BC3B-BD8C-4E32-AF0B-3AFC0C5716C5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F496B4-F387-47E4-AB93-14E57E48C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95E6C4-13C1-40F1-BA83-C33EDD298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D9165-BDFC-43A3-AE39-02D52AC170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482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997E3-702A-4E50-8903-84899377A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7B93B-14F2-4974-ADEF-C9F4AB9ABF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9C1B1C-B78B-4388-BC06-251485F7FF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93361B-9088-4A25-A390-B7F0AF3FD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4BC3B-BD8C-4E32-AF0B-3AFC0C5716C5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AF77D9-A7E7-4ECE-B2F2-9F619F90E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46FAEB-465F-456F-B411-08074022A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D9165-BDFC-43A3-AE39-02D52AC170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882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D8F70-193D-4666-A3D8-A0A4E5A7C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AEE53D-A7E9-40B1-90EE-B071F5F29C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F39910-BD9D-41AE-9996-B12FCE3661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7C2C8F-6738-4622-A80F-822F9A2EE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4BC3B-BD8C-4E32-AF0B-3AFC0C5716C5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B5192B-9C22-484D-8422-E88FF6CE5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333931-06FF-4162-AA45-8D1F6F25D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D9165-BDFC-43A3-AE39-02D52AC170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477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AD7D2B-BDCC-40C1-81A0-2DFDE4481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E7FA06-0A31-40D2-9358-53CD47D9A6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15146D-CF16-4809-93A6-28A3C94EB1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4BC3B-BD8C-4E32-AF0B-3AFC0C5716C5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E206F-3798-4F7E-B93D-ED0B125C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1ECB6C-E9A2-43DC-9BBB-C16C3E4B43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D9165-BDFC-43A3-AE39-02D52AC170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34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D7B2770-55F6-4D45-874E-48C215E777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27216"/>
              </p:ext>
            </p:extLst>
          </p:nvPr>
        </p:nvGraphicFramePr>
        <p:xfrm>
          <a:off x="838199" y="1207570"/>
          <a:ext cx="10515601" cy="2665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4583">
                  <a:extLst>
                    <a:ext uri="{9D8B030D-6E8A-4147-A177-3AD203B41FA5}">
                      <a16:colId xmlns:a16="http://schemas.microsoft.com/office/drawing/2014/main" val="408512853"/>
                    </a:ext>
                  </a:extLst>
                </a:gridCol>
                <a:gridCol w="1126325">
                  <a:extLst>
                    <a:ext uri="{9D8B030D-6E8A-4147-A177-3AD203B41FA5}">
                      <a16:colId xmlns:a16="http://schemas.microsoft.com/office/drawing/2014/main" val="1786081032"/>
                    </a:ext>
                  </a:extLst>
                </a:gridCol>
                <a:gridCol w="1116615">
                  <a:extLst>
                    <a:ext uri="{9D8B030D-6E8A-4147-A177-3AD203B41FA5}">
                      <a16:colId xmlns:a16="http://schemas.microsoft.com/office/drawing/2014/main" val="992546732"/>
                    </a:ext>
                  </a:extLst>
                </a:gridCol>
                <a:gridCol w="1271970">
                  <a:extLst>
                    <a:ext uri="{9D8B030D-6E8A-4147-A177-3AD203B41FA5}">
                      <a16:colId xmlns:a16="http://schemas.microsoft.com/office/drawing/2014/main" val="92004101"/>
                    </a:ext>
                  </a:extLst>
                </a:gridCol>
                <a:gridCol w="1271970">
                  <a:extLst>
                    <a:ext uri="{9D8B030D-6E8A-4147-A177-3AD203B41FA5}">
                      <a16:colId xmlns:a16="http://schemas.microsoft.com/office/drawing/2014/main" val="1799021909"/>
                    </a:ext>
                  </a:extLst>
                </a:gridCol>
                <a:gridCol w="1407906">
                  <a:extLst>
                    <a:ext uri="{9D8B030D-6E8A-4147-A177-3AD203B41FA5}">
                      <a16:colId xmlns:a16="http://schemas.microsoft.com/office/drawing/2014/main" val="1012483340"/>
                    </a:ext>
                  </a:extLst>
                </a:gridCol>
                <a:gridCol w="1281680">
                  <a:extLst>
                    <a:ext uri="{9D8B030D-6E8A-4147-A177-3AD203B41FA5}">
                      <a16:colId xmlns:a16="http://schemas.microsoft.com/office/drawing/2014/main" val="4035712177"/>
                    </a:ext>
                  </a:extLst>
                </a:gridCol>
                <a:gridCol w="1854552">
                  <a:extLst>
                    <a:ext uri="{9D8B030D-6E8A-4147-A177-3AD203B41FA5}">
                      <a16:colId xmlns:a16="http://schemas.microsoft.com/office/drawing/2014/main" val="3565558887"/>
                    </a:ext>
                  </a:extLst>
                </a:gridCol>
              </a:tblGrid>
              <a:tr h="27672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Building</a:t>
                      </a:r>
                      <a:endParaRPr lang="en-GB" sz="7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Tenant</a:t>
                      </a:r>
                      <a:endParaRPr lang="en-GB" sz="7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u="none" strike="noStrike">
                          <a:solidFill>
                            <a:schemeClr val="bg1"/>
                          </a:solidFill>
                          <a:effectLst/>
                        </a:rPr>
                        <a:t>Area (sq ft) NIA</a:t>
                      </a:r>
                      <a:endParaRPr lang="en-GB" sz="7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Revised Area (</a:t>
                      </a:r>
                      <a:r>
                        <a:rPr lang="en-GB" sz="7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sq</a:t>
                      </a:r>
                      <a:r>
                        <a:rPr lang="en-GB" sz="7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ft) NIA</a:t>
                      </a:r>
                      <a:endParaRPr lang="en-GB" sz="7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u="none" strike="noStrike">
                          <a:solidFill>
                            <a:schemeClr val="bg1"/>
                          </a:solidFill>
                          <a:effectLst/>
                        </a:rPr>
                        <a:t>Vacant Space</a:t>
                      </a:r>
                      <a:endParaRPr lang="en-GB" sz="7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Vacated</a:t>
                      </a:r>
                      <a:endParaRPr lang="en-GB" sz="7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Lease Expired</a:t>
                      </a:r>
                      <a:endParaRPr lang="en-GB" sz="7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Basis of Measurement</a:t>
                      </a:r>
                      <a:endParaRPr lang="en-GB" sz="7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486334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 dirty="0">
                          <a:effectLst/>
                        </a:rPr>
                        <a:t>Granary House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Vacant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3,917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3,917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3,917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u="none" strike="noStrike">
                          <a:effectLst/>
                        </a:rPr>
                        <a:t>Aug-20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u="none" strike="noStrike">
                          <a:effectLst/>
                        </a:rPr>
                        <a:t>Dec-20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u="none" strike="noStrike">
                          <a:effectLst/>
                        </a:rPr>
                        <a:t>Bidwells marketing report - 2015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5835484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Link House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 dirty="0">
                          <a:effectLst/>
                        </a:rPr>
                        <a:t>Vacant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997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997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997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u="none" strike="noStrike">
                          <a:effectLst/>
                        </a:rPr>
                        <a:t>Feb-21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u="none" strike="noStrike">
                          <a:effectLst/>
                        </a:rPr>
                        <a:t>Mar-21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u="none" strike="noStrike">
                          <a:effectLst/>
                        </a:rPr>
                        <a:t>Bidwells marketing report - 2015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4938927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The Maltings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Adcock Refrigeration &amp; Air Conditioning Ltd 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4,281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4,281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u="none" strike="noStrike">
                          <a:effectLst/>
                        </a:rPr>
                        <a:t>Feb-21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u="none" strike="noStrike">
                          <a:effectLst/>
                        </a:rPr>
                        <a:t>Apr-21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u="none" strike="noStrike">
                          <a:effectLst/>
                        </a:rPr>
                        <a:t>Bidwells marketing report - 2015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3756658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Stables A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Vacant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1,229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1,392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1,392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u="none" strike="noStrike">
                          <a:effectLst/>
                        </a:rPr>
                        <a:t>Prior to May 17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u="none" strike="noStrike">
                          <a:effectLst/>
                        </a:rPr>
                        <a:t>Prior to May 17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u="none" strike="noStrike">
                          <a:effectLst/>
                        </a:rPr>
                        <a:t>Cheffins marketing to let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8622799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 dirty="0">
                          <a:effectLst/>
                        </a:rPr>
                        <a:t>Stables B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Vacant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1,436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1,436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1,436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u="none" strike="noStrike">
                          <a:effectLst/>
                        </a:rPr>
                        <a:t>May-17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u="none" strike="noStrike" dirty="0">
                          <a:effectLst/>
                        </a:rPr>
                        <a:t>May-17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u="none" strike="noStrike" dirty="0">
                          <a:effectLst/>
                        </a:rPr>
                        <a:t>Cheffins marketing to let / </a:t>
                      </a:r>
                      <a:r>
                        <a:rPr lang="en-GB" sz="800" u="none" strike="noStrike" dirty="0" err="1">
                          <a:effectLst/>
                        </a:rPr>
                        <a:t>Bidwells</a:t>
                      </a:r>
                      <a:r>
                        <a:rPr lang="en-GB" sz="800" u="none" strike="noStrike" dirty="0">
                          <a:effectLst/>
                        </a:rPr>
                        <a:t> marketing report - 2015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7026833"/>
                  </a:ext>
                </a:extLst>
              </a:tr>
              <a:tr h="356831"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 dirty="0">
                          <a:effectLst/>
                        </a:rPr>
                        <a:t> 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 dirty="0">
                          <a:effectLst/>
                        </a:rPr>
                        <a:t> 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11,860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12,023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7,742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 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 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 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3666329"/>
                  </a:ext>
                </a:extLst>
              </a:tr>
              <a:tr h="356831"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% of Total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100%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64%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 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8869379"/>
                  </a:ext>
                </a:extLst>
              </a:tr>
              <a:tr h="145645"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7519563"/>
                  </a:ext>
                </a:extLst>
              </a:tr>
              <a:tr h="145645">
                <a:tc gridSpan="8"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 dirty="0">
                          <a:effectLst/>
                        </a:rPr>
                        <a:t>Basis of measurement is NIA and excludes those areas shaded white in plans. Actual GIA and GEA's therefore expected to be c.15 - 25% larger. 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2" marR="7282" marT="7282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63422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9531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40C5462F-AF33-435E-AA42-044C4C809A5B}"/>
              </a:ext>
            </a:extLst>
          </p:cNvPr>
          <p:cNvGrpSpPr/>
          <p:nvPr/>
        </p:nvGrpSpPr>
        <p:grpSpPr>
          <a:xfrm>
            <a:off x="989045" y="793103"/>
            <a:ext cx="9865572" cy="5878285"/>
            <a:chOff x="379434" y="0"/>
            <a:chExt cx="11433132" cy="68580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D49D09F-821E-49B7-AA2F-F92A86BD6B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9434" y="0"/>
              <a:ext cx="11433132" cy="6858000"/>
            </a:xfrm>
            <a:prstGeom prst="rect">
              <a:avLst/>
            </a:prstGeom>
          </p:spPr>
        </p:pic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366DD6C4-F0E5-40AD-8627-F67A68BA3A44}"/>
                </a:ext>
              </a:extLst>
            </p:cNvPr>
            <p:cNvSpPr/>
            <p:nvPr/>
          </p:nvSpPr>
          <p:spPr>
            <a:xfrm>
              <a:off x="1015364" y="541020"/>
              <a:ext cx="4756785" cy="6316980"/>
            </a:xfrm>
            <a:custGeom>
              <a:avLst/>
              <a:gdLst>
                <a:gd name="connsiteX0" fmla="*/ 0 w 4061460"/>
                <a:gd name="connsiteY0" fmla="*/ 60960 h 5394960"/>
                <a:gd name="connsiteX1" fmla="*/ 1577340 w 4061460"/>
                <a:gd name="connsiteY1" fmla="*/ 0 h 5394960"/>
                <a:gd name="connsiteX2" fmla="*/ 2217420 w 4061460"/>
                <a:gd name="connsiteY2" fmla="*/ 1082040 h 5394960"/>
                <a:gd name="connsiteX3" fmla="*/ 2217420 w 4061460"/>
                <a:gd name="connsiteY3" fmla="*/ 1082040 h 5394960"/>
                <a:gd name="connsiteX4" fmla="*/ 1813560 w 4061460"/>
                <a:gd name="connsiteY4" fmla="*/ 1318260 h 5394960"/>
                <a:gd name="connsiteX5" fmla="*/ 3535680 w 4061460"/>
                <a:gd name="connsiteY5" fmla="*/ 3825240 h 5394960"/>
                <a:gd name="connsiteX6" fmla="*/ 3848100 w 4061460"/>
                <a:gd name="connsiteY6" fmla="*/ 3634740 h 5394960"/>
                <a:gd name="connsiteX7" fmla="*/ 4061460 w 4061460"/>
                <a:gd name="connsiteY7" fmla="*/ 3939540 h 5394960"/>
                <a:gd name="connsiteX8" fmla="*/ 2987040 w 4061460"/>
                <a:gd name="connsiteY8" fmla="*/ 4640580 h 5394960"/>
                <a:gd name="connsiteX9" fmla="*/ 3055620 w 4061460"/>
                <a:gd name="connsiteY9" fmla="*/ 4724400 h 5394960"/>
                <a:gd name="connsiteX10" fmla="*/ 2118360 w 4061460"/>
                <a:gd name="connsiteY10" fmla="*/ 5326380 h 5394960"/>
                <a:gd name="connsiteX11" fmla="*/ 1927860 w 4061460"/>
                <a:gd name="connsiteY11" fmla="*/ 5074920 h 5394960"/>
                <a:gd name="connsiteX12" fmla="*/ 1897380 w 4061460"/>
                <a:gd name="connsiteY12" fmla="*/ 5128260 h 5394960"/>
                <a:gd name="connsiteX13" fmla="*/ 1737360 w 4061460"/>
                <a:gd name="connsiteY13" fmla="*/ 4907280 h 5394960"/>
                <a:gd name="connsiteX14" fmla="*/ 998220 w 4061460"/>
                <a:gd name="connsiteY14" fmla="*/ 5394960 h 5394960"/>
                <a:gd name="connsiteX15" fmla="*/ 586740 w 4061460"/>
                <a:gd name="connsiteY15" fmla="*/ 4838700 h 5394960"/>
                <a:gd name="connsiteX16" fmla="*/ 358140 w 4061460"/>
                <a:gd name="connsiteY16" fmla="*/ 2819400 h 5394960"/>
                <a:gd name="connsiteX17" fmla="*/ 297180 w 4061460"/>
                <a:gd name="connsiteY17" fmla="*/ 2804160 h 5394960"/>
                <a:gd name="connsiteX18" fmla="*/ 0 w 4061460"/>
                <a:gd name="connsiteY18" fmla="*/ 60960 h 5394960"/>
                <a:gd name="connsiteX0" fmla="*/ 0 w 4061460"/>
                <a:gd name="connsiteY0" fmla="*/ 60960 h 5394960"/>
                <a:gd name="connsiteX1" fmla="*/ 1577340 w 4061460"/>
                <a:gd name="connsiteY1" fmla="*/ 0 h 5394960"/>
                <a:gd name="connsiteX2" fmla="*/ 2217420 w 4061460"/>
                <a:gd name="connsiteY2" fmla="*/ 1082040 h 5394960"/>
                <a:gd name="connsiteX3" fmla="*/ 2553970 w 4061460"/>
                <a:gd name="connsiteY3" fmla="*/ 1628140 h 5394960"/>
                <a:gd name="connsiteX4" fmla="*/ 1813560 w 4061460"/>
                <a:gd name="connsiteY4" fmla="*/ 1318260 h 5394960"/>
                <a:gd name="connsiteX5" fmla="*/ 3535680 w 4061460"/>
                <a:gd name="connsiteY5" fmla="*/ 3825240 h 5394960"/>
                <a:gd name="connsiteX6" fmla="*/ 3848100 w 4061460"/>
                <a:gd name="connsiteY6" fmla="*/ 3634740 h 5394960"/>
                <a:gd name="connsiteX7" fmla="*/ 4061460 w 4061460"/>
                <a:gd name="connsiteY7" fmla="*/ 3939540 h 5394960"/>
                <a:gd name="connsiteX8" fmla="*/ 2987040 w 4061460"/>
                <a:gd name="connsiteY8" fmla="*/ 4640580 h 5394960"/>
                <a:gd name="connsiteX9" fmla="*/ 3055620 w 4061460"/>
                <a:gd name="connsiteY9" fmla="*/ 4724400 h 5394960"/>
                <a:gd name="connsiteX10" fmla="*/ 2118360 w 4061460"/>
                <a:gd name="connsiteY10" fmla="*/ 5326380 h 5394960"/>
                <a:gd name="connsiteX11" fmla="*/ 1927860 w 4061460"/>
                <a:gd name="connsiteY11" fmla="*/ 5074920 h 5394960"/>
                <a:gd name="connsiteX12" fmla="*/ 1897380 w 4061460"/>
                <a:gd name="connsiteY12" fmla="*/ 5128260 h 5394960"/>
                <a:gd name="connsiteX13" fmla="*/ 1737360 w 4061460"/>
                <a:gd name="connsiteY13" fmla="*/ 4907280 h 5394960"/>
                <a:gd name="connsiteX14" fmla="*/ 998220 w 4061460"/>
                <a:gd name="connsiteY14" fmla="*/ 5394960 h 5394960"/>
                <a:gd name="connsiteX15" fmla="*/ 586740 w 4061460"/>
                <a:gd name="connsiteY15" fmla="*/ 4838700 h 5394960"/>
                <a:gd name="connsiteX16" fmla="*/ 358140 w 4061460"/>
                <a:gd name="connsiteY16" fmla="*/ 2819400 h 5394960"/>
                <a:gd name="connsiteX17" fmla="*/ 297180 w 4061460"/>
                <a:gd name="connsiteY17" fmla="*/ 2804160 h 5394960"/>
                <a:gd name="connsiteX18" fmla="*/ 0 w 4061460"/>
                <a:gd name="connsiteY18" fmla="*/ 60960 h 5394960"/>
                <a:gd name="connsiteX0" fmla="*/ 0 w 4061460"/>
                <a:gd name="connsiteY0" fmla="*/ 60960 h 5394960"/>
                <a:gd name="connsiteX1" fmla="*/ 1577340 w 4061460"/>
                <a:gd name="connsiteY1" fmla="*/ 0 h 5394960"/>
                <a:gd name="connsiteX2" fmla="*/ 2217420 w 4061460"/>
                <a:gd name="connsiteY2" fmla="*/ 1082040 h 5394960"/>
                <a:gd name="connsiteX3" fmla="*/ 2553970 w 4061460"/>
                <a:gd name="connsiteY3" fmla="*/ 1628140 h 5394960"/>
                <a:gd name="connsiteX4" fmla="*/ 2175510 w 4061460"/>
                <a:gd name="connsiteY4" fmla="*/ 1788160 h 5394960"/>
                <a:gd name="connsiteX5" fmla="*/ 3535680 w 4061460"/>
                <a:gd name="connsiteY5" fmla="*/ 3825240 h 5394960"/>
                <a:gd name="connsiteX6" fmla="*/ 3848100 w 4061460"/>
                <a:gd name="connsiteY6" fmla="*/ 3634740 h 5394960"/>
                <a:gd name="connsiteX7" fmla="*/ 4061460 w 4061460"/>
                <a:gd name="connsiteY7" fmla="*/ 3939540 h 5394960"/>
                <a:gd name="connsiteX8" fmla="*/ 2987040 w 4061460"/>
                <a:gd name="connsiteY8" fmla="*/ 4640580 h 5394960"/>
                <a:gd name="connsiteX9" fmla="*/ 3055620 w 4061460"/>
                <a:gd name="connsiteY9" fmla="*/ 4724400 h 5394960"/>
                <a:gd name="connsiteX10" fmla="*/ 2118360 w 4061460"/>
                <a:gd name="connsiteY10" fmla="*/ 5326380 h 5394960"/>
                <a:gd name="connsiteX11" fmla="*/ 1927860 w 4061460"/>
                <a:gd name="connsiteY11" fmla="*/ 5074920 h 5394960"/>
                <a:gd name="connsiteX12" fmla="*/ 1897380 w 4061460"/>
                <a:gd name="connsiteY12" fmla="*/ 5128260 h 5394960"/>
                <a:gd name="connsiteX13" fmla="*/ 1737360 w 4061460"/>
                <a:gd name="connsiteY13" fmla="*/ 4907280 h 5394960"/>
                <a:gd name="connsiteX14" fmla="*/ 998220 w 4061460"/>
                <a:gd name="connsiteY14" fmla="*/ 5394960 h 5394960"/>
                <a:gd name="connsiteX15" fmla="*/ 586740 w 4061460"/>
                <a:gd name="connsiteY15" fmla="*/ 4838700 h 5394960"/>
                <a:gd name="connsiteX16" fmla="*/ 358140 w 4061460"/>
                <a:gd name="connsiteY16" fmla="*/ 2819400 h 5394960"/>
                <a:gd name="connsiteX17" fmla="*/ 297180 w 4061460"/>
                <a:gd name="connsiteY17" fmla="*/ 2804160 h 5394960"/>
                <a:gd name="connsiteX18" fmla="*/ 0 w 4061460"/>
                <a:gd name="connsiteY18" fmla="*/ 60960 h 5394960"/>
                <a:gd name="connsiteX0" fmla="*/ 0 w 4061460"/>
                <a:gd name="connsiteY0" fmla="*/ 60960 h 5394960"/>
                <a:gd name="connsiteX1" fmla="*/ 1577340 w 4061460"/>
                <a:gd name="connsiteY1" fmla="*/ 0 h 5394960"/>
                <a:gd name="connsiteX2" fmla="*/ 2217420 w 4061460"/>
                <a:gd name="connsiteY2" fmla="*/ 1082040 h 5394960"/>
                <a:gd name="connsiteX3" fmla="*/ 2560320 w 4061460"/>
                <a:gd name="connsiteY3" fmla="*/ 1590040 h 5394960"/>
                <a:gd name="connsiteX4" fmla="*/ 2175510 w 4061460"/>
                <a:gd name="connsiteY4" fmla="*/ 1788160 h 5394960"/>
                <a:gd name="connsiteX5" fmla="*/ 3535680 w 4061460"/>
                <a:gd name="connsiteY5" fmla="*/ 3825240 h 5394960"/>
                <a:gd name="connsiteX6" fmla="*/ 3848100 w 4061460"/>
                <a:gd name="connsiteY6" fmla="*/ 3634740 h 5394960"/>
                <a:gd name="connsiteX7" fmla="*/ 4061460 w 4061460"/>
                <a:gd name="connsiteY7" fmla="*/ 3939540 h 5394960"/>
                <a:gd name="connsiteX8" fmla="*/ 2987040 w 4061460"/>
                <a:gd name="connsiteY8" fmla="*/ 4640580 h 5394960"/>
                <a:gd name="connsiteX9" fmla="*/ 3055620 w 4061460"/>
                <a:gd name="connsiteY9" fmla="*/ 4724400 h 5394960"/>
                <a:gd name="connsiteX10" fmla="*/ 2118360 w 4061460"/>
                <a:gd name="connsiteY10" fmla="*/ 5326380 h 5394960"/>
                <a:gd name="connsiteX11" fmla="*/ 1927860 w 4061460"/>
                <a:gd name="connsiteY11" fmla="*/ 5074920 h 5394960"/>
                <a:gd name="connsiteX12" fmla="*/ 1897380 w 4061460"/>
                <a:gd name="connsiteY12" fmla="*/ 5128260 h 5394960"/>
                <a:gd name="connsiteX13" fmla="*/ 1737360 w 4061460"/>
                <a:gd name="connsiteY13" fmla="*/ 4907280 h 5394960"/>
                <a:gd name="connsiteX14" fmla="*/ 998220 w 4061460"/>
                <a:gd name="connsiteY14" fmla="*/ 5394960 h 5394960"/>
                <a:gd name="connsiteX15" fmla="*/ 586740 w 4061460"/>
                <a:gd name="connsiteY15" fmla="*/ 4838700 h 5394960"/>
                <a:gd name="connsiteX16" fmla="*/ 358140 w 4061460"/>
                <a:gd name="connsiteY16" fmla="*/ 2819400 h 5394960"/>
                <a:gd name="connsiteX17" fmla="*/ 297180 w 4061460"/>
                <a:gd name="connsiteY17" fmla="*/ 2804160 h 5394960"/>
                <a:gd name="connsiteX18" fmla="*/ 0 w 4061460"/>
                <a:gd name="connsiteY18" fmla="*/ 60960 h 5394960"/>
                <a:gd name="connsiteX0" fmla="*/ 0 w 4061460"/>
                <a:gd name="connsiteY0" fmla="*/ 60960 h 5394960"/>
                <a:gd name="connsiteX1" fmla="*/ 1577340 w 4061460"/>
                <a:gd name="connsiteY1" fmla="*/ 0 h 5394960"/>
                <a:gd name="connsiteX2" fmla="*/ 2217420 w 4061460"/>
                <a:gd name="connsiteY2" fmla="*/ 1082040 h 5394960"/>
                <a:gd name="connsiteX3" fmla="*/ 2528570 w 4061460"/>
                <a:gd name="connsiteY3" fmla="*/ 1590040 h 5394960"/>
                <a:gd name="connsiteX4" fmla="*/ 2175510 w 4061460"/>
                <a:gd name="connsiteY4" fmla="*/ 1788160 h 5394960"/>
                <a:gd name="connsiteX5" fmla="*/ 3535680 w 4061460"/>
                <a:gd name="connsiteY5" fmla="*/ 3825240 h 5394960"/>
                <a:gd name="connsiteX6" fmla="*/ 3848100 w 4061460"/>
                <a:gd name="connsiteY6" fmla="*/ 3634740 h 5394960"/>
                <a:gd name="connsiteX7" fmla="*/ 4061460 w 4061460"/>
                <a:gd name="connsiteY7" fmla="*/ 3939540 h 5394960"/>
                <a:gd name="connsiteX8" fmla="*/ 2987040 w 4061460"/>
                <a:gd name="connsiteY8" fmla="*/ 4640580 h 5394960"/>
                <a:gd name="connsiteX9" fmla="*/ 3055620 w 4061460"/>
                <a:gd name="connsiteY9" fmla="*/ 4724400 h 5394960"/>
                <a:gd name="connsiteX10" fmla="*/ 2118360 w 4061460"/>
                <a:gd name="connsiteY10" fmla="*/ 5326380 h 5394960"/>
                <a:gd name="connsiteX11" fmla="*/ 1927860 w 4061460"/>
                <a:gd name="connsiteY11" fmla="*/ 5074920 h 5394960"/>
                <a:gd name="connsiteX12" fmla="*/ 1897380 w 4061460"/>
                <a:gd name="connsiteY12" fmla="*/ 5128260 h 5394960"/>
                <a:gd name="connsiteX13" fmla="*/ 1737360 w 4061460"/>
                <a:gd name="connsiteY13" fmla="*/ 4907280 h 5394960"/>
                <a:gd name="connsiteX14" fmla="*/ 998220 w 4061460"/>
                <a:gd name="connsiteY14" fmla="*/ 5394960 h 5394960"/>
                <a:gd name="connsiteX15" fmla="*/ 586740 w 4061460"/>
                <a:gd name="connsiteY15" fmla="*/ 4838700 h 5394960"/>
                <a:gd name="connsiteX16" fmla="*/ 358140 w 4061460"/>
                <a:gd name="connsiteY16" fmla="*/ 2819400 h 5394960"/>
                <a:gd name="connsiteX17" fmla="*/ 297180 w 4061460"/>
                <a:gd name="connsiteY17" fmla="*/ 2804160 h 5394960"/>
                <a:gd name="connsiteX18" fmla="*/ 0 w 4061460"/>
                <a:gd name="connsiteY18" fmla="*/ 60960 h 5394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061460" h="5394960">
                  <a:moveTo>
                    <a:pt x="0" y="60960"/>
                  </a:moveTo>
                  <a:lnTo>
                    <a:pt x="1577340" y="0"/>
                  </a:lnTo>
                  <a:lnTo>
                    <a:pt x="2217420" y="1082040"/>
                  </a:lnTo>
                  <a:lnTo>
                    <a:pt x="2528570" y="1590040"/>
                  </a:lnTo>
                  <a:lnTo>
                    <a:pt x="2175510" y="1788160"/>
                  </a:lnTo>
                  <a:lnTo>
                    <a:pt x="3535680" y="3825240"/>
                  </a:lnTo>
                  <a:lnTo>
                    <a:pt x="3848100" y="3634740"/>
                  </a:lnTo>
                  <a:lnTo>
                    <a:pt x="4061460" y="3939540"/>
                  </a:lnTo>
                  <a:lnTo>
                    <a:pt x="2987040" y="4640580"/>
                  </a:lnTo>
                  <a:lnTo>
                    <a:pt x="3055620" y="4724400"/>
                  </a:lnTo>
                  <a:lnTo>
                    <a:pt x="2118360" y="5326380"/>
                  </a:lnTo>
                  <a:lnTo>
                    <a:pt x="1927860" y="5074920"/>
                  </a:lnTo>
                  <a:lnTo>
                    <a:pt x="1897380" y="5128260"/>
                  </a:lnTo>
                  <a:lnTo>
                    <a:pt x="1737360" y="4907280"/>
                  </a:lnTo>
                  <a:lnTo>
                    <a:pt x="998220" y="5394960"/>
                  </a:lnTo>
                  <a:lnTo>
                    <a:pt x="586740" y="4838700"/>
                  </a:lnTo>
                  <a:lnTo>
                    <a:pt x="358140" y="2819400"/>
                  </a:lnTo>
                  <a:lnTo>
                    <a:pt x="297180" y="2804160"/>
                  </a:lnTo>
                  <a:lnTo>
                    <a:pt x="0" y="60960"/>
                  </a:lnTo>
                  <a:close/>
                </a:path>
              </a:pathLst>
            </a:custGeom>
            <a:solidFill>
              <a:schemeClr val="accent6">
                <a:lumMod val="50000"/>
                <a:alpha val="86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4366746-5747-4F27-A85D-28CA01ADD601}"/>
                </a:ext>
              </a:extLst>
            </p:cNvPr>
            <p:cNvSpPr txBox="1"/>
            <p:nvPr/>
          </p:nvSpPr>
          <p:spPr>
            <a:xfrm>
              <a:off x="1510665" y="2727960"/>
              <a:ext cx="190985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chemeClr val="bg1"/>
                  </a:solidFill>
                </a:rPr>
                <a:t>Care home site – works commenced and buildings have been demolished. </a:t>
              </a: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BD574B71-8800-47FD-8E24-6C16ACABFBAC}"/>
                </a:ext>
              </a:extLst>
            </p:cNvPr>
            <p:cNvSpPr/>
            <p:nvPr/>
          </p:nvSpPr>
          <p:spPr>
            <a:xfrm>
              <a:off x="2883159" y="541020"/>
              <a:ext cx="4897054" cy="4618808"/>
            </a:xfrm>
            <a:custGeom>
              <a:avLst/>
              <a:gdLst>
                <a:gd name="connsiteX0" fmla="*/ 0 w 4145280"/>
                <a:gd name="connsiteY0" fmla="*/ 7620 h 3931920"/>
                <a:gd name="connsiteX1" fmla="*/ 868680 w 4145280"/>
                <a:gd name="connsiteY1" fmla="*/ 15240 h 3931920"/>
                <a:gd name="connsiteX2" fmla="*/ 2385060 w 4145280"/>
                <a:gd name="connsiteY2" fmla="*/ 0 h 3931920"/>
                <a:gd name="connsiteX3" fmla="*/ 3307080 w 4145280"/>
                <a:gd name="connsiteY3" fmla="*/ 114300 h 3931920"/>
                <a:gd name="connsiteX4" fmla="*/ 3223260 w 4145280"/>
                <a:gd name="connsiteY4" fmla="*/ 381000 h 3931920"/>
                <a:gd name="connsiteX5" fmla="*/ 3276600 w 4145280"/>
                <a:gd name="connsiteY5" fmla="*/ 662940 h 3931920"/>
                <a:gd name="connsiteX6" fmla="*/ 3086100 w 4145280"/>
                <a:gd name="connsiteY6" fmla="*/ 1021080 h 3931920"/>
                <a:gd name="connsiteX7" fmla="*/ 2918460 w 4145280"/>
                <a:gd name="connsiteY7" fmla="*/ 1074420 h 3931920"/>
                <a:gd name="connsiteX8" fmla="*/ 4145280 w 4145280"/>
                <a:gd name="connsiteY8" fmla="*/ 2842260 h 3931920"/>
                <a:gd name="connsiteX9" fmla="*/ 2461260 w 4145280"/>
                <a:gd name="connsiteY9" fmla="*/ 3931920 h 3931920"/>
                <a:gd name="connsiteX10" fmla="*/ 2270760 w 4145280"/>
                <a:gd name="connsiteY10" fmla="*/ 3619500 h 3931920"/>
                <a:gd name="connsiteX11" fmla="*/ 1935480 w 4145280"/>
                <a:gd name="connsiteY11" fmla="*/ 3810000 h 3931920"/>
                <a:gd name="connsiteX12" fmla="*/ 213360 w 4145280"/>
                <a:gd name="connsiteY12" fmla="*/ 1325880 h 3931920"/>
                <a:gd name="connsiteX13" fmla="*/ 609600 w 4145280"/>
                <a:gd name="connsiteY13" fmla="*/ 1074420 h 3931920"/>
                <a:gd name="connsiteX14" fmla="*/ 0 w 4145280"/>
                <a:gd name="connsiteY14" fmla="*/ 7620 h 3931920"/>
                <a:gd name="connsiteX0" fmla="*/ 0 w 4145280"/>
                <a:gd name="connsiteY0" fmla="*/ 7620 h 3931920"/>
                <a:gd name="connsiteX1" fmla="*/ 868680 w 4145280"/>
                <a:gd name="connsiteY1" fmla="*/ 15240 h 3931920"/>
                <a:gd name="connsiteX2" fmla="*/ 2385060 w 4145280"/>
                <a:gd name="connsiteY2" fmla="*/ 0 h 3931920"/>
                <a:gd name="connsiteX3" fmla="*/ 3307080 w 4145280"/>
                <a:gd name="connsiteY3" fmla="*/ 114300 h 3931920"/>
                <a:gd name="connsiteX4" fmla="*/ 3223260 w 4145280"/>
                <a:gd name="connsiteY4" fmla="*/ 381000 h 3931920"/>
                <a:gd name="connsiteX5" fmla="*/ 3276600 w 4145280"/>
                <a:gd name="connsiteY5" fmla="*/ 662940 h 3931920"/>
                <a:gd name="connsiteX6" fmla="*/ 3086100 w 4145280"/>
                <a:gd name="connsiteY6" fmla="*/ 1021080 h 3931920"/>
                <a:gd name="connsiteX7" fmla="*/ 2918460 w 4145280"/>
                <a:gd name="connsiteY7" fmla="*/ 1074420 h 3931920"/>
                <a:gd name="connsiteX8" fmla="*/ 4145280 w 4145280"/>
                <a:gd name="connsiteY8" fmla="*/ 2842260 h 3931920"/>
                <a:gd name="connsiteX9" fmla="*/ 2461260 w 4145280"/>
                <a:gd name="connsiteY9" fmla="*/ 3931920 h 3931920"/>
                <a:gd name="connsiteX10" fmla="*/ 2270760 w 4145280"/>
                <a:gd name="connsiteY10" fmla="*/ 3619500 h 3931920"/>
                <a:gd name="connsiteX11" fmla="*/ 1935480 w 4145280"/>
                <a:gd name="connsiteY11" fmla="*/ 3810000 h 3931920"/>
                <a:gd name="connsiteX12" fmla="*/ 213360 w 4145280"/>
                <a:gd name="connsiteY12" fmla="*/ 1325880 h 3931920"/>
                <a:gd name="connsiteX13" fmla="*/ 914400 w 4145280"/>
                <a:gd name="connsiteY13" fmla="*/ 1601470 h 3931920"/>
                <a:gd name="connsiteX14" fmla="*/ 0 w 4145280"/>
                <a:gd name="connsiteY14" fmla="*/ 7620 h 3931920"/>
                <a:gd name="connsiteX0" fmla="*/ 0 w 4145280"/>
                <a:gd name="connsiteY0" fmla="*/ 7620 h 3931920"/>
                <a:gd name="connsiteX1" fmla="*/ 868680 w 4145280"/>
                <a:gd name="connsiteY1" fmla="*/ 15240 h 3931920"/>
                <a:gd name="connsiteX2" fmla="*/ 2385060 w 4145280"/>
                <a:gd name="connsiteY2" fmla="*/ 0 h 3931920"/>
                <a:gd name="connsiteX3" fmla="*/ 3307080 w 4145280"/>
                <a:gd name="connsiteY3" fmla="*/ 114300 h 3931920"/>
                <a:gd name="connsiteX4" fmla="*/ 3223260 w 4145280"/>
                <a:gd name="connsiteY4" fmla="*/ 381000 h 3931920"/>
                <a:gd name="connsiteX5" fmla="*/ 3276600 w 4145280"/>
                <a:gd name="connsiteY5" fmla="*/ 662940 h 3931920"/>
                <a:gd name="connsiteX6" fmla="*/ 3086100 w 4145280"/>
                <a:gd name="connsiteY6" fmla="*/ 1021080 h 3931920"/>
                <a:gd name="connsiteX7" fmla="*/ 2918460 w 4145280"/>
                <a:gd name="connsiteY7" fmla="*/ 1074420 h 3931920"/>
                <a:gd name="connsiteX8" fmla="*/ 4145280 w 4145280"/>
                <a:gd name="connsiteY8" fmla="*/ 2842260 h 3931920"/>
                <a:gd name="connsiteX9" fmla="*/ 2461260 w 4145280"/>
                <a:gd name="connsiteY9" fmla="*/ 3931920 h 3931920"/>
                <a:gd name="connsiteX10" fmla="*/ 2270760 w 4145280"/>
                <a:gd name="connsiteY10" fmla="*/ 3619500 h 3931920"/>
                <a:gd name="connsiteX11" fmla="*/ 1935480 w 4145280"/>
                <a:gd name="connsiteY11" fmla="*/ 3810000 h 3931920"/>
                <a:gd name="connsiteX12" fmla="*/ 581660 w 4145280"/>
                <a:gd name="connsiteY12" fmla="*/ 1840230 h 3931920"/>
                <a:gd name="connsiteX13" fmla="*/ 914400 w 4145280"/>
                <a:gd name="connsiteY13" fmla="*/ 1601470 h 3931920"/>
                <a:gd name="connsiteX14" fmla="*/ 0 w 4145280"/>
                <a:gd name="connsiteY14" fmla="*/ 7620 h 3931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145280" h="3931920">
                  <a:moveTo>
                    <a:pt x="0" y="7620"/>
                  </a:moveTo>
                  <a:lnTo>
                    <a:pt x="868680" y="15240"/>
                  </a:lnTo>
                  <a:lnTo>
                    <a:pt x="2385060" y="0"/>
                  </a:lnTo>
                  <a:lnTo>
                    <a:pt x="3307080" y="114300"/>
                  </a:lnTo>
                  <a:lnTo>
                    <a:pt x="3223260" y="381000"/>
                  </a:lnTo>
                  <a:lnTo>
                    <a:pt x="3276600" y="662940"/>
                  </a:lnTo>
                  <a:lnTo>
                    <a:pt x="3086100" y="1021080"/>
                  </a:lnTo>
                  <a:lnTo>
                    <a:pt x="2918460" y="1074420"/>
                  </a:lnTo>
                  <a:lnTo>
                    <a:pt x="4145280" y="2842260"/>
                  </a:lnTo>
                  <a:lnTo>
                    <a:pt x="2461260" y="3931920"/>
                  </a:lnTo>
                  <a:lnTo>
                    <a:pt x="2270760" y="3619500"/>
                  </a:lnTo>
                  <a:lnTo>
                    <a:pt x="1935480" y="3810000"/>
                  </a:lnTo>
                  <a:lnTo>
                    <a:pt x="581660" y="1840230"/>
                  </a:lnTo>
                  <a:lnTo>
                    <a:pt x="914400" y="1601470"/>
                  </a:lnTo>
                  <a:lnTo>
                    <a:pt x="0" y="7620"/>
                  </a:lnTo>
                  <a:close/>
                </a:path>
              </a:pathLst>
            </a:custGeom>
            <a:noFill/>
            <a:ln w="412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230410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152</Words>
  <Application>Microsoft Office PowerPoint</Application>
  <PresentationFormat>Widescreen</PresentationFormat>
  <Paragraphs>65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 Scriven</dc:creator>
  <cp:lastModifiedBy>Matthew Shellum</cp:lastModifiedBy>
  <cp:revision>4</cp:revision>
  <dcterms:created xsi:type="dcterms:W3CDTF">2020-11-30T11:19:21Z</dcterms:created>
  <dcterms:modified xsi:type="dcterms:W3CDTF">2022-01-20T14:20:44Z</dcterms:modified>
</cp:coreProperties>
</file>