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media/image8.jpg" ContentType="image/jpeg"/>
  <Override PartName="/ppt/media/image9.jpg" ContentType="image/jpeg"/>
  <Override PartName="/ppt/media/image22.jpg" ContentType="image/jpeg"/>
  <Override PartName="/ppt/media/image30.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69.jpg" ContentType="image/jpeg"/>
  <Override PartName="/ppt/media/image71.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80.jpg" ContentType="image/jpe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78" r:id="rId4"/>
    <p:sldMasterId id="2147483697" r:id="rId5"/>
  </p:sldMasterIdLst>
  <p:notesMasterIdLst>
    <p:notesMasterId r:id="rId77"/>
  </p:notesMasterIdLst>
  <p:sldIdLst>
    <p:sldId id="256" r:id="rId6"/>
    <p:sldId id="265" r:id="rId7"/>
    <p:sldId id="349" r:id="rId8"/>
    <p:sldId id="350" r:id="rId9"/>
    <p:sldId id="274" r:id="rId10"/>
    <p:sldId id="282" r:id="rId11"/>
    <p:sldId id="351" r:id="rId12"/>
    <p:sldId id="275" r:id="rId13"/>
    <p:sldId id="276" r:id="rId14"/>
    <p:sldId id="263" r:id="rId15"/>
    <p:sldId id="352" r:id="rId16"/>
    <p:sldId id="280" r:id="rId17"/>
    <p:sldId id="353" r:id="rId18"/>
    <p:sldId id="354" r:id="rId19"/>
    <p:sldId id="283" r:id="rId20"/>
    <p:sldId id="279" r:id="rId21"/>
    <p:sldId id="267" r:id="rId22"/>
    <p:sldId id="281" r:id="rId23"/>
    <p:sldId id="320" r:id="rId24"/>
    <p:sldId id="322" r:id="rId25"/>
    <p:sldId id="330" r:id="rId26"/>
    <p:sldId id="345" r:id="rId27"/>
    <p:sldId id="339" r:id="rId28"/>
    <p:sldId id="340" r:id="rId29"/>
    <p:sldId id="341" r:id="rId30"/>
    <p:sldId id="337" r:id="rId31"/>
    <p:sldId id="348" r:id="rId32"/>
    <p:sldId id="333" r:id="rId33"/>
    <p:sldId id="338" r:id="rId34"/>
    <p:sldId id="344" r:id="rId35"/>
    <p:sldId id="347" r:id="rId36"/>
    <p:sldId id="268" r:id="rId37"/>
    <p:sldId id="299" r:id="rId38"/>
    <p:sldId id="364" r:id="rId39"/>
    <p:sldId id="363" r:id="rId40"/>
    <p:sldId id="362" r:id="rId41"/>
    <p:sldId id="361" r:id="rId42"/>
    <p:sldId id="360" r:id="rId43"/>
    <p:sldId id="359" r:id="rId44"/>
    <p:sldId id="358" r:id="rId45"/>
    <p:sldId id="357" r:id="rId46"/>
    <p:sldId id="270" r:id="rId47"/>
    <p:sldId id="287" r:id="rId48"/>
    <p:sldId id="288" r:id="rId49"/>
    <p:sldId id="289" r:id="rId50"/>
    <p:sldId id="290" r:id="rId51"/>
    <p:sldId id="291" r:id="rId52"/>
    <p:sldId id="293" r:id="rId53"/>
    <p:sldId id="295" r:id="rId54"/>
    <p:sldId id="296" r:id="rId55"/>
    <p:sldId id="355" r:id="rId56"/>
    <p:sldId id="271" r:id="rId57"/>
    <p:sldId id="278" r:id="rId58"/>
    <p:sldId id="257" r:id="rId59"/>
    <p:sldId id="258" r:id="rId60"/>
    <p:sldId id="259" r:id="rId61"/>
    <p:sldId id="260" r:id="rId62"/>
    <p:sldId id="261" r:id="rId63"/>
    <p:sldId id="262" r:id="rId64"/>
    <p:sldId id="272" r:id="rId65"/>
    <p:sldId id="297" r:id="rId66"/>
    <p:sldId id="304" r:id="rId67"/>
    <p:sldId id="305" r:id="rId68"/>
    <p:sldId id="306" r:id="rId69"/>
    <p:sldId id="307" r:id="rId70"/>
    <p:sldId id="264" r:id="rId71"/>
    <p:sldId id="266" r:id="rId72"/>
    <p:sldId id="273" r:id="rId73"/>
    <p:sldId id="298" r:id="rId74"/>
    <p:sldId id="300" r:id="rId75"/>
    <p:sldId id="30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047E72-D588-43C5-B2B2-354C1BDD407C}" v="2" dt="2020-03-13T14:57:19.976"/>
    <p1510:client id="{F86C0B43-5390-4E80-B5F0-C70AEAEF8FED}" v="33" dt="2020-03-13T17:19:56.2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70732" autoAdjust="0"/>
  </p:normalViewPr>
  <p:slideViewPr>
    <p:cSldViewPr snapToGrid="0">
      <p:cViewPr varScale="1">
        <p:scale>
          <a:sx n="44" d="100"/>
          <a:sy n="44" d="100"/>
        </p:scale>
        <p:origin x="144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57717785276844E-2"/>
          <c:y val="0.11081872141363813"/>
          <c:w val="0.35085681349262893"/>
          <c:h val="0.7177657484367254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A6-458D-AAB7-779B10976E0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CA6-458D-AAB7-779B10976E0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CA6-458D-AAB7-779B10976E06}"/>
              </c:ext>
            </c:extLst>
          </c:dPt>
          <c:dLbls>
            <c:dLbl>
              <c:idx val="0"/>
              <c:layout>
                <c:manualLayout>
                  <c:x val="-0.12779550143734725"/>
                  <c:y val="4.1830048137492401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A6-458D-AAB7-779B10976E06}"/>
                </c:ext>
              </c:extLst>
            </c:dLbl>
            <c:dLbl>
              <c:idx val="1"/>
              <c:layout>
                <c:manualLayout>
                  <c:x val="0.11246004126486553"/>
                  <c:y val="-0.17254894856715616"/>
                </c:manualLayout>
              </c:layout>
              <c:tx>
                <c:rich>
                  <a:bodyPr/>
                  <a:lstStyle/>
                  <a:p>
                    <a:fld id="{4B83AC64-E537-4CED-9BCD-E37D933E9723}" type="VALUE">
                      <a:rPr lang="en-US" sz="1400" b="1">
                        <a:solidFill>
                          <a:schemeClr val="bg1"/>
                        </a:solidFill>
                      </a:rPr>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CA6-458D-AAB7-779B10976E06}"/>
                </c:ext>
              </c:extLst>
            </c:dLbl>
            <c:dLbl>
              <c:idx val="2"/>
              <c:layout>
                <c:manualLayout>
                  <c:x val="3.8338650431204158E-2"/>
                  <c:y val="0.13071890042966378"/>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A6-458D-AAB7-779B10976E0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Sheet1!$B$3:$B$5</c:f>
              <c:strCache>
                <c:ptCount val="3"/>
                <c:pt idx="0">
                  <c:v>Low-carbon fuels or technologies alone</c:v>
                </c:pt>
                <c:pt idx="1">
                  <c:v>Largely societal or behavioural changes</c:v>
                </c:pt>
                <c:pt idx="2">
                  <c:v>Mixture of technological and behavioural changes</c:v>
                </c:pt>
              </c:strCache>
            </c:strRef>
          </c:cat>
          <c:val>
            <c:numRef>
              <c:f>Sheet1!$C$3:$C$5</c:f>
              <c:numCache>
                <c:formatCode>0%</c:formatCode>
                <c:ptCount val="3"/>
                <c:pt idx="0">
                  <c:v>0.38</c:v>
                </c:pt>
                <c:pt idx="1">
                  <c:v>0.53</c:v>
                </c:pt>
                <c:pt idx="2">
                  <c:v>0.09</c:v>
                </c:pt>
              </c:numCache>
            </c:numRef>
          </c:val>
          <c:extLst>
            <c:ext xmlns:c16="http://schemas.microsoft.com/office/drawing/2014/chart" uri="{C3380CC4-5D6E-409C-BE32-E72D297353CC}">
              <c16:uniqueId val="{00000006-7CA6-458D-AAB7-779B10976E0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49432527597790726"/>
          <c:y val="0.14304682495112966"/>
          <c:w val="0.49893623297087863"/>
          <c:h val="0.66331894169383443"/>
        </c:manualLayout>
      </c:layout>
      <c:overlay val="0"/>
      <c:spPr>
        <a:noFill/>
        <a:ln>
          <a:noFill/>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5BFD2D-35EF-4070-9E07-86FB8F43564B}" type="doc">
      <dgm:prSet loTypeId="urn:microsoft.com/office/officeart/2005/8/layout/venn2" loCatId="relationship" qsTypeId="urn:microsoft.com/office/officeart/2005/8/quickstyle/simple1" qsCatId="simple" csTypeId="urn:microsoft.com/office/officeart/2005/8/colors/accent1_3" csCatId="accent1" phldr="1"/>
      <dgm:spPr/>
      <dgm:t>
        <a:bodyPr/>
        <a:lstStyle/>
        <a:p>
          <a:endParaRPr lang="en-GB"/>
        </a:p>
      </dgm:t>
    </dgm:pt>
    <dgm:pt modelId="{D6B6D4AE-DD22-4588-AAE9-8A81384D5D19}">
      <dgm:prSet phldrT="[Text]" custT="1"/>
      <dgm:spPr/>
      <dgm:t>
        <a:bodyPr/>
        <a:lstStyle/>
        <a:p>
          <a:r>
            <a:rPr lang="en-GB" sz="1800" dirty="0"/>
            <a:t>Use our wider influence</a:t>
          </a:r>
        </a:p>
      </dgm:t>
    </dgm:pt>
    <dgm:pt modelId="{F16FD226-F27C-4359-A573-698D71632CE1}" type="parTrans" cxnId="{ADDEC5E6-61B6-4521-A1C0-E04F530722E6}">
      <dgm:prSet/>
      <dgm:spPr/>
      <dgm:t>
        <a:bodyPr/>
        <a:lstStyle/>
        <a:p>
          <a:endParaRPr lang="en-GB"/>
        </a:p>
      </dgm:t>
    </dgm:pt>
    <dgm:pt modelId="{3BA613BC-CFD8-41A6-AAD8-952B5F877A3D}" type="sibTrans" cxnId="{ADDEC5E6-61B6-4521-A1C0-E04F530722E6}">
      <dgm:prSet/>
      <dgm:spPr/>
      <dgm:t>
        <a:bodyPr/>
        <a:lstStyle/>
        <a:p>
          <a:endParaRPr lang="en-GB"/>
        </a:p>
      </dgm:t>
    </dgm:pt>
    <dgm:pt modelId="{7EBFD424-30C0-471F-AFD9-446E53373325}">
      <dgm:prSet phldrT="[Text]" custT="1"/>
      <dgm:spPr/>
      <dgm:t>
        <a:bodyPr/>
        <a:lstStyle/>
        <a:p>
          <a:r>
            <a:rPr lang="en-GB" sz="1400" dirty="0"/>
            <a:t>Use our direct influence through policies</a:t>
          </a:r>
        </a:p>
      </dgm:t>
    </dgm:pt>
    <dgm:pt modelId="{1B04E25A-0C57-48F6-A8A7-087C61ED06F4}" type="parTrans" cxnId="{3934D698-3D4F-426F-AE17-804F8D133C29}">
      <dgm:prSet/>
      <dgm:spPr/>
      <dgm:t>
        <a:bodyPr/>
        <a:lstStyle/>
        <a:p>
          <a:endParaRPr lang="en-GB"/>
        </a:p>
      </dgm:t>
    </dgm:pt>
    <dgm:pt modelId="{381909D8-4804-4C98-8A57-D9A7940966F0}" type="sibTrans" cxnId="{3934D698-3D4F-426F-AE17-804F8D133C29}">
      <dgm:prSet/>
      <dgm:spPr/>
      <dgm:t>
        <a:bodyPr/>
        <a:lstStyle/>
        <a:p>
          <a:endParaRPr lang="en-GB"/>
        </a:p>
      </dgm:t>
    </dgm:pt>
    <dgm:pt modelId="{F7BEDAA4-5E17-4D2A-855D-D6A981363AE8}">
      <dgm:prSet phldrT="[Text]" custT="1"/>
      <dgm:spPr/>
      <dgm:t>
        <a:bodyPr/>
        <a:lstStyle/>
        <a:p>
          <a:r>
            <a:rPr lang="en-GB" sz="2000" dirty="0"/>
            <a:t>Put our own house in order</a:t>
          </a:r>
        </a:p>
      </dgm:t>
    </dgm:pt>
    <dgm:pt modelId="{58F4A73B-76B3-44C7-8ABB-497270751CD2}" type="parTrans" cxnId="{2A689363-C196-43F8-B0C2-8C5E19E7E3C8}">
      <dgm:prSet/>
      <dgm:spPr/>
      <dgm:t>
        <a:bodyPr/>
        <a:lstStyle/>
        <a:p>
          <a:endParaRPr lang="en-GB"/>
        </a:p>
      </dgm:t>
    </dgm:pt>
    <dgm:pt modelId="{B054725F-8DE8-4FD4-837E-85CB14607065}" type="sibTrans" cxnId="{2A689363-C196-43F8-B0C2-8C5E19E7E3C8}">
      <dgm:prSet/>
      <dgm:spPr/>
      <dgm:t>
        <a:bodyPr/>
        <a:lstStyle/>
        <a:p>
          <a:endParaRPr lang="en-GB"/>
        </a:p>
      </dgm:t>
    </dgm:pt>
    <dgm:pt modelId="{77B8FB16-6A97-4AB1-9D28-BE42483CDAC6}" type="pres">
      <dgm:prSet presAssocID="{DE5BFD2D-35EF-4070-9E07-86FB8F43564B}" presName="Name0" presStyleCnt="0">
        <dgm:presLayoutVars>
          <dgm:chMax val="7"/>
          <dgm:resizeHandles val="exact"/>
        </dgm:presLayoutVars>
      </dgm:prSet>
      <dgm:spPr/>
    </dgm:pt>
    <dgm:pt modelId="{1F65E130-172C-4EA0-99DC-30869B11BEC0}" type="pres">
      <dgm:prSet presAssocID="{DE5BFD2D-35EF-4070-9E07-86FB8F43564B}" presName="comp1" presStyleCnt="0"/>
      <dgm:spPr/>
    </dgm:pt>
    <dgm:pt modelId="{AA8C203A-F5FD-436F-BD8B-6EEF7EE83DDB}" type="pres">
      <dgm:prSet presAssocID="{DE5BFD2D-35EF-4070-9E07-86FB8F43564B}" presName="circle1" presStyleLbl="node1" presStyleIdx="0" presStyleCnt="3" custLinFactNeighborX="303"/>
      <dgm:spPr/>
    </dgm:pt>
    <dgm:pt modelId="{CCB14398-9110-409D-A681-8DDA8656DFDA}" type="pres">
      <dgm:prSet presAssocID="{DE5BFD2D-35EF-4070-9E07-86FB8F43564B}" presName="c1text" presStyleLbl="node1" presStyleIdx="0" presStyleCnt="3">
        <dgm:presLayoutVars>
          <dgm:bulletEnabled val="1"/>
        </dgm:presLayoutVars>
      </dgm:prSet>
      <dgm:spPr/>
    </dgm:pt>
    <dgm:pt modelId="{85F1E179-9B20-45DF-841E-CBDE039E6072}" type="pres">
      <dgm:prSet presAssocID="{DE5BFD2D-35EF-4070-9E07-86FB8F43564B}" presName="comp2" presStyleCnt="0"/>
      <dgm:spPr/>
    </dgm:pt>
    <dgm:pt modelId="{A4B4C483-59B4-4B34-B65F-42E2CE5F8204}" type="pres">
      <dgm:prSet presAssocID="{DE5BFD2D-35EF-4070-9E07-86FB8F43564B}" presName="circle2" presStyleLbl="node1" presStyleIdx="1" presStyleCnt="3"/>
      <dgm:spPr/>
    </dgm:pt>
    <dgm:pt modelId="{A73B1C1B-0002-4474-918A-D3BE242A8966}" type="pres">
      <dgm:prSet presAssocID="{DE5BFD2D-35EF-4070-9E07-86FB8F43564B}" presName="c2text" presStyleLbl="node1" presStyleIdx="1" presStyleCnt="3">
        <dgm:presLayoutVars>
          <dgm:bulletEnabled val="1"/>
        </dgm:presLayoutVars>
      </dgm:prSet>
      <dgm:spPr/>
    </dgm:pt>
    <dgm:pt modelId="{5F3AA259-8DBB-4F06-ABF6-29FB7AC1BDF2}" type="pres">
      <dgm:prSet presAssocID="{DE5BFD2D-35EF-4070-9E07-86FB8F43564B}" presName="comp3" presStyleCnt="0"/>
      <dgm:spPr/>
    </dgm:pt>
    <dgm:pt modelId="{80C389E0-4615-4711-B74B-E418E1E4D514}" type="pres">
      <dgm:prSet presAssocID="{DE5BFD2D-35EF-4070-9E07-86FB8F43564B}" presName="circle3" presStyleLbl="node1" presStyleIdx="2" presStyleCnt="3"/>
      <dgm:spPr/>
    </dgm:pt>
    <dgm:pt modelId="{F150B8AA-CCF7-4E87-B284-FAFD3023711F}" type="pres">
      <dgm:prSet presAssocID="{DE5BFD2D-35EF-4070-9E07-86FB8F43564B}" presName="c3text" presStyleLbl="node1" presStyleIdx="2" presStyleCnt="3">
        <dgm:presLayoutVars>
          <dgm:bulletEnabled val="1"/>
        </dgm:presLayoutVars>
      </dgm:prSet>
      <dgm:spPr/>
    </dgm:pt>
  </dgm:ptLst>
  <dgm:cxnLst>
    <dgm:cxn modelId="{7E4A505D-477A-401B-B23E-52B817ED4A99}" type="presOf" srcId="{D6B6D4AE-DD22-4588-AAE9-8A81384D5D19}" destId="{CCB14398-9110-409D-A681-8DDA8656DFDA}" srcOrd="1" destOrd="0" presId="urn:microsoft.com/office/officeart/2005/8/layout/venn2"/>
    <dgm:cxn modelId="{2A689363-C196-43F8-B0C2-8C5E19E7E3C8}" srcId="{DE5BFD2D-35EF-4070-9E07-86FB8F43564B}" destId="{F7BEDAA4-5E17-4D2A-855D-D6A981363AE8}" srcOrd="2" destOrd="0" parTransId="{58F4A73B-76B3-44C7-8ABB-497270751CD2}" sibTransId="{B054725F-8DE8-4FD4-837E-85CB14607065}"/>
    <dgm:cxn modelId="{D56C294B-D172-41BC-9E86-667CB389B14D}" type="presOf" srcId="{F7BEDAA4-5E17-4D2A-855D-D6A981363AE8}" destId="{F150B8AA-CCF7-4E87-B284-FAFD3023711F}" srcOrd="1" destOrd="0" presId="urn:microsoft.com/office/officeart/2005/8/layout/venn2"/>
    <dgm:cxn modelId="{4B8EC64C-1A62-4552-B37E-8C02D3FB9622}" type="presOf" srcId="{F7BEDAA4-5E17-4D2A-855D-D6A981363AE8}" destId="{80C389E0-4615-4711-B74B-E418E1E4D514}" srcOrd="0" destOrd="0" presId="urn:microsoft.com/office/officeart/2005/8/layout/venn2"/>
    <dgm:cxn modelId="{BAD52471-3855-429A-8C2A-4303F5EC667F}" type="presOf" srcId="{7EBFD424-30C0-471F-AFD9-446E53373325}" destId="{A73B1C1B-0002-4474-918A-D3BE242A8966}" srcOrd="1" destOrd="0" presId="urn:microsoft.com/office/officeart/2005/8/layout/venn2"/>
    <dgm:cxn modelId="{6DEA9671-DEB2-46D4-965F-7BEE31FCC2B2}" type="presOf" srcId="{7EBFD424-30C0-471F-AFD9-446E53373325}" destId="{A4B4C483-59B4-4B34-B65F-42E2CE5F8204}" srcOrd="0" destOrd="0" presId="urn:microsoft.com/office/officeart/2005/8/layout/venn2"/>
    <dgm:cxn modelId="{78480253-B801-4832-BF14-6EBD99AFD946}" type="presOf" srcId="{D6B6D4AE-DD22-4588-AAE9-8A81384D5D19}" destId="{AA8C203A-F5FD-436F-BD8B-6EEF7EE83DDB}" srcOrd="0" destOrd="0" presId="urn:microsoft.com/office/officeart/2005/8/layout/venn2"/>
    <dgm:cxn modelId="{3934D698-3D4F-426F-AE17-804F8D133C29}" srcId="{DE5BFD2D-35EF-4070-9E07-86FB8F43564B}" destId="{7EBFD424-30C0-471F-AFD9-446E53373325}" srcOrd="1" destOrd="0" parTransId="{1B04E25A-0C57-48F6-A8A7-087C61ED06F4}" sibTransId="{381909D8-4804-4C98-8A57-D9A7940966F0}"/>
    <dgm:cxn modelId="{6C4CDFA7-E3A7-45A3-B1C1-18E27CFB1E96}" type="presOf" srcId="{DE5BFD2D-35EF-4070-9E07-86FB8F43564B}" destId="{77B8FB16-6A97-4AB1-9D28-BE42483CDAC6}" srcOrd="0" destOrd="0" presId="urn:microsoft.com/office/officeart/2005/8/layout/venn2"/>
    <dgm:cxn modelId="{ADDEC5E6-61B6-4521-A1C0-E04F530722E6}" srcId="{DE5BFD2D-35EF-4070-9E07-86FB8F43564B}" destId="{D6B6D4AE-DD22-4588-AAE9-8A81384D5D19}" srcOrd="0" destOrd="0" parTransId="{F16FD226-F27C-4359-A573-698D71632CE1}" sibTransId="{3BA613BC-CFD8-41A6-AAD8-952B5F877A3D}"/>
    <dgm:cxn modelId="{CE1F4E3D-F9A0-4252-95DC-A81D2A1D17DA}" type="presParOf" srcId="{77B8FB16-6A97-4AB1-9D28-BE42483CDAC6}" destId="{1F65E130-172C-4EA0-99DC-30869B11BEC0}" srcOrd="0" destOrd="0" presId="urn:microsoft.com/office/officeart/2005/8/layout/venn2"/>
    <dgm:cxn modelId="{29FEC8AD-6A94-418A-A414-4E43A23F9CF6}" type="presParOf" srcId="{1F65E130-172C-4EA0-99DC-30869B11BEC0}" destId="{AA8C203A-F5FD-436F-BD8B-6EEF7EE83DDB}" srcOrd="0" destOrd="0" presId="urn:microsoft.com/office/officeart/2005/8/layout/venn2"/>
    <dgm:cxn modelId="{1EB20904-A20D-47C2-BA06-77963B9A34C0}" type="presParOf" srcId="{1F65E130-172C-4EA0-99DC-30869B11BEC0}" destId="{CCB14398-9110-409D-A681-8DDA8656DFDA}" srcOrd="1" destOrd="0" presId="urn:microsoft.com/office/officeart/2005/8/layout/venn2"/>
    <dgm:cxn modelId="{B652DE74-FC20-4EBF-8965-2844A41B978B}" type="presParOf" srcId="{77B8FB16-6A97-4AB1-9D28-BE42483CDAC6}" destId="{85F1E179-9B20-45DF-841E-CBDE039E6072}" srcOrd="1" destOrd="0" presId="urn:microsoft.com/office/officeart/2005/8/layout/venn2"/>
    <dgm:cxn modelId="{740C02EC-60AE-4503-9C6E-6ACEA41E982D}" type="presParOf" srcId="{85F1E179-9B20-45DF-841E-CBDE039E6072}" destId="{A4B4C483-59B4-4B34-B65F-42E2CE5F8204}" srcOrd="0" destOrd="0" presId="urn:microsoft.com/office/officeart/2005/8/layout/venn2"/>
    <dgm:cxn modelId="{5AFF695F-307F-4C4B-A56F-87180D2961F5}" type="presParOf" srcId="{85F1E179-9B20-45DF-841E-CBDE039E6072}" destId="{A73B1C1B-0002-4474-918A-D3BE242A8966}" srcOrd="1" destOrd="0" presId="urn:microsoft.com/office/officeart/2005/8/layout/venn2"/>
    <dgm:cxn modelId="{2085A1D1-A5E4-460E-84D5-C32F54F32D8C}" type="presParOf" srcId="{77B8FB16-6A97-4AB1-9D28-BE42483CDAC6}" destId="{5F3AA259-8DBB-4F06-ABF6-29FB7AC1BDF2}" srcOrd="2" destOrd="0" presId="urn:microsoft.com/office/officeart/2005/8/layout/venn2"/>
    <dgm:cxn modelId="{D7086BAA-7B6F-4087-A5E2-F2C4DBB01FF5}" type="presParOf" srcId="{5F3AA259-8DBB-4F06-ABF6-29FB7AC1BDF2}" destId="{80C389E0-4615-4711-B74B-E418E1E4D514}" srcOrd="0" destOrd="0" presId="urn:microsoft.com/office/officeart/2005/8/layout/venn2"/>
    <dgm:cxn modelId="{D8D392C0-E98B-4110-8279-15D41D48722D}" type="presParOf" srcId="{5F3AA259-8DBB-4F06-ABF6-29FB7AC1BDF2}" destId="{F150B8AA-CCF7-4E87-B284-FAFD3023711F}"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C203A-F5FD-436F-BD8B-6EEF7EE83DDB}">
      <dsp:nvSpPr>
        <dsp:cNvPr id="0" name=""/>
        <dsp:cNvSpPr/>
      </dsp:nvSpPr>
      <dsp:spPr>
        <a:xfrm>
          <a:off x="1028313" y="0"/>
          <a:ext cx="4064000" cy="4064000"/>
        </a:xfrm>
        <a:prstGeom prst="ellips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Use our wider influence</a:t>
          </a:r>
        </a:p>
      </dsp:txBody>
      <dsp:txXfrm>
        <a:off x="2350129" y="203199"/>
        <a:ext cx="1420368" cy="609600"/>
      </dsp:txXfrm>
    </dsp:sp>
    <dsp:sp modelId="{A4B4C483-59B4-4B34-B65F-42E2CE5F8204}">
      <dsp:nvSpPr>
        <dsp:cNvPr id="0" name=""/>
        <dsp:cNvSpPr/>
      </dsp:nvSpPr>
      <dsp:spPr>
        <a:xfrm>
          <a:off x="1524000" y="1015999"/>
          <a:ext cx="3048000" cy="3048000"/>
        </a:xfrm>
        <a:prstGeom prst="ellipse">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Use our direct influence through policies</a:t>
          </a:r>
        </a:p>
      </dsp:txBody>
      <dsp:txXfrm>
        <a:off x="2337816" y="1206499"/>
        <a:ext cx="1420368" cy="571500"/>
      </dsp:txXfrm>
    </dsp:sp>
    <dsp:sp modelId="{80C389E0-4615-4711-B74B-E418E1E4D514}">
      <dsp:nvSpPr>
        <dsp:cNvPr id="0" name=""/>
        <dsp:cNvSpPr/>
      </dsp:nvSpPr>
      <dsp:spPr>
        <a:xfrm>
          <a:off x="2032000" y="2032000"/>
          <a:ext cx="2032000" cy="2032000"/>
        </a:xfrm>
        <a:prstGeom prst="ellipse">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Put our own house in order</a:t>
          </a:r>
        </a:p>
      </dsp:txBody>
      <dsp:txXfrm>
        <a:off x="2329579" y="2540000"/>
        <a:ext cx="1436840"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3EFAB-3846-4AA7-9FC7-CE4EBEDCC9A5}" type="datetimeFigureOut">
              <a:rPr lang="en-GB" smtClean="0"/>
              <a:t>13/03/2020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59171-42C6-4E9A-A533-796914E41B16}" type="slidenum">
              <a:rPr lang="en-GB" smtClean="0"/>
              <a:t>‹#›</a:t>
            </a:fld>
            <a:endParaRPr lang="en-GB"/>
          </a:p>
        </p:txBody>
      </p:sp>
    </p:spTree>
    <p:extLst>
      <p:ext uri="{BB962C8B-B14F-4D97-AF65-F5344CB8AC3E}">
        <p14:creationId xmlns:p14="http://schemas.microsoft.com/office/powerpoint/2010/main" val="2868015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Signpost plan for the day</a:t>
            </a:r>
          </a:p>
        </p:txBody>
      </p:sp>
      <p:sp>
        <p:nvSpPr>
          <p:cNvPr id="4" name="Slide Number Placeholder 3"/>
          <p:cNvSpPr>
            <a:spLocks noGrp="1"/>
          </p:cNvSpPr>
          <p:nvPr>
            <p:ph type="sldNum" sz="quarter" idx="5"/>
          </p:nvPr>
        </p:nvSpPr>
        <p:spPr/>
        <p:txBody>
          <a:bodyPr/>
          <a:lstStyle/>
          <a:p>
            <a:fld id="{89759171-42C6-4E9A-A533-796914E41B16}" type="slidenum">
              <a:rPr lang="en-GB" smtClean="0"/>
              <a:t>18</a:t>
            </a:fld>
            <a:endParaRPr lang="en-GB"/>
          </a:p>
        </p:txBody>
      </p:sp>
    </p:spTree>
    <p:extLst>
      <p:ext uri="{BB962C8B-B14F-4D97-AF65-F5344CB8AC3E}">
        <p14:creationId xmlns:p14="http://schemas.microsoft.com/office/powerpoint/2010/main" val="1721464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3A4F8BD-319B-4EDA-9B88-B0157AE9ED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55EFEB7B-AA8F-47DA-8DC3-0FAAFC3CD5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4580" name="Slide Number Placeholder 3">
            <a:extLst>
              <a:ext uri="{FF2B5EF4-FFF2-40B4-BE49-F238E27FC236}">
                <a16:creationId xmlns:a16="http://schemas.microsoft.com/office/drawing/2014/main" id="{55B90C48-21D5-4010-A433-854AD085C9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ED45AE3-F73D-46A9-A945-5308E54CF105}" type="slidenum">
              <a:rPr lang="en-GB" altLang="en-US" smtClean="0"/>
              <a:pPr/>
              <a:t>27</a:t>
            </a:fld>
            <a:endParaRPr lang="en-GB" altLang="en-US"/>
          </a:p>
        </p:txBody>
      </p:sp>
    </p:spTree>
    <p:extLst>
      <p:ext uri="{BB962C8B-B14F-4D97-AF65-F5344CB8AC3E}">
        <p14:creationId xmlns:p14="http://schemas.microsoft.com/office/powerpoint/2010/main" val="2591145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3A4F8BD-319B-4EDA-9B88-B0157AE9ED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55EFEB7B-AA8F-47DA-8DC3-0FAAFC3CD5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4580" name="Slide Number Placeholder 3">
            <a:extLst>
              <a:ext uri="{FF2B5EF4-FFF2-40B4-BE49-F238E27FC236}">
                <a16:creationId xmlns:a16="http://schemas.microsoft.com/office/drawing/2014/main" id="{55B90C48-21D5-4010-A433-854AD085C9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ED45AE3-F73D-46A9-A945-5308E54CF105}" type="slidenum">
              <a:rPr lang="en-GB" altLang="en-US" smtClean="0"/>
              <a:pPr/>
              <a:t>28</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things happening around the area</a:t>
            </a:r>
          </a:p>
          <a:p>
            <a:r>
              <a:rPr lang="en-GB" dirty="0"/>
              <a:t>Green dots are where grants awarded</a:t>
            </a:r>
          </a:p>
          <a:p>
            <a:r>
              <a:rPr lang="en-GB" dirty="0"/>
              <a:t>I’ve added a few blue dots where I know there are active groups.</a:t>
            </a:r>
          </a:p>
          <a:p>
            <a:r>
              <a:rPr lang="en-GB" dirty="0"/>
              <a:t>No doubt much </a:t>
            </a:r>
            <a:r>
              <a:rPr lang="en-GB" dirty="0" err="1"/>
              <a:t>much</a:t>
            </a:r>
            <a:r>
              <a:rPr lang="en-GB" dirty="0"/>
              <a:t> more</a:t>
            </a:r>
          </a:p>
        </p:txBody>
      </p:sp>
      <p:sp>
        <p:nvSpPr>
          <p:cNvPr id="4" name="Slide Number Placeholder 3"/>
          <p:cNvSpPr>
            <a:spLocks noGrp="1"/>
          </p:cNvSpPr>
          <p:nvPr>
            <p:ph type="sldNum" sz="quarter" idx="5"/>
          </p:nvPr>
        </p:nvSpPr>
        <p:spPr/>
        <p:txBody>
          <a:bodyPr/>
          <a:lstStyle/>
          <a:p>
            <a:fld id="{89759171-42C6-4E9A-A533-796914E41B16}" type="slidenum">
              <a:rPr lang="en-GB" smtClean="0"/>
              <a:t>29</a:t>
            </a:fld>
            <a:endParaRPr lang="en-GB"/>
          </a:p>
        </p:txBody>
      </p:sp>
    </p:spTree>
    <p:extLst>
      <p:ext uri="{BB962C8B-B14F-4D97-AF65-F5344CB8AC3E}">
        <p14:creationId xmlns:p14="http://schemas.microsoft.com/office/powerpoint/2010/main" val="4096140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F77ACB3-F172-4367-83FE-5CBEA76286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80BA484A-738E-4D9F-8E64-B7F8DAAF67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Lots of great projects – just  a few here, lots to learn </a:t>
            </a:r>
            <a:r>
              <a:rPr lang="en-GB" altLang="en-US"/>
              <a:t>from other’s </a:t>
            </a:r>
            <a:r>
              <a:rPr lang="en-GB" altLang="en-US" dirty="0"/>
              <a:t>experiences</a:t>
            </a:r>
          </a:p>
          <a:p>
            <a:endParaRPr lang="en-GB" altLang="en-US" dirty="0"/>
          </a:p>
        </p:txBody>
      </p:sp>
      <p:sp>
        <p:nvSpPr>
          <p:cNvPr id="13316" name="Slide Number Placeholder 3">
            <a:extLst>
              <a:ext uri="{FF2B5EF4-FFF2-40B4-BE49-F238E27FC236}">
                <a16:creationId xmlns:a16="http://schemas.microsoft.com/office/drawing/2014/main" id="{31A320DB-70DC-40ED-8C5E-760B074C66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A7FEFC0-CF9B-453A-B3B6-83C3368C6997}" type="slidenum">
              <a:rPr lang="en-GB" altLang="en-US" smtClean="0"/>
              <a:pPr/>
              <a:t>30</a:t>
            </a:fld>
            <a:endParaRPr lang="en-GB" altLang="en-US"/>
          </a:p>
        </p:txBody>
      </p:sp>
    </p:spTree>
    <p:extLst>
      <p:ext uri="{BB962C8B-B14F-4D97-AF65-F5344CB8AC3E}">
        <p14:creationId xmlns:p14="http://schemas.microsoft.com/office/powerpoint/2010/main" val="773742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03A4F8BD-319B-4EDA-9B88-B0157AE9ED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55EFEB7B-AA8F-47DA-8DC3-0FAAFC3CD5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24580" name="Slide Number Placeholder 3">
            <a:extLst>
              <a:ext uri="{FF2B5EF4-FFF2-40B4-BE49-F238E27FC236}">
                <a16:creationId xmlns:a16="http://schemas.microsoft.com/office/drawing/2014/main" id="{55B90C48-21D5-4010-A433-854AD085C9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ED45AE3-F73D-46A9-A945-5308E54CF105}" type="slidenum">
              <a:rPr lang="en-GB" altLang="en-US" smtClean="0"/>
              <a:pPr/>
              <a:t>31</a:t>
            </a:fld>
            <a:endParaRPr lang="en-GB" altLang="en-US"/>
          </a:p>
        </p:txBody>
      </p:sp>
    </p:spTree>
    <p:extLst>
      <p:ext uri="{BB962C8B-B14F-4D97-AF65-F5344CB8AC3E}">
        <p14:creationId xmlns:p14="http://schemas.microsoft.com/office/powerpoint/2010/main" val="1463041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initiative came out of the experience of the Cambridge cohousing community in Marmalade Lane.  </a:t>
            </a:r>
            <a:endParaRPr/>
          </a:p>
          <a:p>
            <a:pPr marL="0" lvl="0" indent="0" algn="l" rtl="0">
              <a:spcBef>
                <a:spcPts val="0"/>
              </a:spcBef>
              <a:spcAft>
                <a:spcPts val="0"/>
              </a:spcAft>
              <a:buNone/>
            </a:pPr>
            <a:endParaRPr/>
          </a:p>
          <a:p>
            <a:pPr marL="0" lvl="0" indent="0" algn="l" rtl="0">
              <a:spcBef>
                <a:spcPts val="0"/>
              </a:spcBef>
              <a:spcAft>
                <a:spcPts val="0"/>
              </a:spcAft>
              <a:buNone/>
            </a:pPr>
            <a:r>
              <a:rPr lang="en"/>
              <a:t>This is a year old housing development formed of 42 households in Orchard Park built by an enabling developer for a cohousing group.  It is a form of community led housing where everyone has their own home and outside space but also share what is called a common house and a shared garden.  Car parking is at the side of the development enabling Marmalade Lane itself to be car free and some of the car parking is along the southern boundary of the shared garden and so there is a real incentive for the group to try to reduce car ownership.</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7ee0f241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7ee0f241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Marmalade Lane, at the heart of an 18 month old cohousing development formed of 42 households in Orchard Park built by an enabling developer for a Cambridge Cohousing Group.  </a:t>
            </a:r>
            <a:endParaRPr/>
          </a:p>
          <a:p>
            <a:pPr marL="0" lvl="0" indent="0" algn="l" rtl="0">
              <a:spcBef>
                <a:spcPts val="0"/>
              </a:spcBef>
              <a:spcAft>
                <a:spcPts val="0"/>
              </a:spcAft>
              <a:buNone/>
            </a:pPr>
            <a:endParaRPr/>
          </a:p>
          <a:p>
            <a:pPr marL="0" lvl="0" indent="0" algn="l" rtl="0">
              <a:spcBef>
                <a:spcPts val="0"/>
              </a:spcBef>
              <a:spcAft>
                <a:spcPts val="0"/>
              </a:spcAft>
              <a:buNone/>
            </a:pPr>
            <a:r>
              <a:rPr lang="en"/>
              <a:t>It is a form of community led housing where everyone has their own home and outside space but also share what is called a common house and a shared garden.  </a:t>
            </a:r>
            <a:endParaRPr/>
          </a:p>
          <a:p>
            <a:pPr marL="0" lvl="0" indent="0" algn="l" rtl="0">
              <a:spcBef>
                <a:spcPts val="0"/>
              </a:spcBef>
              <a:spcAft>
                <a:spcPts val="0"/>
              </a:spcAft>
              <a:buNone/>
            </a:pPr>
            <a:endParaRPr/>
          </a:p>
          <a:p>
            <a:pPr marL="0" lvl="0" indent="0" algn="l" rtl="0">
              <a:spcBef>
                <a:spcPts val="0"/>
              </a:spcBef>
              <a:spcAft>
                <a:spcPts val="0"/>
              </a:spcAft>
              <a:buNone/>
            </a:pPr>
            <a:r>
              <a:rPr lang="en"/>
              <a:t>Car parking is at the side of the development enabling Marmalade Lane itself to be car free and a great place for children to play and parents to meet. Some of the car parking is along the southern boundary of the shared garden and so there is a real incentive for the group to try to reduce car ownership.</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7ee0d926a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7ee0d926a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Last summer we purchased an electric car - purchased and shared by 10 households for whom 4 it was to become their only car and 6 for whom it would be their second car but used in preference whenever possible.  </a:t>
            </a:r>
            <a:endParaRPr/>
          </a:p>
          <a:p>
            <a:pPr marL="0" lvl="0" indent="0" algn="l" rtl="0">
              <a:spcBef>
                <a:spcPts val="0"/>
              </a:spcBef>
              <a:spcAft>
                <a:spcPts val="0"/>
              </a:spcAft>
              <a:buNone/>
            </a:pPr>
            <a:endParaRPr/>
          </a:p>
          <a:p>
            <a:pPr marL="0" lvl="0" indent="0" algn="l" rtl="0">
              <a:spcBef>
                <a:spcPts val="0"/>
              </a:spcBef>
              <a:spcAft>
                <a:spcPts val="0"/>
              </a:spcAft>
              <a:buNone/>
            </a:pPr>
            <a:r>
              <a:rPr lang="en"/>
              <a:t>With the records we kept it became obvious that it was used for many short journeys of 5 miles or less as a round trip - often to the shops despite there being a multitude of bikes and cargo bikes within families within the community.  </a:t>
            </a:r>
            <a:endParaRPr/>
          </a:p>
          <a:p>
            <a:pPr marL="0" lvl="0" indent="0" algn="l" rtl="0">
              <a:spcBef>
                <a:spcPts val="0"/>
              </a:spcBef>
              <a:spcAft>
                <a:spcPts val="0"/>
              </a:spcAft>
              <a:buNone/>
            </a:pPr>
            <a:endParaRPr/>
          </a:p>
          <a:p>
            <a:pPr marL="0" lvl="0" indent="0" algn="l" rtl="0">
              <a:spcBef>
                <a:spcPts val="0"/>
              </a:spcBef>
              <a:spcAft>
                <a:spcPts val="0"/>
              </a:spcAft>
              <a:buNone/>
            </a:pPr>
            <a:r>
              <a:rPr lang="en"/>
              <a:t>So when the grant came along we had the seeds of the idea for an electric cargo bike... and we were up for doing something in the wider Orchard Park context because it supported our longer term objective of become integrated into Orchard Park and making a contribution to our local area.  </a:t>
            </a:r>
            <a:endParaRPr/>
          </a:p>
          <a:p>
            <a:pPr marL="0" lvl="0" indent="0" algn="l" rtl="0">
              <a:spcBef>
                <a:spcPts val="0"/>
              </a:spcBef>
              <a:spcAft>
                <a:spcPts val="0"/>
              </a:spcAft>
              <a:buNone/>
            </a:pPr>
            <a:endParaRPr/>
          </a:p>
          <a:p>
            <a:pPr marL="0" lvl="0" indent="0" algn="l" rtl="0">
              <a:spcBef>
                <a:spcPts val="0"/>
              </a:spcBef>
              <a:spcAft>
                <a:spcPts val="0"/>
              </a:spcAft>
              <a:buNone/>
            </a:pPr>
            <a:r>
              <a:rPr lang="en"/>
              <a:t>Today going to briefly set out the climate context to our project and then cover some of the practicalities and the challenges.</a:t>
            </a:r>
            <a:endParaRPr/>
          </a:p>
          <a:p>
            <a:pPr marL="0" lvl="0" indent="0" algn="l" rtl="0">
              <a:spcBef>
                <a:spcPts val="0"/>
              </a:spcBef>
              <a:spcAft>
                <a:spcPts val="0"/>
              </a:spcAft>
              <a:buNone/>
            </a:pPr>
            <a:endParaRPr/>
          </a:p>
          <a:p>
            <a:pPr marL="0" lvl="0" indent="0" algn="l" rtl="0">
              <a:spcBef>
                <a:spcPts val="0"/>
              </a:spcBef>
              <a:spcAft>
                <a:spcPts val="0"/>
              </a:spcAft>
              <a:buNone/>
            </a:pPr>
            <a:r>
              <a:rPr lang="en"/>
              <a:t>But before I do so we were asked to also share details of the shared electric car scheme.  I should emphasis this is not all we are experimenting with sharing - we share a printer, a small library of things - for household items, we share tools and equipment.</a:t>
            </a:r>
            <a:endParaRPr/>
          </a:p>
          <a:p>
            <a:pPr marL="0" lvl="0" indent="0" algn="l" rtl="0">
              <a:spcBef>
                <a:spcPts val="0"/>
              </a:spcBef>
              <a:spcAft>
                <a:spcPts val="0"/>
              </a:spcAft>
              <a:buNone/>
            </a:pPr>
            <a:endParaRPr/>
          </a:p>
          <a:p>
            <a:pPr marL="0" lvl="0" indent="0" algn="l" rtl="0">
              <a:spcBef>
                <a:spcPts val="0"/>
              </a:spcBef>
              <a:spcAft>
                <a:spcPts val="0"/>
              </a:spcAft>
              <a:buNone/>
            </a:pPr>
            <a:r>
              <a:rPr lang="en"/>
              <a:t>Second hand Nissan leaf  - 10 households sharing it - 1/7th and 1/14th contribution to purchase (£1500 and £750).</a:t>
            </a:r>
            <a:endParaRPr/>
          </a:p>
          <a:p>
            <a:pPr marL="0" lvl="0" indent="0" algn="l" rtl="0">
              <a:spcBef>
                <a:spcPts val="0"/>
              </a:spcBef>
              <a:spcAft>
                <a:spcPts val="0"/>
              </a:spcAft>
              <a:buNone/>
            </a:pPr>
            <a:r>
              <a:rPr lang="en"/>
              <a:t>We had a charging point as it is a new development. We are also hoping to connect it to the National Grid along with 1000 other Nissan Leafs so that they can supply power back to the Grid at times of peak demand.</a:t>
            </a:r>
            <a:endParaRPr/>
          </a:p>
          <a:p>
            <a:pPr marL="0" lvl="0" indent="0" algn="l" rtl="0">
              <a:spcBef>
                <a:spcPts val="0"/>
              </a:spcBef>
              <a:spcAft>
                <a:spcPts val="0"/>
              </a:spcAft>
              <a:buNone/>
            </a:pPr>
            <a:r>
              <a:rPr lang="en"/>
              <a:t>We set up a legal entity - an unincorporated association to own it and to open a bank account.</a:t>
            </a:r>
            <a:endParaRPr/>
          </a:p>
          <a:p>
            <a:pPr marL="0" lvl="0" indent="0" algn="l" rtl="0">
              <a:spcBef>
                <a:spcPts val="0"/>
              </a:spcBef>
              <a:spcAft>
                <a:spcPts val="0"/>
              </a:spcAft>
              <a:buNone/>
            </a:pPr>
            <a:r>
              <a:rPr lang="en"/>
              <a:t>We then had to insure it.  That was where the challenge came.  Innovation and insurers do not readily go together and we came to learn that electric was already enough innovation let alone adding sharing to it. We also had no claims history.</a:t>
            </a:r>
            <a:endParaRPr/>
          </a:p>
          <a:p>
            <a:pPr marL="0" lvl="0" indent="0" algn="l" rtl="0">
              <a:spcBef>
                <a:spcPts val="0"/>
              </a:spcBef>
              <a:spcAft>
                <a:spcPts val="0"/>
              </a:spcAft>
              <a:buNone/>
            </a:pPr>
            <a:r>
              <a:rPr lang="en"/>
              <a:t>So the insurance cost was very high but split over the 10 households manageable.  We have got involved with a national organisation called co-mobility to try to improve the insurance available for community car shares and car clubs.</a:t>
            </a:r>
            <a:endParaRPr/>
          </a:p>
          <a:p>
            <a:pPr marL="0" lvl="0" indent="0" algn="l" rtl="0">
              <a:spcBef>
                <a:spcPts val="0"/>
              </a:spcBef>
              <a:spcAft>
                <a:spcPts val="0"/>
              </a:spcAft>
              <a:buNone/>
            </a:pPr>
            <a:r>
              <a:rPr lang="en"/>
              <a:t>Mileage works out at 4pm a mile.</a:t>
            </a:r>
            <a:endParaRPr/>
          </a:p>
          <a:p>
            <a:pPr marL="0" lvl="0" indent="0" algn="l" rtl="0">
              <a:spcBef>
                <a:spcPts val="0"/>
              </a:spcBef>
              <a:spcAft>
                <a:spcPts val="0"/>
              </a:spcAft>
              <a:buNone/>
            </a:pPr>
            <a:r>
              <a:rPr lang="en"/>
              <a:t>Ongoing costs will be shared depending on the context either on the basis of percentage usage or capital contribution.</a:t>
            </a:r>
            <a:endParaRPr/>
          </a:p>
          <a:p>
            <a:pPr marL="0" lvl="0" indent="0" algn="l" rtl="0">
              <a:spcBef>
                <a:spcPts val="0"/>
              </a:spcBef>
              <a:spcAft>
                <a:spcPts val="0"/>
              </a:spcAft>
              <a:buNone/>
            </a:pPr>
            <a:r>
              <a:rPr lang="en"/>
              <a:t>People book in the car’s google calendar - the title is what it is for and who is using it.  We have a dedicated Slack channel for communication.  So people can ask to share a lift to the shops if they see someone going.  Where there is conflict - we encourage each other to ask to see if the usage is negotiable - whether it can be moved to a different time or day.  </a:t>
            </a:r>
            <a:endParaRPr/>
          </a:p>
          <a:p>
            <a:pPr marL="0" lvl="0" indent="0" algn="l" rtl="0">
              <a:spcBef>
                <a:spcPts val="0"/>
              </a:spcBef>
              <a:spcAft>
                <a:spcPts val="0"/>
              </a:spcAft>
              <a:buNone/>
            </a:pPr>
            <a:r>
              <a:rPr lang="en"/>
              <a:t>Within the community we also have some private car shares going on between households.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65bb730cc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65bb730cc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Stepping back to the climate context - transport is critical.  </a:t>
            </a:r>
            <a:endParaRPr/>
          </a:p>
          <a:p>
            <a:pPr marL="0" lvl="0" indent="0" algn="l" rtl="0">
              <a:spcBef>
                <a:spcPts val="0"/>
              </a:spcBef>
              <a:spcAft>
                <a:spcPts val="0"/>
              </a:spcAft>
              <a:buNone/>
            </a:pPr>
            <a:endParaRPr sz="1200">
              <a:highlight>
                <a:schemeClr val="lt1"/>
              </a:highlight>
              <a:latin typeface="Source Code Pro"/>
              <a:ea typeface="Source Code Pro"/>
              <a:cs typeface="Source Code Pro"/>
              <a:sym typeface="Source Code Pro"/>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65bb730cc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65bb730cc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highlight>
                  <a:schemeClr val="lt1"/>
                </a:highlight>
                <a:latin typeface="Source Code Pro"/>
                <a:ea typeface="Source Code Pro"/>
                <a:cs typeface="Source Code Pro"/>
                <a:sym typeface="Source Code Pro"/>
              </a:rPr>
              <a:t>Private car use the biggest contributor to C02 emissions in the transport sector. Not airflights or haulage. </a:t>
            </a:r>
            <a:endParaRPr sz="1200">
              <a:highlight>
                <a:schemeClr val="lt1"/>
              </a:highlight>
              <a:latin typeface="Source Code Pro"/>
              <a:ea typeface="Source Code Pro"/>
              <a:cs typeface="Source Code Pro"/>
              <a:sym typeface="Source Code Pro"/>
            </a:endParaRPr>
          </a:p>
          <a:p>
            <a:pPr marL="0" lvl="0" indent="0" algn="l" rtl="0">
              <a:spcBef>
                <a:spcPts val="1600"/>
              </a:spcBef>
              <a:spcAft>
                <a:spcPts val="0"/>
              </a:spcAft>
              <a:buNone/>
            </a:pPr>
            <a:r>
              <a:rPr lang="en" sz="1200">
                <a:highlight>
                  <a:schemeClr val="lt1"/>
                </a:highlight>
              </a:rPr>
              <a:t>Despite increases in efficiency C02 road transport from emissions has risen by 6% since 1990 (Sept 2019, ONS) </a:t>
            </a:r>
            <a:endParaRPr sz="1200">
              <a:highlight>
                <a:schemeClr val="lt1"/>
              </a:highlight>
            </a:endParaRPr>
          </a:p>
          <a:p>
            <a:pPr marL="0" lvl="0" indent="0" algn="l" rtl="0">
              <a:spcBef>
                <a:spcPts val="0"/>
              </a:spcBef>
              <a:spcAft>
                <a:spcPts val="0"/>
              </a:spcAft>
              <a:buNone/>
            </a:pPr>
            <a:endParaRPr sz="1200">
              <a:highlight>
                <a:schemeClr val="lt1"/>
              </a:highlight>
            </a:endParaRPr>
          </a:p>
          <a:p>
            <a:pPr marL="0" lvl="0" indent="0" algn="l" rtl="0">
              <a:spcBef>
                <a:spcPts val="0"/>
              </a:spcBef>
              <a:spcAft>
                <a:spcPts val="0"/>
              </a:spcAft>
              <a:buNone/>
            </a:pPr>
            <a:r>
              <a:rPr lang="en" sz="1200">
                <a:highlight>
                  <a:schemeClr val="lt1"/>
                </a:highlight>
              </a:rPr>
              <a:t>What is going on:  more cars, used more, critically larger cars are now dominating the market, more recently from impact of turn away from diesel.</a:t>
            </a:r>
            <a:endParaRPr sz="1200">
              <a:highlight>
                <a:schemeClr val="lt1"/>
              </a:highlight>
            </a:endParaRPr>
          </a:p>
          <a:p>
            <a:pPr marL="0" lvl="0" indent="0" algn="l" rtl="0">
              <a:spcBef>
                <a:spcPts val="0"/>
              </a:spcBef>
              <a:spcAft>
                <a:spcPts val="0"/>
              </a:spcAft>
              <a:buNone/>
            </a:pPr>
            <a:endParaRPr sz="1200">
              <a:highlight>
                <a:schemeClr val="lt1"/>
              </a:highlight>
            </a:endParaRPr>
          </a:p>
          <a:p>
            <a:pPr marL="0" lvl="0" indent="0" algn="l" rtl="0">
              <a:spcBef>
                <a:spcPts val="0"/>
              </a:spcBef>
              <a:spcAft>
                <a:spcPts val="0"/>
              </a:spcAft>
              <a:buNone/>
            </a:pPr>
            <a:r>
              <a:rPr lang="en" sz="1200">
                <a:highlight>
                  <a:schemeClr val="lt1"/>
                </a:highlight>
              </a:rPr>
              <a:t>Around the corner is electric cars but a like for like replacement isn’t going to be enough by itself because of the forecast continued growth in ownership and use.  </a:t>
            </a:r>
            <a:endParaRPr sz="1200">
              <a:highlight>
                <a:schemeClr val="lt1"/>
              </a:highlight>
            </a:endParaRPr>
          </a:p>
          <a:p>
            <a:pPr marL="0" lvl="0" indent="0" algn="l" rtl="0">
              <a:spcBef>
                <a:spcPts val="0"/>
              </a:spcBef>
              <a:spcAft>
                <a:spcPts val="0"/>
              </a:spcAft>
              <a:buNone/>
            </a:pPr>
            <a:endParaRPr sz="1200">
              <a:highlight>
                <a:schemeClr val="lt1"/>
              </a:highlight>
            </a:endParaRPr>
          </a:p>
          <a:p>
            <a:pPr marL="0" lvl="0" indent="0" algn="l" rtl="0">
              <a:spcBef>
                <a:spcPts val="0"/>
              </a:spcBef>
              <a:spcAft>
                <a:spcPts val="0"/>
              </a:spcAft>
              <a:buNone/>
            </a:pPr>
            <a:r>
              <a:rPr lang="en" sz="1200">
                <a:highlight>
                  <a:schemeClr val="lt1"/>
                </a:highlight>
              </a:rPr>
              <a:t>Co2 emissions overall, taking into account production, are less for electric cars but when you realise on average a car is unused 96% of the time then sharing is the obvious way to reduce CO2 emissions further.  </a:t>
            </a:r>
            <a:endParaRPr sz="1200">
              <a:highlight>
                <a:schemeClr val="lt1"/>
              </a:highlight>
            </a:endParaRPr>
          </a:p>
          <a:p>
            <a:pPr marL="0" lvl="0" indent="0" algn="l" rtl="0">
              <a:spcBef>
                <a:spcPts val="0"/>
              </a:spcBef>
              <a:spcAft>
                <a:spcPts val="0"/>
              </a:spcAft>
              <a:buNone/>
            </a:pPr>
            <a:endParaRPr sz="1200">
              <a:highlight>
                <a:schemeClr val="lt1"/>
              </a:highlight>
            </a:endParaRPr>
          </a:p>
          <a:p>
            <a:pPr marL="0" lvl="0" indent="0" algn="l" rtl="0">
              <a:spcBef>
                <a:spcPts val="0"/>
              </a:spcBef>
              <a:spcAft>
                <a:spcPts val="0"/>
              </a:spcAft>
              <a:buNone/>
            </a:pPr>
            <a:r>
              <a:rPr lang="en" sz="1200">
                <a:highlight>
                  <a:schemeClr val="lt1"/>
                </a:highlight>
              </a:rPr>
              <a:t>So the key message is own less cars and use them less.</a:t>
            </a:r>
            <a:endParaRPr sz="1200">
              <a:highlight>
                <a:schemeClr val="lt1"/>
              </a:highlight>
            </a:endParaRPr>
          </a:p>
          <a:p>
            <a:pPr marL="0" lvl="0" indent="0" algn="l" rtl="0">
              <a:spcBef>
                <a:spcPts val="0"/>
              </a:spcBef>
              <a:spcAft>
                <a:spcPts val="0"/>
              </a:spcAft>
              <a:buNone/>
            </a:pPr>
            <a:endParaRPr sz="1200">
              <a:highlight>
                <a:schemeClr val="lt1"/>
              </a:highlight>
            </a:endParaRPr>
          </a:p>
          <a:p>
            <a:pPr marL="0" lvl="0" indent="0" algn="l" rtl="0">
              <a:spcBef>
                <a:spcPts val="0"/>
              </a:spcBef>
              <a:spcAft>
                <a:spcPts val="0"/>
              </a:spcAft>
              <a:buNone/>
            </a:pPr>
            <a:r>
              <a:rPr lang="en" sz="1200">
                <a:highlight>
                  <a:schemeClr val="lt1"/>
                </a:highlight>
              </a:rPr>
              <a:t>One way to do that is bikes - CO2 consumption whether electric or not thought to be 10 times less than a car.</a:t>
            </a:r>
            <a:endParaRPr sz="1200">
              <a:highlight>
                <a:schemeClr val="lt1"/>
              </a:highlight>
            </a:endParaRPr>
          </a:p>
          <a:p>
            <a:pPr marL="0" lvl="0" indent="0" algn="l" rtl="0">
              <a:spcBef>
                <a:spcPts val="0"/>
              </a:spcBef>
              <a:spcAft>
                <a:spcPts val="0"/>
              </a:spcAft>
              <a:buNone/>
            </a:pPr>
            <a:endParaRPr sz="1200">
              <a:highlight>
                <a:schemeClr val="lt1"/>
              </a:highlight>
            </a:endParaRPr>
          </a:p>
          <a:p>
            <a:pPr marL="0" lvl="0" indent="0" algn="l" rtl="0">
              <a:spcBef>
                <a:spcPts val="0"/>
              </a:spcBef>
              <a:spcAft>
                <a:spcPts val="0"/>
              </a:spcAft>
              <a:buNone/>
            </a:pPr>
            <a:r>
              <a:rPr lang="en" sz="1200">
                <a:highlight>
                  <a:schemeClr val="lt1"/>
                </a:highlight>
              </a:rPr>
              <a:t>It is hoped electric bikes will be the gamechanger in increasing the use of bikes over cars.  </a:t>
            </a:r>
            <a:endParaRPr sz="1200">
              <a:highlight>
                <a:schemeClr val="lt1"/>
              </a:highlight>
            </a:endParaRPr>
          </a:p>
          <a:p>
            <a:pPr marL="0" lvl="0" indent="0" algn="l" rtl="0">
              <a:spcBef>
                <a:spcPts val="0"/>
              </a:spcBef>
              <a:spcAft>
                <a:spcPts val="0"/>
              </a:spcAft>
              <a:buNone/>
            </a:pPr>
            <a:endParaRPr sz="1200">
              <a:highlight>
                <a:schemeClr val="lt1"/>
              </a:highlight>
            </a:endParaRPr>
          </a:p>
          <a:p>
            <a:pPr marL="0" lvl="0" indent="0" algn="l" rtl="0">
              <a:spcBef>
                <a:spcPts val="0"/>
              </a:spcBef>
              <a:spcAft>
                <a:spcPts val="0"/>
              </a:spcAft>
              <a:buNone/>
            </a:pPr>
            <a:r>
              <a:rPr lang="en" sz="1200">
                <a:highlight>
                  <a:schemeClr val="lt1"/>
                </a:highlight>
              </a:rPr>
              <a:t>What we identified is that there is a gap - for families, for larger shops, that is where a electric cargo bike or trike makes sense.  </a:t>
            </a:r>
            <a:endParaRPr sz="1200">
              <a:highlight>
                <a:schemeClr val="lt1"/>
              </a:highlight>
            </a:endParaRPr>
          </a:p>
          <a:p>
            <a:pPr marL="0" lvl="0" indent="0" algn="l" rtl="0">
              <a:spcBef>
                <a:spcPts val="0"/>
              </a:spcBef>
              <a:spcAft>
                <a:spcPts val="0"/>
              </a:spcAft>
              <a:buNone/>
            </a:pPr>
            <a:endParaRPr sz="1200">
              <a:highlight>
                <a:schemeClr val="lt1"/>
              </a:highlight>
            </a:endParaRPr>
          </a:p>
          <a:p>
            <a:pPr marL="0" lvl="0" indent="0" algn="l" rtl="0">
              <a:spcBef>
                <a:spcPts val="0"/>
              </a:spcBef>
              <a:spcAft>
                <a:spcPts val="0"/>
              </a:spcAft>
              <a:buNone/>
            </a:pPr>
            <a:r>
              <a:rPr lang="en" sz="1200">
                <a:highlight>
                  <a:schemeClr val="lt1"/>
                </a:highlight>
              </a:rPr>
              <a:t>And as with so much else - it makes sense to share.   </a:t>
            </a:r>
            <a:endParaRPr sz="1200">
              <a:highlight>
                <a:schemeClr val="lt1"/>
              </a:highlight>
            </a:endParaRPr>
          </a:p>
          <a:p>
            <a:pPr marL="0" lvl="0" indent="0" algn="l" rtl="0">
              <a:spcBef>
                <a:spcPts val="0"/>
              </a:spcBef>
              <a:spcAft>
                <a:spcPts val="0"/>
              </a:spcAft>
              <a:buNone/>
            </a:pPr>
            <a:endParaRPr sz="1200">
              <a:highlight>
                <a:schemeClr val="lt1"/>
              </a:highlight>
            </a:endParaRPr>
          </a:p>
          <a:p>
            <a:pPr marL="0" lvl="0" indent="0" algn="l" rtl="0">
              <a:spcBef>
                <a:spcPts val="0"/>
              </a:spcBef>
              <a:spcAft>
                <a:spcPts val="0"/>
              </a:spcAft>
              <a:buNone/>
            </a:pPr>
            <a:r>
              <a:rPr lang="en" sz="1200">
                <a:highlight>
                  <a:schemeClr val="lt1"/>
                </a:highlight>
              </a:rPr>
              <a:t>______</a:t>
            </a:r>
            <a:endParaRPr sz="1200">
              <a:highlight>
                <a:schemeClr val="lt1"/>
              </a:highlight>
            </a:endParaRPr>
          </a:p>
          <a:p>
            <a:pPr marL="0" lvl="0" indent="0" algn="l" rtl="0">
              <a:spcBef>
                <a:spcPts val="0"/>
              </a:spcBef>
              <a:spcAft>
                <a:spcPts val="0"/>
              </a:spcAft>
              <a:buNone/>
            </a:pPr>
            <a:endParaRPr sz="1200">
              <a:highlight>
                <a:schemeClr val="lt1"/>
              </a:highlight>
            </a:endParaRPr>
          </a:p>
          <a:p>
            <a:pPr marL="0" lvl="0" indent="0" algn="l" rtl="0">
              <a:lnSpc>
                <a:spcPct val="115000"/>
              </a:lnSpc>
              <a:spcBef>
                <a:spcPts val="0"/>
              </a:spcBef>
              <a:spcAft>
                <a:spcPts val="0"/>
              </a:spcAft>
              <a:buNone/>
            </a:pPr>
            <a:r>
              <a:rPr lang="en" sz="1200">
                <a:highlight>
                  <a:schemeClr val="lt1"/>
                </a:highlight>
                <a:latin typeface="Source Code Pro"/>
                <a:ea typeface="Source Code Pro"/>
                <a:cs typeface="Source Code Pro"/>
                <a:sym typeface="Source Code Pro"/>
              </a:rPr>
              <a:t>Reducing emissions from transport is going to require behavioural change. </a:t>
            </a:r>
            <a:endParaRPr sz="1200">
              <a:highlight>
                <a:schemeClr val="lt1"/>
              </a:highlight>
              <a:latin typeface="Source Code Pro"/>
              <a:ea typeface="Source Code Pro"/>
              <a:cs typeface="Source Code Pro"/>
              <a:sym typeface="Source Code Pro"/>
            </a:endParaRPr>
          </a:p>
          <a:p>
            <a:pPr marL="457200" lvl="0" indent="-304800" algn="l" rtl="0">
              <a:lnSpc>
                <a:spcPct val="115000"/>
              </a:lnSpc>
              <a:spcBef>
                <a:spcPts val="1600"/>
              </a:spcBef>
              <a:spcAft>
                <a:spcPts val="0"/>
              </a:spcAft>
              <a:buClr>
                <a:schemeClr val="accent1"/>
              </a:buClr>
              <a:buSzPts val="1200"/>
              <a:buFont typeface="Source Code Pro"/>
              <a:buChar char="●"/>
            </a:pPr>
            <a:r>
              <a:rPr lang="en" sz="1200">
                <a:highlight>
                  <a:srgbClr val="FFFF00"/>
                </a:highlight>
                <a:latin typeface="Source Code Pro"/>
                <a:ea typeface="Source Code Pro"/>
                <a:cs typeface="Source Code Pro"/>
                <a:sym typeface="Source Code Pro"/>
              </a:rPr>
              <a:t>Simply moving to electric cars is not the solution - not only because that doesn’t help congestion or end air pollution, but also because of the C02 embedded in the production process. </a:t>
            </a:r>
            <a:endParaRPr sz="1200">
              <a:highlight>
                <a:srgbClr val="FFFF00"/>
              </a:highlight>
              <a:latin typeface="Source Code Pro"/>
              <a:ea typeface="Source Code Pro"/>
              <a:cs typeface="Source Code Pro"/>
              <a:sym typeface="Source Code Pro"/>
            </a:endParaRPr>
          </a:p>
          <a:p>
            <a:pPr marL="457200" lvl="0" indent="-304800" algn="l" rtl="0">
              <a:lnSpc>
                <a:spcPct val="115000"/>
              </a:lnSpc>
              <a:spcBef>
                <a:spcPts val="0"/>
              </a:spcBef>
              <a:spcAft>
                <a:spcPts val="0"/>
              </a:spcAft>
              <a:buClr>
                <a:schemeClr val="accent1"/>
              </a:buClr>
              <a:buSzPts val="1200"/>
              <a:buFont typeface="Source Code Pro"/>
              <a:buChar char="●"/>
            </a:pPr>
            <a:r>
              <a:rPr lang="en" sz="1200">
                <a:highlight>
                  <a:srgbClr val="FFFF00"/>
                </a:highlight>
                <a:latin typeface="Source Code Pro"/>
                <a:ea typeface="Source Code Pro"/>
                <a:cs typeface="Source Code Pro"/>
                <a:sym typeface="Source Code Pro"/>
              </a:rPr>
              <a:t>Cars need to be shared more rather than individually owned AND we need to turn away from car use when we can. The key message is share more and use less applies just as much to transport as it does to other areas of our lives.</a:t>
            </a:r>
            <a:endParaRPr sz="1200">
              <a:highlight>
                <a:srgbClr val="FFFF00"/>
              </a:highlight>
              <a:latin typeface="Source Code Pro"/>
              <a:ea typeface="Source Code Pro"/>
              <a:cs typeface="Source Code Pro"/>
              <a:sym typeface="Source Code Pro"/>
            </a:endParaRPr>
          </a:p>
          <a:p>
            <a:pPr marL="457200" lvl="0" indent="-304800" algn="l" rtl="0">
              <a:lnSpc>
                <a:spcPct val="115000"/>
              </a:lnSpc>
              <a:spcBef>
                <a:spcPts val="0"/>
              </a:spcBef>
              <a:spcAft>
                <a:spcPts val="0"/>
              </a:spcAft>
              <a:buClr>
                <a:schemeClr val="accent1"/>
              </a:buClr>
              <a:buSzPts val="1200"/>
              <a:buFont typeface="Source Code Pro"/>
              <a:buChar char="●"/>
            </a:pPr>
            <a:r>
              <a:rPr lang="en" sz="1200">
                <a:highlight>
                  <a:srgbClr val="FFFF00"/>
                </a:highlight>
                <a:latin typeface="Source Code Pro"/>
                <a:ea typeface="Source Code Pro"/>
                <a:cs typeface="Source Code Pro"/>
                <a:sym typeface="Source Code Pro"/>
              </a:rPr>
              <a:t>Bikes - whether electric or not, are believed to account per KM for 10 times less CO2 than a car (taking into account both CO2 in production and use). Electric bikes are thought to be the gamechanger that helps get people out of their cars because longer, hillier, faster journeys become possible for more people. Electric trikes take that advantage further because of their extra capacity.</a:t>
            </a:r>
            <a:endParaRPr sz="1200">
              <a:highlight>
                <a:srgbClr val="FFFF00"/>
              </a:highlight>
              <a:latin typeface="Source Code Pro"/>
              <a:ea typeface="Source Code Pro"/>
              <a:cs typeface="Source Code Pro"/>
              <a:sym typeface="Source Code Pro"/>
            </a:endParaRPr>
          </a:p>
          <a:p>
            <a:pPr marL="457200" lvl="0" indent="0" algn="l" rtl="0">
              <a:lnSpc>
                <a:spcPct val="115000"/>
              </a:lnSpc>
              <a:spcBef>
                <a:spcPts val="1600"/>
              </a:spcBef>
              <a:spcAft>
                <a:spcPts val="0"/>
              </a:spcAft>
              <a:buNone/>
            </a:pPr>
            <a:r>
              <a:rPr lang="en" sz="1200">
                <a:highlight>
                  <a:srgbClr val="FFFF00"/>
                </a:highlight>
                <a:latin typeface="Source Code Pro"/>
                <a:ea typeface="Source Code Pro"/>
                <a:cs typeface="Source Code Pro"/>
                <a:sym typeface="Source Code Pro"/>
              </a:rPr>
              <a:t>  </a:t>
            </a:r>
            <a:endParaRPr sz="1200">
              <a:highlight>
                <a:srgbClr val="FFFF00"/>
              </a:highlight>
              <a:latin typeface="Source Code Pro"/>
              <a:ea typeface="Source Code Pro"/>
              <a:cs typeface="Source Code Pro"/>
              <a:sym typeface="Source Code Pro"/>
            </a:endParaRPr>
          </a:p>
          <a:p>
            <a:pPr marL="457200" lvl="0" indent="-304800" algn="l" rtl="0">
              <a:lnSpc>
                <a:spcPct val="115000"/>
              </a:lnSpc>
              <a:spcBef>
                <a:spcPts val="1600"/>
              </a:spcBef>
              <a:spcAft>
                <a:spcPts val="0"/>
              </a:spcAft>
              <a:buClr>
                <a:schemeClr val="accent1"/>
              </a:buClr>
              <a:buSzPts val="1200"/>
              <a:buFont typeface="Source Code Pro"/>
              <a:buChar char="●"/>
            </a:pPr>
            <a:r>
              <a:rPr lang="en" sz="1200">
                <a:highlight>
                  <a:schemeClr val="lt1"/>
                </a:highlight>
                <a:latin typeface="Source Code Pro"/>
                <a:ea typeface="Source Code Pro"/>
                <a:cs typeface="Source Code Pro"/>
                <a:sym typeface="Source Code Pro"/>
              </a:rPr>
              <a:t>One of the things we have learned from the shared electric car in the cohousing community is that sharing is practical.  The other is that a significant proportion of journeys are low mileage. </a:t>
            </a:r>
            <a:endParaRPr sz="1200">
              <a:highlight>
                <a:schemeClr val="lt1"/>
              </a:highlight>
              <a:latin typeface="Source Code Pro"/>
              <a:ea typeface="Source Code Pro"/>
              <a:cs typeface="Source Code Pro"/>
              <a:sym typeface="Source Code Pro"/>
            </a:endParaRPr>
          </a:p>
          <a:p>
            <a:pPr marL="0" lvl="0" indent="0" algn="l" rtl="0">
              <a:spcBef>
                <a:spcPts val="16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8570E9CC-FA4C-4EDD-B28E-F945FFCC90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1F47161D-7182-40F4-B301-1FC1AC2E91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Incomplete picture:</a:t>
            </a:r>
          </a:p>
          <a:p>
            <a:r>
              <a:rPr lang="en-GB" altLang="en-US" dirty="0"/>
              <a:t>Shows only CO2</a:t>
            </a:r>
          </a:p>
          <a:p>
            <a:r>
              <a:rPr lang="en-GB" altLang="en-US" dirty="0"/>
              <a:t>Doesn’t show imported emissions</a:t>
            </a:r>
          </a:p>
          <a:p>
            <a:r>
              <a:rPr lang="en-GB" altLang="en-US" dirty="0"/>
              <a:t>--</a:t>
            </a:r>
          </a:p>
          <a:p>
            <a:endParaRPr lang="en-GB" altLang="en-US" dirty="0"/>
          </a:p>
          <a:p>
            <a:r>
              <a:rPr lang="en-GB" altLang="en-US" dirty="0"/>
              <a:t>These are taken from the most recent BEIS local authority data set.   </a:t>
            </a:r>
          </a:p>
          <a:p>
            <a:endParaRPr lang="en-GB" altLang="en-US" dirty="0"/>
          </a:p>
          <a:p>
            <a:r>
              <a:rPr lang="en-GB" altLang="en-US" dirty="0"/>
              <a:t>Transport is the big one in South Cambs because of the major roads running through the district. </a:t>
            </a:r>
          </a:p>
          <a:p>
            <a:endParaRPr lang="en-GB" altLang="en-US" dirty="0"/>
          </a:p>
          <a:p>
            <a:r>
              <a:rPr lang="en-GB" altLang="en-US" dirty="0"/>
              <a:t>The small sector at the top shows emissions from Land Use and Forestry.  This includes carbon sinks as well as sources, and in most districts is negative emissions.  In South Cambs emissions from this sector total 5.4 kt.   It varies from -892 </a:t>
            </a:r>
            <a:r>
              <a:rPr lang="en-GB" altLang="en-US" dirty="0" err="1"/>
              <a:t>kt</a:t>
            </a:r>
            <a:r>
              <a:rPr lang="en-GB" altLang="en-US" dirty="0"/>
              <a:t> in Dumfries &amp; Galloway to 132 in East Cambs.</a:t>
            </a:r>
          </a:p>
          <a:p>
            <a:endParaRPr lang="en-GB" altLang="en-US" dirty="0"/>
          </a:p>
          <a:p>
            <a:r>
              <a:rPr lang="en-GB" altLang="en-US" dirty="0"/>
              <a:t>It is an incomplete picture because it is CO2 only. CO2 accounts for 81% of global warming potential on average in the UK.  (Other GHGs are methane, nitrous oxides and fluorinated gases from waste management and agriculture mainly.)</a:t>
            </a:r>
          </a:p>
          <a:p>
            <a:endParaRPr lang="en-GB" altLang="en-US" dirty="0"/>
          </a:p>
          <a:p>
            <a:r>
              <a:rPr lang="en-GB" altLang="en-US" dirty="0"/>
              <a:t>It is also incomplete in that, in line with standard accounting practice, it shows CO2 emitted in the district (direct emissions, Scope 1), and CO2 emitted in the production of energy, (principally electricity), consumed in the district, (indirect emissions from energy, Scope 2).  It does not include emissions from the production of goods and services consumed in the district but produced out of the district.  There is no data on these, but to give an indication, the Committee on Climate Change estimate that on average in the UK, this increases emissions by 70%</a:t>
            </a:r>
          </a:p>
          <a:p>
            <a:endParaRPr lang="en-GB" altLang="en-US" dirty="0"/>
          </a:p>
          <a:p>
            <a:r>
              <a:rPr lang="en-GB" altLang="en-US" dirty="0"/>
              <a:t> </a:t>
            </a:r>
          </a:p>
        </p:txBody>
      </p:sp>
      <p:sp>
        <p:nvSpPr>
          <p:cNvPr id="6148" name="Slide Number Placeholder 3">
            <a:extLst>
              <a:ext uri="{FF2B5EF4-FFF2-40B4-BE49-F238E27FC236}">
                <a16:creationId xmlns:a16="http://schemas.microsoft.com/office/drawing/2014/main" id="{E920D04F-18EB-49FF-B342-E890105F25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17A1B82-A256-4FC3-999B-5F379ED721CD}" type="slidenum">
              <a:rPr lang="en-GB" altLang="en-US" smtClean="0"/>
              <a:pPr/>
              <a:t>19</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765bb730c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65bb730c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 many ‘sharing solutions’ are corporation-facilitated app-based profit-making products - we think the community-led initiatives are really important.  When it comes to bike-sharing and car sharing for instance it is rarely profitable for companies to operate these outside of city centres - so community-led schemes are vital and often have additional benefits.</a:t>
            </a:r>
            <a:endParaRPr/>
          </a:p>
          <a:p>
            <a:pPr marL="457200" lvl="0" indent="-298450" algn="l" rtl="0">
              <a:spcBef>
                <a:spcPts val="0"/>
              </a:spcBef>
              <a:spcAft>
                <a:spcPts val="0"/>
              </a:spcAft>
              <a:buSzPts val="1100"/>
              <a:buChar char="●"/>
            </a:pPr>
            <a:r>
              <a:rPr lang="en"/>
              <a:t>Engagement with local school - artwork, assemblies, outside gates for families to try it, practically support OP events - rubbish ramble and community centre.</a:t>
            </a:r>
            <a:endParaRPr/>
          </a:p>
          <a:p>
            <a:pPr marL="457200" lvl="0" indent="-298450" algn="l" rtl="0">
              <a:spcBef>
                <a:spcPts val="0"/>
              </a:spcBef>
              <a:spcAft>
                <a:spcPts val="0"/>
              </a:spcAft>
              <a:buSzPts val="1100"/>
              <a:buChar char="●"/>
            </a:pPr>
            <a:r>
              <a:rPr lang="en"/>
              <a:t>Aim use as a way to connecting people in OP as a basis for future sustainability initiatives.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65bb730cc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65bb730c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Funding was awarded at level sufficient for bike suitable for hills - don’t have many but we were thinking of the bridges.  100K load capacity - up to 4 children.   Trike as easiest and most accessible to ride.</a:t>
            </a:r>
            <a:endParaRPr/>
          </a:p>
          <a:p>
            <a:pPr marL="0" lvl="0" indent="0" algn="l" rtl="0">
              <a:spcBef>
                <a:spcPts val="0"/>
              </a:spcBef>
              <a:spcAft>
                <a:spcPts val="0"/>
              </a:spcAft>
              <a:buNone/>
            </a:pPr>
            <a:endParaRPr/>
          </a:p>
          <a:p>
            <a:pPr marL="0" lvl="0" indent="0" algn="l" rtl="0">
              <a:spcBef>
                <a:spcPts val="0"/>
              </a:spcBef>
              <a:spcAft>
                <a:spcPts val="0"/>
              </a:spcAft>
              <a:buNone/>
            </a:pPr>
            <a:r>
              <a:rPr lang="en"/>
              <a:t>£3500 trike, £1000 accessories - large part cost of spare battery.</a:t>
            </a:r>
            <a:endParaRPr/>
          </a:p>
          <a:p>
            <a:pPr marL="0" lvl="0" indent="0" algn="l" rtl="0">
              <a:spcBef>
                <a:spcPts val="0"/>
              </a:spcBef>
              <a:spcAft>
                <a:spcPts val="0"/>
              </a:spcAft>
              <a:buNone/>
            </a:pPr>
            <a:endParaRPr/>
          </a:p>
          <a:p>
            <a:pPr marL="0" lvl="0" indent="0" algn="l" rtl="0">
              <a:spcBef>
                <a:spcPts val="0"/>
              </a:spcBef>
              <a:spcAft>
                <a:spcPts val="0"/>
              </a:spcAft>
              <a:buNone/>
            </a:pPr>
            <a:r>
              <a:rPr lang="en"/>
              <a:t>C£500 coming from CCC EU City Changer Cargo Bike Fund.</a:t>
            </a:r>
            <a:endParaRPr/>
          </a:p>
          <a:p>
            <a:pPr marL="0" lvl="0" indent="0" algn="l" rtl="0">
              <a:spcBef>
                <a:spcPts val="0"/>
              </a:spcBef>
              <a:spcAft>
                <a:spcPts val="0"/>
              </a:spcAft>
              <a:buNone/>
            </a:pPr>
            <a:endParaRPr/>
          </a:p>
          <a:p>
            <a:pPr marL="0" lvl="0" indent="0" algn="l" rtl="0">
              <a:spcBef>
                <a:spcPts val="0"/>
              </a:spcBef>
              <a:spcAft>
                <a:spcPts val="0"/>
              </a:spcAft>
              <a:buNone/>
            </a:pPr>
            <a:r>
              <a:rPr lang="en"/>
              <a:t>Ongoing costs: insurance, reimbursement to CCL for electricity, repair costs to be covered by membership fees and usage contributions.  C£500.</a:t>
            </a:r>
            <a:endParaRPr/>
          </a:p>
          <a:p>
            <a:pPr marL="0" lvl="0" indent="0" algn="l" rtl="0">
              <a:spcBef>
                <a:spcPts val="0"/>
              </a:spcBef>
              <a:spcAft>
                <a:spcPts val="0"/>
              </a:spcAft>
              <a:buNone/>
            </a:pPr>
            <a:endParaRPr/>
          </a:p>
          <a:p>
            <a:pPr marL="0" lvl="0" indent="0" algn="l" rtl="0">
              <a:spcBef>
                <a:spcPts val="0"/>
              </a:spcBef>
              <a:spcAft>
                <a:spcPts val="0"/>
              </a:spcAft>
              <a:buNone/>
            </a:pPr>
            <a:r>
              <a:rPr lang="en"/>
              <a:t>Membership fees £30 &amp; £40 - inclusive of use to minimise admin.  We have signed up 16 households and covered that cost so as we add members we can also start to think about can we add to the scheme if we are able to increase membership and build up reserves - a folding electric bike because it supports multi-model travel is on our wish list.</a:t>
            </a: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65bb730c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65bb730c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through.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65bb730cc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65bb730c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through.  </a:t>
            </a:r>
            <a:endParaRPr/>
          </a:p>
        </p:txBody>
      </p:sp>
    </p:spTree>
    <p:extLst>
      <p:ext uri="{BB962C8B-B14F-4D97-AF65-F5344CB8AC3E}">
        <p14:creationId xmlns:p14="http://schemas.microsoft.com/office/powerpoint/2010/main" val="361159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1DEDE350-BD33-45E7-8437-598C1D48A6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91B4FD57-C3C3-4198-A3B3-22E79605F3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a:p>
            <a:endParaRPr lang="en-GB" altLang="en-US" dirty="0"/>
          </a:p>
          <a:p>
            <a:r>
              <a:rPr lang="en-GB" altLang="en-US" dirty="0"/>
              <a:t>This chart was produced by the CUSPE team for the county council.  Each band shows total historical and projected CO2 emissions of one of the Cambridgeshire and Peterborough local authorities from 2005 to 2050.  </a:t>
            </a:r>
            <a:r>
              <a:rPr lang="en-GB" altLang="en-US" dirty="0" err="1"/>
              <a:t>Sth</a:t>
            </a:r>
            <a:r>
              <a:rPr lang="en-GB" altLang="en-US" dirty="0"/>
              <a:t> Cambs is the blue band near the top.  </a:t>
            </a:r>
          </a:p>
          <a:p>
            <a:endParaRPr lang="en-GB" altLang="en-US" dirty="0"/>
          </a:p>
          <a:p>
            <a:r>
              <a:rPr lang="en-GB" altLang="en-US" dirty="0"/>
              <a:t>The historical decline is despite increases in population; and is due to increased energy efficiency and decarbonisation of the electricity grid. </a:t>
            </a:r>
          </a:p>
          <a:p>
            <a:endParaRPr lang="en-GB" altLang="en-US" dirty="0"/>
          </a:p>
          <a:p>
            <a:r>
              <a:rPr lang="en-GB" altLang="en-US" dirty="0"/>
              <a:t>Two projections are shown.  The upper line takes projected increases in population into account, using projections from ONS, and shows the expected decline in emissions based on current and expected government policies which are planned.  </a:t>
            </a:r>
          </a:p>
          <a:p>
            <a:endParaRPr lang="en-GB" altLang="en-US" dirty="0"/>
          </a:p>
          <a:p>
            <a:r>
              <a:rPr lang="en-GB" altLang="en-US" dirty="0"/>
              <a:t>The steeper lower line in red shows the necessary pathway for net zero by 2050.</a:t>
            </a:r>
          </a:p>
        </p:txBody>
      </p:sp>
      <p:sp>
        <p:nvSpPr>
          <p:cNvPr id="8196" name="Slide Number Placeholder 3">
            <a:extLst>
              <a:ext uri="{FF2B5EF4-FFF2-40B4-BE49-F238E27FC236}">
                <a16:creationId xmlns:a16="http://schemas.microsoft.com/office/drawing/2014/main" id="{BC540470-AF5C-487C-891C-1DEF9F0C4E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FC5EDD6-7233-4899-AA3B-F877D3559CBC}" type="slidenum">
              <a:rPr lang="en-GB" altLang="en-US" smtClean="0"/>
              <a:pPr/>
              <a:t>20</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DBD41E9-71D9-4740-9861-C863BC951F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1808092D-8AE9-4E0C-A428-FA0AA087AC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244" name="Slide Number Placeholder 3">
            <a:extLst>
              <a:ext uri="{FF2B5EF4-FFF2-40B4-BE49-F238E27FC236}">
                <a16:creationId xmlns:a16="http://schemas.microsoft.com/office/drawing/2014/main" id="{E50B6B20-6B4E-4C86-AFDB-CA0AB90847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5B6B0DB-24BC-4954-AE1C-593C8554DEAC}" type="slidenum">
              <a:rPr lang="en-GB" altLang="en-US" smtClean="0"/>
              <a:pPr/>
              <a:t>21</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1DEDE350-BD33-45E7-8437-598C1D48A6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91B4FD57-C3C3-4198-A3B3-22E79605F3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This chart was produced by the CUSPE team for the county council.  Each band shows total historical and projected CO2 emissions of one of the Cambridgeshire and Peterborough local authorities from 2005 to 2050.  Sth Cambs is the blue band near the top.  </a:t>
            </a:r>
          </a:p>
          <a:p>
            <a:endParaRPr lang="en-GB" altLang="en-US"/>
          </a:p>
          <a:p>
            <a:r>
              <a:rPr lang="en-GB" altLang="en-US"/>
              <a:t>The historical decline is despite increases in population; and is due to increased energy efficiency and decarbonisation of the electricity grid. </a:t>
            </a:r>
          </a:p>
          <a:p>
            <a:endParaRPr lang="en-GB" altLang="en-US"/>
          </a:p>
          <a:p>
            <a:r>
              <a:rPr lang="en-GB" altLang="en-US"/>
              <a:t>Two projections are shown.  The upper line takes projected increases in population into account, using projections from ONS, and shows the expected decline in emissions based on current and expected government policies which are planned.  </a:t>
            </a:r>
          </a:p>
          <a:p>
            <a:endParaRPr lang="en-GB" altLang="en-US"/>
          </a:p>
          <a:p>
            <a:r>
              <a:rPr lang="en-GB" altLang="en-US"/>
              <a:t>The steeper lower line in red shows the necessary pathway for net zero by 2050.</a:t>
            </a:r>
          </a:p>
        </p:txBody>
      </p:sp>
      <p:sp>
        <p:nvSpPr>
          <p:cNvPr id="8196" name="Slide Number Placeholder 3">
            <a:extLst>
              <a:ext uri="{FF2B5EF4-FFF2-40B4-BE49-F238E27FC236}">
                <a16:creationId xmlns:a16="http://schemas.microsoft.com/office/drawing/2014/main" id="{BC540470-AF5C-487C-891C-1DEF9F0C4E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FC5EDD6-7233-4899-AA3B-F877D3559CBC}" type="slidenum">
              <a:rPr lang="en-GB" altLang="en-US" smtClean="0"/>
              <a:pPr/>
              <a:t>22</a:t>
            </a:fld>
            <a:endParaRPr lang="en-GB" altLang="en-US"/>
          </a:p>
        </p:txBody>
      </p:sp>
    </p:spTree>
    <p:extLst>
      <p:ext uri="{BB962C8B-B14F-4D97-AF65-F5344CB8AC3E}">
        <p14:creationId xmlns:p14="http://schemas.microsoft.com/office/powerpoint/2010/main" val="284830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F77ACB3-F172-4367-83FE-5CBEA76286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80BA484A-738E-4D9F-8E64-B7F8DAAF67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Council approach is to </a:t>
            </a:r>
          </a:p>
          <a:p>
            <a:pPr lvl="1"/>
            <a:r>
              <a:rPr lang="en-GB" altLang="en-US"/>
              <a:t>lead by example on our own Estate and Operations and </a:t>
            </a:r>
          </a:p>
          <a:p>
            <a:pPr lvl="1"/>
            <a:r>
              <a:rPr lang="en-GB" altLang="en-US"/>
              <a:t>use our direct influence from policies, procurement and investment</a:t>
            </a:r>
          </a:p>
          <a:p>
            <a:pPr lvl="1"/>
            <a:r>
              <a:rPr lang="en-GB" altLang="en-US"/>
              <a:t>Use our wider influence through partnerships, grants and our channels of communication</a:t>
            </a:r>
          </a:p>
          <a:p>
            <a:endParaRPr lang="en-GB" altLang="en-US"/>
          </a:p>
        </p:txBody>
      </p:sp>
      <p:sp>
        <p:nvSpPr>
          <p:cNvPr id="13316" name="Slide Number Placeholder 3">
            <a:extLst>
              <a:ext uri="{FF2B5EF4-FFF2-40B4-BE49-F238E27FC236}">
                <a16:creationId xmlns:a16="http://schemas.microsoft.com/office/drawing/2014/main" id="{31A320DB-70DC-40ED-8C5E-760B074C66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A7FEFC0-CF9B-453A-B3B6-83C3368C6997}" type="slidenum">
              <a:rPr lang="en-GB" altLang="en-US" smtClean="0"/>
              <a:pPr/>
              <a:t>23</a:t>
            </a:fld>
            <a:endParaRPr lang="en-GB" altLang="en-US"/>
          </a:p>
        </p:txBody>
      </p:sp>
    </p:spTree>
    <p:extLst>
      <p:ext uri="{BB962C8B-B14F-4D97-AF65-F5344CB8AC3E}">
        <p14:creationId xmlns:p14="http://schemas.microsoft.com/office/powerpoint/2010/main" val="3783631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F77ACB3-F172-4367-83FE-5CBEA76286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80BA484A-738E-4D9F-8E64-B7F8DAAF67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Council approach is to </a:t>
            </a:r>
          </a:p>
          <a:p>
            <a:pPr lvl="1"/>
            <a:r>
              <a:rPr lang="en-GB" altLang="en-US"/>
              <a:t>lead by example on our own Estate and Operations and </a:t>
            </a:r>
          </a:p>
          <a:p>
            <a:pPr lvl="1"/>
            <a:r>
              <a:rPr lang="en-GB" altLang="en-US"/>
              <a:t>use our direct influence from policies, procurement and investment</a:t>
            </a:r>
          </a:p>
          <a:p>
            <a:pPr lvl="1"/>
            <a:r>
              <a:rPr lang="en-GB" altLang="en-US"/>
              <a:t>Use our wider influence through partnerships, grants and our channels of communication</a:t>
            </a:r>
          </a:p>
          <a:p>
            <a:endParaRPr lang="en-GB" altLang="en-US"/>
          </a:p>
        </p:txBody>
      </p:sp>
      <p:sp>
        <p:nvSpPr>
          <p:cNvPr id="13316" name="Slide Number Placeholder 3">
            <a:extLst>
              <a:ext uri="{FF2B5EF4-FFF2-40B4-BE49-F238E27FC236}">
                <a16:creationId xmlns:a16="http://schemas.microsoft.com/office/drawing/2014/main" id="{31A320DB-70DC-40ED-8C5E-760B074C66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A7FEFC0-CF9B-453A-B3B6-83C3368C6997}" type="slidenum">
              <a:rPr lang="en-GB" altLang="en-US" smtClean="0"/>
              <a:pPr/>
              <a:t>24</a:t>
            </a:fld>
            <a:endParaRPr lang="en-GB" altLang="en-US"/>
          </a:p>
        </p:txBody>
      </p:sp>
    </p:spTree>
    <p:extLst>
      <p:ext uri="{BB962C8B-B14F-4D97-AF65-F5344CB8AC3E}">
        <p14:creationId xmlns:p14="http://schemas.microsoft.com/office/powerpoint/2010/main" val="3148578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F77ACB3-F172-4367-83FE-5CBEA76286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80BA484A-738E-4D9F-8E64-B7F8DAAF67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So I hope this puts the ZCC programme in context, next slide</a:t>
            </a:r>
          </a:p>
        </p:txBody>
      </p:sp>
      <p:sp>
        <p:nvSpPr>
          <p:cNvPr id="13316" name="Slide Number Placeholder 3">
            <a:extLst>
              <a:ext uri="{FF2B5EF4-FFF2-40B4-BE49-F238E27FC236}">
                <a16:creationId xmlns:a16="http://schemas.microsoft.com/office/drawing/2014/main" id="{31A320DB-70DC-40ED-8C5E-760B074C66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A7FEFC0-CF9B-453A-B3B6-83C3368C6997}" type="slidenum">
              <a:rPr lang="en-GB" altLang="en-US" smtClean="0"/>
              <a:pPr/>
              <a:t>25</a:t>
            </a:fld>
            <a:endParaRPr lang="en-GB" altLang="en-US"/>
          </a:p>
        </p:txBody>
      </p:sp>
    </p:spTree>
    <p:extLst>
      <p:ext uri="{BB962C8B-B14F-4D97-AF65-F5344CB8AC3E}">
        <p14:creationId xmlns:p14="http://schemas.microsoft.com/office/powerpoint/2010/main" val="3468786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Support our communities to play their part, talk a bit about the grants</a:t>
            </a:r>
          </a:p>
        </p:txBody>
      </p:sp>
      <p:sp>
        <p:nvSpPr>
          <p:cNvPr id="4" name="Slide Number Placeholder 3"/>
          <p:cNvSpPr>
            <a:spLocks noGrp="1"/>
          </p:cNvSpPr>
          <p:nvPr>
            <p:ph type="sldNum" sz="quarter" idx="5"/>
          </p:nvPr>
        </p:nvSpPr>
        <p:spPr/>
        <p:txBody>
          <a:bodyPr/>
          <a:lstStyle/>
          <a:p>
            <a:fld id="{89759171-42C6-4E9A-A533-796914E41B16}" type="slidenum">
              <a:rPr lang="en-GB" smtClean="0"/>
              <a:t>26</a:t>
            </a:fld>
            <a:endParaRPr lang="en-GB"/>
          </a:p>
        </p:txBody>
      </p:sp>
    </p:spTree>
    <p:extLst>
      <p:ext uri="{BB962C8B-B14F-4D97-AF65-F5344CB8AC3E}">
        <p14:creationId xmlns:p14="http://schemas.microsoft.com/office/powerpoint/2010/main" val="79982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9D5F-016D-4B98-8092-834E193916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D505FD4-9FEB-4488-A273-FBAF187AC5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662B07-759A-49E2-B527-3D7556990621}"/>
              </a:ext>
            </a:extLst>
          </p:cNvPr>
          <p:cNvSpPr>
            <a:spLocks noGrp="1"/>
          </p:cNvSpPr>
          <p:nvPr>
            <p:ph type="dt" sz="half" idx="10"/>
          </p:nvPr>
        </p:nvSpPr>
        <p:spPr/>
        <p:txBody>
          <a:bodyPr/>
          <a:lstStyle/>
          <a:p>
            <a:fld id="{B483830F-7F04-43ED-B126-4F9D8C287679}" type="datetimeFigureOut">
              <a:rPr lang="en-GB" smtClean="0"/>
              <a:t>13/03/2020</a:t>
            </a:fld>
            <a:endParaRPr lang="en-GB"/>
          </a:p>
        </p:txBody>
      </p:sp>
      <p:sp>
        <p:nvSpPr>
          <p:cNvPr id="5" name="Footer Placeholder 4">
            <a:extLst>
              <a:ext uri="{FF2B5EF4-FFF2-40B4-BE49-F238E27FC236}">
                <a16:creationId xmlns:a16="http://schemas.microsoft.com/office/drawing/2014/main" id="{FD17E798-BFAC-4FC7-802D-7D0E4AD1A0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BCB875-8938-4DB4-9051-6165428A22B8}"/>
              </a:ext>
            </a:extLst>
          </p:cNvPr>
          <p:cNvSpPr>
            <a:spLocks noGrp="1"/>
          </p:cNvSpPr>
          <p:nvPr>
            <p:ph type="sldNum" sz="quarter" idx="12"/>
          </p:nvPr>
        </p:nvSpPr>
        <p:spPr/>
        <p:txBody>
          <a:bodyPr/>
          <a:lstStyle/>
          <a:p>
            <a:fld id="{B7F02D37-8F65-45C8-A888-AD17AE9B83D9}" type="slidenum">
              <a:rPr lang="en-GB" smtClean="0"/>
              <a:t>‹#›</a:t>
            </a:fld>
            <a:endParaRPr lang="en-GB"/>
          </a:p>
        </p:txBody>
      </p:sp>
    </p:spTree>
    <p:extLst>
      <p:ext uri="{BB962C8B-B14F-4D97-AF65-F5344CB8AC3E}">
        <p14:creationId xmlns:p14="http://schemas.microsoft.com/office/powerpoint/2010/main" val="631211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14078-4A69-4470-B7B2-BB44BB4ADB2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0CEC24-D996-45A0-B1EF-5E2FCCDE30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0953A1-76D4-4894-8BCA-69FB722A0E00}"/>
              </a:ext>
            </a:extLst>
          </p:cNvPr>
          <p:cNvSpPr>
            <a:spLocks noGrp="1"/>
          </p:cNvSpPr>
          <p:nvPr>
            <p:ph type="dt" sz="half" idx="10"/>
          </p:nvPr>
        </p:nvSpPr>
        <p:spPr/>
        <p:txBody>
          <a:bodyPr/>
          <a:lstStyle/>
          <a:p>
            <a:fld id="{B483830F-7F04-43ED-B126-4F9D8C287679}" type="datetimeFigureOut">
              <a:rPr lang="en-GB" smtClean="0"/>
              <a:t>13/03/2020</a:t>
            </a:fld>
            <a:endParaRPr lang="en-GB"/>
          </a:p>
        </p:txBody>
      </p:sp>
      <p:sp>
        <p:nvSpPr>
          <p:cNvPr id="5" name="Footer Placeholder 4">
            <a:extLst>
              <a:ext uri="{FF2B5EF4-FFF2-40B4-BE49-F238E27FC236}">
                <a16:creationId xmlns:a16="http://schemas.microsoft.com/office/drawing/2014/main" id="{B6E3AD8F-B871-4BC6-856F-5F66B32CE4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10E7E5-4361-4467-8A70-EB0F8FE74C28}"/>
              </a:ext>
            </a:extLst>
          </p:cNvPr>
          <p:cNvSpPr>
            <a:spLocks noGrp="1"/>
          </p:cNvSpPr>
          <p:nvPr>
            <p:ph type="sldNum" sz="quarter" idx="12"/>
          </p:nvPr>
        </p:nvSpPr>
        <p:spPr/>
        <p:txBody>
          <a:bodyPr/>
          <a:lstStyle/>
          <a:p>
            <a:fld id="{B7F02D37-8F65-45C8-A888-AD17AE9B83D9}" type="slidenum">
              <a:rPr lang="en-GB" smtClean="0"/>
              <a:t>‹#›</a:t>
            </a:fld>
            <a:endParaRPr lang="en-GB"/>
          </a:p>
        </p:txBody>
      </p:sp>
    </p:spTree>
    <p:extLst>
      <p:ext uri="{BB962C8B-B14F-4D97-AF65-F5344CB8AC3E}">
        <p14:creationId xmlns:p14="http://schemas.microsoft.com/office/powerpoint/2010/main" val="1800595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F1ED81-19EB-4382-AA12-06F26858B5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7149F9-B1FC-4B0F-9A47-37DDE40099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E4B2A8-7B6C-497A-B13F-188CD8BDC480}"/>
              </a:ext>
            </a:extLst>
          </p:cNvPr>
          <p:cNvSpPr>
            <a:spLocks noGrp="1"/>
          </p:cNvSpPr>
          <p:nvPr>
            <p:ph type="dt" sz="half" idx="10"/>
          </p:nvPr>
        </p:nvSpPr>
        <p:spPr/>
        <p:txBody>
          <a:bodyPr/>
          <a:lstStyle/>
          <a:p>
            <a:fld id="{B483830F-7F04-43ED-B126-4F9D8C287679}" type="datetimeFigureOut">
              <a:rPr lang="en-GB" smtClean="0"/>
              <a:t>13/03/2020</a:t>
            </a:fld>
            <a:endParaRPr lang="en-GB"/>
          </a:p>
        </p:txBody>
      </p:sp>
      <p:sp>
        <p:nvSpPr>
          <p:cNvPr id="5" name="Footer Placeholder 4">
            <a:extLst>
              <a:ext uri="{FF2B5EF4-FFF2-40B4-BE49-F238E27FC236}">
                <a16:creationId xmlns:a16="http://schemas.microsoft.com/office/drawing/2014/main" id="{B67F32AB-2E73-430C-B56C-1FEA471C04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6B6C13-B908-4884-B952-77BBE8C79F40}"/>
              </a:ext>
            </a:extLst>
          </p:cNvPr>
          <p:cNvSpPr>
            <a:spLocks noGrp="1"/>
          </p:cNvSpPr>
          <p:nvPr>
            <p:ph type="sldNum" sz="quarter" idx="12"/>
          </p:nvPr>
        </p:nvSpPr>
        <p:spPr/>
        <p:txBody>
          <a:bodyPr/>
          <a:lstStyle/>
          <a:p>
            <a:fld id="{B7F02D37-8F65-45C8-A888-AD17AE9B83D9}" type="slidenum">
              <a:rPr lang="en-GB" smtClean="0"/>
              <a:t>‹#›</a:t>
            </a:fld>
            <a:endParaRPr lang="en-GB"/>
          </a:p>
        </p:txBody>
      </p:sp>
    </p:spTree>
    <p:extLst>
      <p:ext uri="{BB962C8B-B14F-4D97-AF65-F5344CB8AC3E}">
        <p14:creationId xmlns:p14="http://schemas.microsoft.com/office/powerpoint/2010/main" val="3516411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F5DF9CDF-A3DB-4862-810A-BAD238230FDB}"/>
              </a:ext>
            </a:extLst>
          </p:cNvPr>
          <p:cNvGrpSpPr>
            <a:grpSpLocks/>
          </p:cNvGrpSpPr>
          <p:nvPr userDrawn="1"/>
        </p:nvGrpSpPr>
        <p:grpSpPr bwMode="auto">
          <a:xfrm>
            <a:off x="0" y="0"/>
            <a:ext cx="12192000" cy="1079500"/>
            <a:chOff x="0" y="0"/>
            <a:chExt cx="9144001" cy="1080000"/>
          </a:xfrm>
        </p:grpSpPr>
        <p:sp>
          <p:nvSpPr>
            <p:cNvPr id="3" name="Rectangle 2">
              <a:extLst>
                <a:ext uri="{FF2B5EF4-FFF2-40B4-BE49-F238E27FC236}">
                  <a16:creationId xmlns:a16="http://schemas.microsoft.com/office/drawing/2014/main" id="{99C84B39-959A-4CC7-8989-FA70169AD319}"/>
                </a:ext>
              </a:extLst>
            </p:cNvPr>
            <p:cNvSpPr/>
            <p:nvPr/>
          </p:nvSpPr>
          <p:spPr>
            <a:xfrm>
              <a:off x="0" y="0"/>
              <a:ext cx="6896101" cy="1080000"/>
            </a:xfrm>
            <a:prstGeom prst="rect">
              <a:avLst/>
            </a:prstGeom>
            <a:solidFill>
              <a:srgbClr val="1533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pic>
          <p:nvPicPr>
            <p:cNvPr id="4" name="Picture 4">
              <a:extLst>
                <a:ext uri="{FF2B5EF4-FFF2-40B4-BE49-F238E27FC236}">
                  <a16:creationId xmlns:a16="http://schemas.microsoft.com/office/drawing/2014/main" id="{E684A09A-3F5C-4011-9AD9-AB18275900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0143" y="0"/>
              <a:ext cx="220385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6409590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2832100" y="2108200"/>
            <a:ext cx="9359900" cy="4749800"/>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12189866" cy="6858000"/>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0" y="0"/>
            <a:ext cx="964565" cy="6858000"/>
          </a:xfrm>
          <a:custGeom>
            <a:avLst/>
            <a:gdLst/>
            <a:ahLst/>
            <a:cxnLst/>
            <a:rect l="l" t="t" r="r" b="b"/>
            <a:pathLst>
              <a:path w="964565" h="6858000">
                <a:moveTo>
                  <a:pt x="0" y="0"/>
                </a:moveTo>
                <a:lnTo>
                  <a:pt x="964173" y="0"/>
                </a:lnTo>
                <a:lnTo>
                  <a:pt x="964173" y="6858000"/>
                </a:lnTo>
                <a:lnTo>
                  <a:pt x="0" y="6858000"/>
                </a:lnTo>
                <a:lnTo>
                  <a:pt x="0" y="0"/>
                </a:lnTo>
                <a:close/>
              </a:path>
            </a:pathLst>
          </a:custGeom>
          <a:solidFill>
            <a:srgbClr val="1F2D29"/>
          </a:solidFill>
        </p:spPr>
        <p:txBody>
          <a:bodyPr wrap="square" lIns="0" tIns="0" rIns="0" bIns="0" rtlCol="0"/>
          <a:lstStyle/>
          <a:p>
            <a:endParaRPr/>
          </a:p>
        </p:txBody>
      </p:sp>
      <p:sp>
        <p:nvSpPr>
          <p:cNvPr id="20" name="bk object 20"/>
          <p:cNvSpPr/>
          <p:nvPr/>
        </p:nvSpPr>
        <p:spPr>
          <a:xfrm>
            <a:off x="984901" y="0"/>
            <a:ext cx="0" cy="6858000"/>
          </a:xfrm>
          <a:custGeom>
            <a:avLst/>
            <a:gdLst/>
            <a:ahLst/>
            <a:cxnLst/>
            <a:rect l="l" t="t" r="r" b="b"/>
            <a:pathLst>
              <a:path h="6858000">
                <a:moveTo>
                  <a:pt x="0" y="0"/>
                </a:moveTo>
                <a:lnTo>
                  <a:pt x="0" y="6858000"/>
                </a:lnTo>
              </a:path>
            </a:pathLst>
          </a:custGeom>
          <a:ln w="45719">
            <a:solidFill>
              <a:srgbClr val="8EC0C1"/>
            </a:solidFill>
          </a:ln>
        </p:spPr>
        <p:txBody>
          <a:bodyPr wrap="square" lIns="0" tIns="0" rIns="0" bIns="0" rtlCol="0"/>
          <a:lstStyle/>
          <a:p>
            <a:endParaRPr/>
          </a:p>
        </p:txBody>
      </p:sp>
      <p:sp>
        <p:nvSpPr>
          <p:cNvPr id="21" name="bk object 21"/>
          <p:cNvSpPr/>
          <p:nvPr/>
        </p:nvSpPr>
        <p:spPr>
          <a:xfrm>
            <a:off x="1015089" y="0"/>
            <a:ext cx="10361930" cy="6858000"/>
          </a:xfrm>
          <a:custGeom>
            <a:avLst/>
            <a:gdLst/>
            <a:ahLst/>
            <a:cxnLst/>
            <a:rect l="l" t="t" r="r" b="b"/>
            <a:pathLst>
              <a:path w="10361930" h="6858000">
                <a:moveTo>
                  <a:pt x="0" y="0"/>
                </a:moveTo>
                <a:lnTo>
                  <a:pt x="10361704" y="0"/>
                </a:lnTo>
                <a:lnTo>
                  <a:pt x="10361704" y="6858000"/>
                </a:lnTo>
                <a:lnTo>
                  <a:pt x="0" y="6858000"/>
                </a:lnTo>
                <a:lnTo>
                  <a:pt x="0" y="0"/>
                </a:lnTo>
                <a:close/>
              </a:path>
            </a:pathLst>
          </a:custGeom>
          <a:solidFill>
            <a:srgbClr val="1F2D29">
              <a:alpha val="92155"/>
            </a:srgbClr>
          </a:solidFill>
        </p:spPr>
        <p:txBody>
          <a:bodyPr wrap="square" lIns="0" tIns="0" rIns="0" bIns="0" rtlCol="0"/>
          <a:lstStyle/>
          <a:p>
            <a:endParaRPr/>
          </a:p>
        </p:txBody>
      </p:sp>
      <p:sp>
        <p:nvSpPr>
          <p:cNvPr id="22" name="bk object 22"/>
          <p:cNvSpPr/>
          <p:nvPr/>
        </p:nvSpPr>
        <p:spPr>
          <a:xfrm>
            <a:off x="11391762" y="0"/>
            <a:ext cx="0" cy="6858000"/>
          </a:xfrm>
          <a:custGeom>
            <a:avLst/>
            <a:gdLst/>
            <a:ahLst/>
            <a:cxnLst/>
            <a:rect l="l" t="t" r="r" b="b"/>
            <a:pathLst>
              <a:path h="6858000">
                <a:moveTo>
                  <a:pt x="0" y="0"/>
                </a:moveTo>
                <a:lnTo>
                  <a:pt x="0" y="6858000"/>
                </a:lnTo>
              </a:path>
            </a:pathLst>
          </a:custGeom>
          <a:ln w="28868">
            <a:solidFill>
              <a:srgbClr val="8EC0C1"/>
            </a:solidFill>
          </a:ln>
        </p:spPr>
        <p:txBody>
          <a:bodyPr wrap="square" lIns="0" tIns="0" rIns="0" bIns="0" rtlCol="0"/>
          <a:lstStyle/>
          <a:p>
            <a:endParaRPr/>
          </a:p>
        </p:txBody>
      </p:sp>
      <p:sp>
        <p:nvSpPr>
          <p:cNvPr id="2" name="Holder 2"/>
          <p:cNvSpPr>
            <a:spLocks noGrp="1"/>
          </p:cNvSpPr>
          <p:nvPr>
            <p:ph type="ctrTitle"/>
          </p:nvPr>
        </p:nvSpPr>
        <p:spPr>
          <a:xfrm>
            <a:off x="2690548" y="787161"/>
            <a:ext cx="6810903" cy="5435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53385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rgbClr val="FFC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0" i="0">
                <a:solidFill>
                  <a:srgbClr val="FFC00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58719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rgbClr val="FFC0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97156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rgbClr val="FFC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51932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2832100" y="2108200"/>
            <a:ext cx="9359900" cy="4749800"/>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12189866" cy="6858000"/>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0" y="0"/>
            <a:ext cx="964565" cy="6858000"/>
          </a:xfrm>
          <a:custGeom>
            <a:avLst/>
            <a:gdLst/>
            <a:ahLst/>
            <a:cxnLst/>
            <a:rect l="l" t="t" r="r" b="b"/>
            <a:pathLst>
              <a:path w="964565" h="6858000">
                <a:moveTo>
                  <a:pt x="0" y="0"/>
                </a:moveTo>
                <a:lnTo>
                  <a:pt x="964173" y="0"/>
                </a:lnTo>
                <a:lnTo>
                  <a:pt x="964173" y="6858000"/>
                </a:lnTo>
                <a:lnTo>
                  <a:pt x="0" y="6858000"/>
                </a:lnTo>
                <a:lnTo>
                  <a:pt x="0" y="0"/>
                </a:lnTo>
                <a:close/>
              </a:path>
            </a:pathLst>
          </a:custGeom>
          <a:solidFill>
            <a:srgbClr val="1F2D29"/>
          </a:solidFill>
        </p:spPr>
        <p:txBody>
          <a:bodyPr wrap="square" lIns="0" tIns="0" rIns="0" bIns="0" rtlCol="0"/>
          <a:lstStyle/>
          <a:p>
            <a:endParaRPr/>
          </a:p>
        </p:txBody>
      </p:sp>
      <p:sp>
        <p:nvSpPr>
          <p:cNvPr id="20" name="bk object 20"/>
          <p:cNvSpPr/>
          <p:nvPr/>
        </p:nvSpPr>
        <p:spPr>
          <a:xfrm>
            <a:off x="984901" y="0"/>
            <a:ext cx="0" cy="6858000"/>
          </a:xfrm>
          <a:custGeom>
            <a:avLst/>
            <a:gdLst/>
            <a:ahLst/>
            <a:cxnLst/>
            <a:rect l="l" t="t" r="r" b="b"/>
            <a:pathLst>
              <a:path h="6858000">
                <a:moveTo>
                  <a:pt x="0" y="0"/>
                </a:moveTo>
                <a:lnTo>
                  <a:pt x="0" y="6858000"/>
                </a:lnTo>
              </a:path>
            </a:pathLst>
          </a:custGeom>
          <a:ln w="45719">
            <a:solidFill>
              <a:srgbClr val="8EC0C1"/>
            </a:solidFill>
          </a:ln>
        </p:spPr>
        <p:txBody>
          <a:bodyPr wrap="square" lIns="0" tIns="0" rIns="0" bIns="0" rtlCol="0"/>
          <a:lstStyle/>
          <a:p>
            <a:endParaRPr/>
          </a:p>
        </p:txBody>
      </p:sp>
      <p:sp>
        <p:nvSpPr>
          <p:cNvPr id="21" name="bk object 21"/>
          <p:cNvSpPr/>
          <p:nvPr/>
        </p:nvSpPr>
        <p:spPr>
          <a:xfrm>
            <a:off x="1015089" y="0"/>
            <a:ext cx="10361930" cy="6858000"/>
          </a:xfrm>
          <a:custGeom>
            <a:avLst/>
            <a:gdLst/>
            <a:ahLst/>
            <a:cxnLst/>
            <a:rect l="l" t="t" r="r" b="b"/>
            <a:pathLst>
              <a:path w="10361930" h="6858000">
                <a:moveTo>
                  <a:pt x="0" y="0"/>
                </a:moveTo>
                <a:lnTo>
                  <a:pt x="10361704" y="0"/>
                </a:lnTo>
                <a:lnTo>
                  <a:pt x="10361704" y="6858000"/>
                </a:lnTo>
                <a:lnTo>
                  <a:pt x="0" y="6858000"/>
                </a:lnTo>
                <a:lnTo>
                  <a:pt x="0" y="0"/>
                </a:lnTo>
                <a:close/>
              </a:path>
            </a:pathLst>
          </a:custGeom>
          <a:solidFill>
            <a:srgbClr val="1F2D29">
              <a:alpha val="92155"/>
            </a:srgbClr>
          </a:solidFill>
        </p:spPr>
        <p:txBody>
          <a:bodyPr wrap="square" lIns="0" tIns="0" rIns="0" bIns="0" rtlCol="0"/>
          <a:lstStyle/>
          <a:p>
            <a:endParaRPr/>
          </a:p>
        </p:txBody>
      </p:sp>
      <p:sp>
        <p:nvSpPr>
          <p:cNvPr id="22" name="bk object 22"/>
          <p:cNvSpPr/>
          <p:nvPr/>
        </p:nvSpPr>
        <p:spPr>
          <a:xfrm>
            <a:off x="11391762" y="0"/>
            <a:ext cx="0" cy="6858000"/>
          </a:xfrm>
          <a:custGeom>
            <a:avLst/>
            <a:gdLst/>
            <a:ahLst/>
            <a:cxnLst/>
            <a:rect l="l" t="t" r="r" b="b"/>
            <a:pathLst>
              <a:path h="6858000">
                <a:moveTo>
                  <a:pt x="0" y="0"/>
                </a:moveTo>
                <a:lnTo>
                  <a:pt x="0" y="6858000"/>
                </a:lnTo>
              </a:path>
            </a:pathLst>
          </a:custGeom>
          <a:ln w="28868">
            <a:solidFill>
              <a:srgbClr val="8EC0C1"/>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3/13/2020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99519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67"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415600" y="719633"/>
            <a:ext cx="11360800" cy="1710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12" name="Google Shape;12;p2"/>
          <p:cNvSpPr txBox="1">
            <a:spLocks noGrp="1"/>
          </p:cNvSpPr>
          <p:nvPr>
            <p:ph type="subTitle" idx="1"/>
          </p:nvPr>
        </p:nvSpPr>
        <p:spPr>
          <a:xfrm>
            <a:off x="415600" y="2504747"/>
            <a:ext cx="5656800" cy="98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2133">
                <a:solidFill>
                  <a:schemeClr val="lt2"/>
                </a:solidFill>
              </a:defRPr>
            </a:lvl1pPr>
            <a:lvl2pPr lvl="1">
              <a:lnSpc>
                <a:spcPct val="100000"/>
              </a:lnSpc>
              <a:spcBef>
                <a:spcPts val="0"/>
              </a:spcBef>
              <a:spcAft>
                <a:spcPts val="0"/>
              </a:spcAft>
              <a:buClr>
                <a:schemeClr val="lt2"/>
              </a:buClr>
              <a:buSzPts val="1600"/>
              <a:buNone/>
              <a:defRPr sz="2133">
                <a:solidFill>
                  <a:schemeClr val="lt2"/>
                </a:solidFill>
              </a:defRPr>
            </a:lvl2pPr>
            <a:lvl3pPr lvl="2">
              <a:lnSpc>
                <a:spcPct val="100000"/>
              </a:lnSpc>
              <a:spcBef>
                <a:spcPts val="0"/>
              </a:spcBef>
              <a:spcAft>
                <a:spcPts val="0"/>
              </a:spcAft>
              <a:buClr>
                <a:schemeClr val="lt2"/>
              </a:buClr>
              <a:buSzPts val="1600"/>
              <a:buNone/>
              <a:defRPr sz="2133">
                <a:solidFill>
                  <a:schemeClr val="lt2"/>
                </a:solidFill>
              </a:defRPr>
            </a:lvl3pPr>
            <a:lvl4pPr lvl="3">
              <a:lnSpc>
                <a:spcPct val="100000"/>
              </a:lnSpc>
              <a:spcBef>
                <a:spcPts val="0"/>
              </a:spcBef>
              <a:spcAft>
                <a:spcPts val="0"/>
              </a:spcAft>
              <a:buClr>
                <a:schemeClr val="lt2"/>
              </a:buClr>
              <a:buSzPts val="1600"/>
              <a:buNone/>
              <a:defRPr sz="2133">
                <a:solidFill>
                  <a:schemeClr val="lt2"/>
                </a:solidFill>
              </a:defRPr>
            </a:lvl4pPr>
            <a:lvl5pPr lvl="4">
              <a:lnSpc>
                <a:spcPct val="100000"/>
              </a:lnSpc>
              <a:spcBef>
                <a:spcPts val="0"/>
              </a:spcBef>
              <a:spcAft>
                <a:spcPts val="0"/>
              </a:spcAft>
              <a:buClr>
                <a:schemeClr val="lt2"/>
              </a:buClr>
              <a:buSzPts val="1600"/>
              <a:buNone/>
              <a:defRPr sz="2133">
                <a:solidFill>
                  <a:schemeClr val="lt2"/>
                </a:solidFill>
              </a:defRPr>
            </a:lvl5pPr>
            <a:lvl6pPr lvl="5">
              <a:lnSpc>
                <a:spcPct val="100000"/>
              </a:lnSpc>
              <a:spcBef>
                <a:spcPts val="0"/>
              </a:spcBef>
              <a:spcAft>
                <a:spcPts val="0"/>
              </a:spcAft>
              <a:buClr>
                <a:schemeClr val="lt2"/>
              </a:buClr>
              <a:buSzPts val="1600"/>
              <a:buNone/>
              <a:defRPr sz="2133">
                <a:solidFill>
                  <a:schemeClr val="lt2"/>
                </a:solidFill>
              </a:defRPr>
            </a:lvl6pPr>
            <a:lvl7pPr lvl="6">
              <a:lnSpc>
                <a:spcPct val="100000"/>
              </a:lnSpc>
              <a:spcBef>
                <a:spcPts val="0"/>
              </a:spcBef>
              <a:spcAft>
                <a:spcPts val="0"/>
              </a:spcAft>
              <a:buClr>
                <a:schemeClr val="lt2"/>
              </a:buClr>
              <a:buSzPts val="1600"/>
              <a:buNone/>
              <a:defRPr sz="2133">
                <a:solidFill>
                  <a:schemeClr val="lt2"/>
                </a:solidFill>
              </a:defRPr>
            </a:lvl7pPr>
            <a:lvl8pPr lvl="7">
              <a:lnSpc>
                <a:spcPct val="100000"/>
              </a:lnSpc>
              <a:spcBef>
                <a:spcPts val="0"/>
              </a:spcBef>
              <a:spcAft>
                <a:spcPts val="0"/>
              </a:spcAft>
              <a:buClr>
                <a:schemeClr val="lt2"/>
              </a:buClr>
              <a:buSzPts val="1600"/>
              <a:buNone/>
              <a:defRPr sz="2133">
                <a:solidFill>
                  <a:schemeClr val="lt2"/>
                </a:solidFill>
              </a:defRPr>
            </a:lvl8pPr>
            <a:lvl9pPr lvl="8">
              <a:lnSpc>
                <a:spcPct val="100000"/>
              </a:lnSpc>
              <a:spcBef>
                <a:spcPts val="0"/>
              </a:spcBef>
              <a:spcAft>
                <a:spcPts val="0"/>
              </a:spcAft>
              <a:buClr>
                <a:schemeClr val="lt2"/>
              </a:buClr>
              <a:buSzPts val="1600"/>
              <a:buNone/>
              <a:defRPr sz="2133">
                <a:solidFill>
                  <a:schemeClr val="lt2"/>
                </a:solidFill>
              </a:defRPr>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490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64132"/>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415600" y="719633"/>
            <a:ext cx="11360800" cy="1710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18" name="Google Shape;18;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953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65533-8FFA-444E-BBEF-8F4FC41EAD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837CCE-224A-4167-9827-06D2AE4AA3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68991E-1517-49D4-945D-A0A75DF18708}"/>
              </a:ext>
            </a:extLst>
          </p:cNvPr>
          <p:cNvSpPr>
            <a:spLocks noGrp="1"/>
          </p:cNvSpPr>
          <p:nvPr>
            <p:ph type="dt" sz="half" idx="10"/>
          </p:nvPr>
        </p:nvSpPr>
        <p:spPr/>
        <p:txBody>
          <a:bodyPr/>
          <a:lstStyle/>
          <a:p>
            <a:fld id="{B483830F-7F04-43ED-B126-4F9D8C287679}" type="datetimeFigureOut">
              <a:rPr lang="en-GB" smtClean="0"/>
              <a:t>13/03/2020</a:t>
            </a:fld>
            <a:endParaRPr lang="en-GB"/>
          </a:p>
        </p:txBody>
      </p:sp>
      <p:sp>
        <p:nvSpPr>
          <p:cNvPr id="5" name="Footer Placeholder 4">
            <a:extLst>
              <a:ext uri="{FF2B5EF4-FFF2-40B4-BE49-F238E27FC236}">
                <a16:creationId xmlns:a16="http://schemas.microsoft.com/office/drawing/2014/main" id="{D0B46BC8-46BE-4113-B529-0ECA10219E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A6E7C6-3E26-4729-A403-81E81AF6BC70}"/>
              </a:ext>
            </a:extLst>
          </p:cNvPr>
          <p:cNvSpPr>
            <a:spLocks noGrp="1"/>
          </p:cNvSpPr>
          <p:nvPr>
            <p:ph type="sldNum" sz="quarter" idx="12"/>
          </p:nvPr>
        </p:nvSpPr>
        <p:spPr/>
        <p:txBody>
          <a:bodyPr/>
          <a:lstStyle/>
          <a:p>
            <a:fld id="{B7F02D37-8F65-45C8-A888-AD17AE9B83D9}" type="slidenum">
              <a:rPr lang="en-GB" smtClean="0"/>
              <a:t>‹#›</a:t>
            </a:fld>
            <a:endParaRPr lang="en-GB"/>
          </a:p>
        </p:txBody>
      </p:sp>
    </p:spTree>
    <p:extLst>
      <p:ext uri="{BB962C8B-B14F-4D97-AF65-F5344CB8AC3E}">
        <p14:creationId xmlns:p14="http://schemas.microsoft.com/office/powerpoint/2010/main" val="3399982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0" y="0"/>
            <a:ext cx="5752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p:nvPr/>
        </p:nvSpPr>
        <p:spPr>
          <a:xfrm>
            <a:off x="1" y="58834"/>
            <a:ext cx="5751500" cy="5865833"/>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67" y="0"/>
            <a:ext cx="5755867" cy="58608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415633" y="667900"/>
            <a:ext cx="4942000" cy="33452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6192900" y="667900"/>
            <a:ext cx="5555200" cy="546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25" name="Google Shape;25;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4005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5"/>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415633" y="667900"/>
            <a:ext cx="11360800" cy="831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415600" y="2007600"/>
            <a:ext cx="5333200" cy="41016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0" name="Google Shape;30;p5"/>
          <p:cNvSpPr txBox="1">
            <a:spLocks noGrp="1"/>
          </p:cNvSpPr>
          <p:nvPr>
            <p:ph type="body" idx="2"/>
          </p:nvPr>
        </p:nvSpPr>
        <p:spPr>
          <a:xfrm>
            <a:off x="6443200" y="2007600"/>
            <a:ext cx="5333200" cy="41016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1" name="Google Shape;31;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7864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415633" y="667900"/>
            <a:ext cx="11360800" cy="831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66902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p:nvPr/>
        </p:nvSpPr>
        <p:spPr>
          <a:xfrm>
            <a:off x="0" y="0"/>
            <a:ext cx="50192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txBox="1">
            <a:spLocks noGrp="1"/>
          </p:cNvSpPr>
          <p:nvPr>
            <p:ph type="title"/>
          </p:nvPr>
        </p:nvSpPr>
        <p:spPr>
          <a:xfrm>
            <a:off x="415633" y="667900"/>
            <a:ext cx="4170000" cy="2438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415600" y="3187533"/>
            <a:ext cx="4170000" cy="3064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Clr>
                <a:schemeClr val="accent2"/>
              </a:buClr>
              <a:buSzPts val="1300"/>
              <a:buChar char="●"/>
              <a:defRPr>
                <a:solidFill>
                  <a:schemeClr val="accent2"/>
                </a:solidFill>
              </a:defRPr>
            </a:lvl1pPr>
            <a:lvl2pPr marL="1219170" lvl="1" indent="-397923">
              <a:spcBef>
                <a:spcPts val="2133"/>
              </a:spcBef>
              <a:spcAft>
                <a:spcPts val="0"/>
              </a:spcAft>
              <a:buClr>
                <a:schemeClr val="accent2"/>
              </a:buClr>
              <a:buSzPts val="1100"/>
              <a:buChar char="○"/>
              <a:defRPr>
                <a:solidFill>
                  <a:schemeClr val="accent2"/>
                </a:solidFill>
              </a:defRPr>
            </a:lvl2pPr>
            <a:lvl3pPr marL="1828754" lvl="2" indent="-397923">
              <a:spcBef>
                <a:spcPts val="2133"/>
              </a:spcBef>
              <a:spcAft>
                <a:spcPts val="0"/>
              </a:spcAft>
              <a:buClr>
                <a:schemeClr val="accent2"/>
              </a:buClr>
              <a:buSzPts val="1100"/>
              <a:buChar char="■"/>
              <a:defRPr>
                <a:solidFill>
                  <a:schemeClr val="accent2"/>
                </a:solidFill>
              </a:defRPr>
            </a:lvl3pPr>
            <a:lvl4pPr marL="2438339" lvl="3" indent="-397923">
              <a:spcBef>
                <a:spcPts val="2133"/>
              </a:spcBef>
              <a:spcAft>
                <a:spcPts val="0"/>
              </a:spcAft>
              <a:buClr>
                <a:schemeClr val="accent2"/>
              </a:buClr>
              <a:buSzPts val="1100"/>
              <a:buChar char="●"/>
              <a:defRPr>
                <a:solidFill>
                  <a:schemeClr val="accent2"/>
                </a:solidFill>
              </a:defRPr>
            </a:lvl4pPr>
            <a:lvl5pPr marL="3047924" lvl="4" indent="-397923">
              <a:spcBef>
                <a:spcPts val="2133"/>
              </a:spcBef>
              <a:spcAft>
                <a:spcPts val="0"/>
              </a:spcAft>
              <a:buClr>
                <a:schemeClr val="accent2"/>
              </a:buClr>
              <a:buSzPts val="1100"/>
              <a:buChar char="○"/>
              <a:defRPr>
                <a:solidFill>
                  <a:schemeClr val="accent2"/>
                </a:solidFill>
              </a:defRPr>
            </a:lvl5pPr>
            <a:lvl6pPr marL="3657509" lvl="5" indent="-397923">
              <a:spcBef>
                <a:spcPts val="2133"/>
              </a:spcBef>
              <a:spcAft>
                <a:spcPts val="0"/>
              </a:spcAft>
              <a:buClr>
                <a:schemeClr val="accent2"/>
              </a:buClr>
              <a:buSzPts val="1100"/>
              <a:buChar char="■"/>
              <a:defRPr>
                <a:solidFill>
                  <a:schemeClr val="accent2"/>
                </a:solidFill>
              </a:defRPr>
            </a:lvl6pPr>
            <a:lvl7pPr marL="4267093" lvl="6" indent="-397923">
              <a:spcBef>
                <a:spcPts val="2133"/>
              </a:spcBef>
              <a:spcAft>
                <a:spcPts val="0"/>
              </a:spcAft>
              <a:buClr>
                <a:schemeClr val="accent2"/>
              </a:buClr>
              <a:buSzPts val="1100"/>
              <a:buChar char="●"/>
              <a:defRPr>
                <a:solidFill>
                  <a:schemeClr val="accent2"/>
                </a:solidFill>
              </a:defRPr>
            </a:lvl7pPr>
            <a:lvl8pPr marL="4876678" lvl="7" indent="-397923">
              <a:spcBef>
                <a:spcPts val="2133"/>
              </a:spcBef>
              <a:spcAft>
                <a:spcPts val="0"/>
              </a:spcAft>
              <a:buClr>
                <a:schemeClr val="accent2"/>
              </a:buClr>
              <a:buSzPts val="1100"/>
              <a:buChar char="○"/>
              <a:defRPr>
                <a:solidFill>
                  <a:schemeClr val="accent2"/>
                </a:solidFill>
              </a:defRPr>
            </a:lvl8pPr>
            <a:lvl9pPr marL="5486263" lvl="8" indent="-397923">
              <a:spcBef>
                <a:spcPts val="2133"/>
              </a:spcBef>
              <a:spcAft>
                <a:spcPts val="2133"/>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10078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415567" y="1064800"/>
            <a:ext cx="8330400" cy="4728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43" name="Google Shape;43;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3241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title"/>
          </p:nvPr>
        </p:nvSpPr>
        <p:spPr>
          <a:xfrm>
            <a:off x="415067" y="667900"/>
            <a:ext cx="4939200" cy="2732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406400" y="3502300"/>
            <a:ext cx="4939200" cy="123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None/>
              <a:defRPr sz="2133">
                <a:solidFill>
                  <a:schemeClr val="accent2"/>
                </a:solidFill>
              </a:defRPr>
            </a:lvl1pPr>
            <a:lvl2pPr lvl="1">
              <a:lnSpc>
                <a:spcPct val="100000"/>
              </a:lnSpc>
              <a:spcBef>
                <a:spcPts val="0"/>
              </a:spcBef>
              <a:spcAft>
                <a:spcPts val="0"/>
              </a:spcAft>
              <a:buClr>
                <a:schemeClr val="accent2"/>
              </a:buClr>
              <a:buSzPts val="1600"/>
              <a:buNone/>
              <a:defRPr sz="2133">
                <a:solidFill>
                  <a:schemeClr val="accent2"/>
                </a:solidFill>
              </a:defRPr>
            </a:lvl2pPr>
            <a:lvl3pPr lvl="2">
              <a:lnSpc>
                <a:spcPct val="100000"/>
              </a:lnSpc>
              <a:spcBef>
                <a:spcPts val="0"/>
              </a:spcBef>
              <a:spcAft>
                <a:spcPts val="0"/>
              </a:spcAft>
              <a:buClr>
                <a:schemeClr val="accent2"/>
              </a:buClr>
              <a:buSzPts val="1600"/>
              <a:buNone/>
              <a:defRPr sz="2133">
                <a:solidFill>
                  <a:schemeClr val="accent2"/>
                </a:solidFill>
              </a:defRPr>
            </a:lvl3pPr>
            <a:lvl4pPr lvl="3">
              <a:lnSpc>
                <a:spcPct val="100000"/>
              </a:lnSpc>
              <a:spcBef>
                <a:spcPts val="0"/>
              </a:spcBef>
              <a:spcAft>
                <a:spcPts val="0"/>
              </a:spcAft>
              <a:buClr>
                <a:schemeClr val="accent2"/>
              </a:buClr>
              <a:buSzPts val="1600"/>
              <a:buNone/>
              <a:defRPr sz="2133">
                <a:solidFill>
                  <a:schemeClr val="accent2"/>
                </a:solidFill>
              </a:defRPr>
            </a:lvl4pPr>
            <a:lvl5pPr lvl="4">
              <a:lnSpc>
                <a:spcPct val="100000"/>
              </a:lnSpc>
              <a:spcBef>
                <a:spcPts val="0"/>
              </a:spcBef>
              <a:spcAft>
                <a:spcPts val="0"/>
              </a:spcAft>
              <a:buClr>
                <a:schemeClr val="accent2"/>
              </a:buClr>
              <a:buSzPts val="1600"/>
              <a:buNone/>
              <a:defRPr sz="2133">
                <a:solidFill>
                  <a:schemeClr val="accent2"/>
                </a:solidFill>
              </a:defRPr>
            </a:lvl5pPr>
            <a:lvl6pPr lvl="5">
              <a:lnSpc>
                <a:spcPct val="100000"/>
              </a:lnSpc>
              <a:spcBef>
                <a:spcPts val="0"/>
              </a:spcBef>
              <a:spcAft>
                <a:spcPts val="0"/>
              </a:spcAft>
              <a:buClr>
                <a:schemeClr val="accent2"/>
              </a:buClr>
              <a:buSzPts val="1600"/>
              <a:buNone/>
              <a:defRPr sz="2133">
                <a:solidFill>
                  <a:schemeClr val="accent2"/>
                </a:solidFill>
              </a:defRPr>
            </a:lvl6pPr>
            <a:lvl7pPr lvl="6">
              <a:lnSpc>
                <a:spcPct val="100000"/>
              </a:lnSpc>
              <a:spcBef>
                <a:spcPts val="0"/>
              </a:spcBef>
              <a:spcAft>
                <a:spcPts val="0"/>
              </a:spcAft>
              <a:buClr>
                <a:schemeClr val="accent2"/>
              </a:buClr>
              <a:buSzPts val="1600"/>
              <a:buNone/>
              <a:defRPr sz="2133">
                <a:solidFill>
                  <a:schemeClr val="accent2"/>
                </a:solidFill>
              </a:defRPr>
            </a:lvl7pPr>
            <a:lvl8pPr lvl="7">
              <a:lnSpc>
                <a:spcPct val="100000"/>
              </a:lnSpc>
              <a:spcBef>
                <a:spcPts val="0"/>
              </a:spcBef>
              <a:spcAft>
                <a:spcPts val="0"/>
              </a:spcAft>
              <a:buClr>
                <a:schemeClr val="accent2"/>
              </a:buClr>
              <a:buSzPts val="1600"/>
              <a:buNone/>
              <a:defRPr sz="2133">
                <a:solidFill>
                  <a:schemeClr val="accent2"/>
                </a:solidFill>
              </a:defRPr>
            </a:lvl8pPr>
            <a:lvl9pPr lvl="8">
              <a:lnSpc>
                <a:spcPct val="100000"/>
              </a:lnSpc>
              <a:spcBef>
                <a:spcPts val="0"/>
              </a:spcBef>
              <a:spcAft>
                <a:spcPts val="0"/>
              </a:spcAft>
              <a:buClr>
                <a:schemeClr val="accent2"/>
              </a:buClr>
              <a:buSzPts val="1600"/>
              <a:buNone/>
              <a:defRPr sz="2133">
                <a:solidFill>
                  <a:schemeClr val="accent2"/>
                </a:solidFill>
              </a:defRPr>
            </a:lvl9pPr>
          </a:lstStyle>
          <a:p>
            <a:endParaRPr/>
          </a:p>
        </p:txBody>
      </p:sp>
      <p:sp>
        <p:nvSpPr>
          <p:cNvPr id="48" name="Google Shape;48;p9"/>
          <p:cNvSpPr txBox="1">
            <a:spLocks noGrp="1"/>
          </p:cNvSpPr>
          <p:nvPr>
            <p:ph type="body" idx="2"/>
          </p:nvPr>
        </p:nvSpPr>
        <p:spPr>
          <a:xfrm>
            <a:off x="6505367" y="667900"/>
            <a:ext cx="5272000" cy="5482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49" name="Google Shape;4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5533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p:nvPr/>
        </p:nvSpPr>
        <p:spPr>
          <a:xfrm>
            <a:off x="0" y="5825333"/>
            <a:ext cx="12192000" cy="1032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a:spLocks noGrp="1"/>
          </p:cNvSpPr>
          <p:nvPr>
            <p:ph type="body" idx="1"/>
          </p:nvPr>
        </p:nvSpPr>
        <p:spPr>
          <a:xfrm>
            <a:off x="415600" y="6028533"/>
            <a:ext cx="10639200" cy="6140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822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415667" y="1108233"/>
            <a:ext cx="7113200" cy="16596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10000"/>
              <a:buNone/>
              <a:defRPr sz="13333">
                <a:solidFill>
                  <a:schemeClr val="lt1"/>
                </a:solidFill>
              </a:defRPr>
            </a:lvl1pPr>
            <a:lvl2pPr lvl="1">
              <a:spcBef>
                <a:spcPts val="0"/>
              </a:spcBef>
              <a:spcAft>
                <a:spcPts val="0"/>
              </a:spcAft>
              <a:buClr>
                <a:schemeClr val="lt1"/>
              </a:buClr>
              <a:buSzPts val="10000"/>
              <a:buNone/>
              <a:defRPr sz="13333">
                <a:solidFill>
                  <a:schemeClr val="lt1"/>
                </a:solidFill>
              </a:defRPr>
            </a:lvl2pPr>
            <a:lvl3pPr lvl="2">
              <a:spcBef>
                <a:spcPts val="0"/>
              </a:spcBef>
              <a:spcAft>
                <a:spcPts val="0"/>
              </a:spcAft>
              <a:buClr>
                <a:schemeClr val="lt1"/>
              </a:buClr>
              <a:buSzPts val="10000"/>
              <a:buNone/>
              <a:defRPr sz="13333">
                <a:solidFill>
                  <a:schemeClr val="lt1"/>
                </a:solidFill>
              </a:defRPr>
            </a:lvl3pPr>
            <a:lvl4pPr lvl="3">
              <a:spcBef>
                <a:spcPts val="0"/>
              </a:spcBef>
              <a:spcAft>
                <a:spcPts val="0"/>
              </a:spcAft>
              <a:buClr>
                <a:schemeClr val="lt1"/>
              </a:buClr>
              <a:buSzPts val="10000"/>
              <a:buNone/>
              <a:defRPr sz="13333">
                <a:solidFill>
                  <a:schemeClr val="lt1"/>
                </a:solidFill>
              </a:defRPr>
            </a:lvl4pPr>
            <a:lvl5pPr lvl="4">
              <a:spcBef>
                <a:spcPts val="0"/>
              </a:spcBef>
              <a:spcAft>
                <a:spcPts val="0"/>
              </a:spcAft>
              <a:buClr>
                <a:schemeClr val="lt1"/>
              </a:buClr>
              <a:buSzPts val="10000"/>
              <a:buNone/>
              <a:defRPr sz="13333">
                <a:solidFill>
                  <a:schemeClr val="lt1"/>
                </a:solidFill>
              </a:defRPr>
            </a:lvl5pPr>
            <a:lvl6pPr lvl="5">
              <a:spcBef>
                <a:spcPts val="0"/>
              </a:spcBef>
              <a:spcAft>
                <a:spcPts val="0"/>
              </a:spcAft>
              <a:buClr>
                <a:schemeClr val="lt1"/>
              </a:buClr>
              <a:buSzPts val="10000"/>
              <a:buNone/>
              <a:defRPr sz="13333">
                <a:solidFill>
                  <a:schemeClr val="lt1"/>
                </a:solidFill>
              </a:defRPr>
            </a:lvl6pPr>
            <a:lvl7pPr lvl="6">
              <a:spcBef>
                <a:spcPts val="0"/>
              </a:spcBef>
              <a:spcAft>
                <a:spcPts val="0"/>
              </a:spcAft>
              <a:buClr>
                <a:schemeClr val="lt1"/>
              </a:buClr>
              <a:buSzPts val="10000"/>
              <a:buNone/>
              <a:defRPr sz="13333">
                <a:solidFill>
                  <a:schemeClr val="lt1"/>
                </a:solidFill>
              </a:defRPr>
            </a:lvl7pPr>
            <a:lvl8pPr lvl="7">
              <a:spcBef>
                <a:spcPts val="0"/>
              </a:spcBef>
              <a:spcAft>
                <a:spcPts val="0"/>
              </a:spcAft>
              <a:buClr>
                <a:schemeClr val="lt1"/>
              </a:buClr>
              <a:buSzPts val="10000"/>
              <a:buNone/>
              <a:defRPr sz="13333">
                <a:solidFill>
                  <a:schemeClr val="lt1"/>
                </a:solidFill>
              </a:defRPr>
            </a:lvl8pPr>
            <a:lvl9pPr lvl="8">
              <a:spcBef>
                <a:spcPts val="0"/>
              </a:spcBef>
              <a:spcAft>
                <a:spcPts val="0"/>
              </a:spcAft>
              <a:buClr>
                <a:schemeClr val="lt1"/>
              </a:buClr>
              <a:buSzPts val="10000"/>
              <a:buNone/>
              <a:defRPr sz="13333">
                <a:solidFill>
                  <a:schemeClr val="lt1"/>
                </a:solidFill>
              </a:defRPr>
            </a:lvl9pPr>
          </a:lstStyle>
          <a:p>
            <a:r>
              <a:t>xx%</a:t>
            </a:r>
          </a:p>
        </p:txBody>
      </p:sp>
      <p:sp>
        <p:nvSpPr>
          <p:cNvPr id="56" name="Google Shape;56;p11"/>
          <p:cNvSpPr txBox="1">
            <a:spLocks noGrp="1"/>
          </p:cNvSpPr>
          <p:nvPr>
            <p:ph type="body" idx="1"/>
          </p:nvPr>
        </p:nvSpPr>
        <p:spPr>
          <a:xfrm>
            <a:off x="415600" y="2828567"/>
            <a:ext cx="7113200" cy="1256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Clr>
                <a:schemeClr val="accent2"/>
              </a:buClr>
              <a:buSzPts val="1300"/>
              <a:buChar char="●"/>
              <a:defRPr>
                <a:solidFill>
                  <a:schemeClr val="accent2"/>
                </a:solidFill>
              </a:defRPr>
            </a:lvl1pPr>
            <a:lvl2pPr marL="1219170" lvl="1" indent="-397923">
              <a:spcBef>
                <a:spcPts val="2133"/>
              </a:spcBef>
              <a:spcAft>
                <a:spcPts val="0"/>
              </a:spcAft>
              <a:buClr>
                <a:schemeClr val="accent2"/>
              </a:buClr>
              <a:buSzPts val="1100"/>
              <a:buChar char="○"/>
              <a:defRPr>
                <a:solidFill>
                  <a:schemeClr val="accent2"/>
                </a:solidFill>
              </a:defRPr>
            </a:lvl2pPr>
            <a:lvl3pPr marL="1828754" lvl="2" indent="-397923">
              <a:spcBef>
                <a:spcPts val="2133"/>
              </a:spcBef>
              <a:spcAft>
                <a:spcPts val="0"/>
              </a:spcAft>
              <a:buClr>
                <a:schemeClr val="accent2"/>
              </a:buClr>
              <a:buSzPts val="1100"/>
              <a:buChar char="■"/>
              <a:defRPr>
                <a:solidFill>
                  <a:schemeClr val="accent2"/>
                </a:solidFill>
              </a:defRPr>
            </a:lvl3pPr>
            <a:lvl4pPr marL="2438339" lvl="3" indent="-397923">
              <a:spcBef>
                <a:spcPts val="2133"/>
              </a:spcBef>
              <a:spcAft>
                <a:spcPts val="0"/>
              </a:spcAft>
              <a:buClr>
                <a:schemeClr val="accent2"/>
              </a:buClr>
              <a:buSzPts val="1100"/>
              <a:buChar char="●"/>
              <a:defRPr>
                <a:solidFill>
                  <a:schemeClr val="accent2"/>
                </a:solidFill>
              </a:defRPr>
            </a:lvl4pPr>
            <a:lvl5pPr marL="3047924" lvl="4" indent="-397923">
              <a:spcBef>
                <a:spcPts val="2133"/>
              </a:spcBef>
              <a:spcAft>
                <a:spcPts val="0"/>
              </a:spcAft>
              <a:buClr>
                <a:schemeClr val="accent2"/>
              </a:buClr>
              <a:buSzPts val="1100"/>
              <a:buChar char="○"/>
              <a:defRPr>
                <a:solidFill>
                  <a:schemeClr val="accent2"/>
                </a:solidFill>
              </a:defRPr>
            </a:lvl5pPr>
            <a:lvl6pPr marL="3657509" lvl="5" indent="-397923">
              <a:spcBef>
                <a:spcPts val="2133"/>
              </a:spcBef>
              <a:spcAft>
                <a:spcPts val="0"/>
              </a:spcAft>
              <a:buClr>
                <a:schemeClr val="accent2"/>
              </a:buClr>
              <a:buSzPts val="1100"/>
              <a:buChar char="■"/>
              <a:defRPr>
                <a:solidFill>
                  <a:schemeClr val="accent2"/>
                </a:solidFill>
              </a:defRPr>
            </a:lvl6pPr>
            <a:lvl7pPr marL="4267093" lvl="6" indent="-397923">
              <a:spcBef>
                <a:spcPts val="2133"/>
              </a:spcBef>
              <a:spcAft>
                <a:spcPts val="0"/>
              </a:spcAft>
              <a:buClr>
                <a:schemeClr val="accent2"/>
              </a:buClr>
              <a:buSzPts val="1100"/>
              <a:buChar char="●"/>
              <a:defRPr>
                <a:solidFill>
                  <a:schemeClr val="accent2"/>
                </a:solidFill>
              </a:defRPr>
            </a:lvl7pPr>
            <a:lvl8pPr marL="4876678" lvl="7" indent="-397923">
              <a:spcBef>
                <a:spcPts val="2133"/>
              </a:spcBef>
              <a:spcAft>
                <a:spcPts val="0"/>
              </a:spcAft>
              <a:buClr>
                <a:schemeClr val="accent2"/>
              </a:buClr>
              <a:buSzPts val="1100"/>
              <a:buChar char="○"/>
              <a:defRPr>
                <a:solidFill>
                  <a:schemeClr val="accent2"/>
                </a:solidFill>
              </a:defRPr>
            </a:lvl8pPr>
            <a:lvl9pPr marL="5486263" lvl="8" indent="-397923">
              <a:spcBef>
                <a:spcPts val="2133"/>
              </a:spcBef>
              <a:spcAft>
                <a:spcPts val="2133"/>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1134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7915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95760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F5573-DF44-4405-A5A6-92B27E9616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C3AE008-C010-4380-BCE8-00AF3FE822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62C989-012E-4418-BF54-610C3C85D34A}"/>
              </a:ext>
            </a:extLst>
          </p:cNvPr>
          <p:cNvSpPr>
            <a:spLocks noGrp="1"/>
          </p:cNvSpPr>
          <p:nvPr>
            <p:ph type="dt" sz="half" idx="10"/>
          </p:nvPr>
        </p:nvSpPr>
        <p:spPr/>
        <p:txBody>
          <a:bodyPr/>
          <a:lstStyle/>
          <a:p>
            <a:fld id="{B483830F-7F04-43ED-B126-4F9D8C287679}" type="datetimeFigureOut">
              <a:rPr lang="en-GB" smtClean="0"/>
              <a:t>13/03/2020</a:t>
            </a:fld>
            <a:endParaRPr lang="en-GB"/>
          </a:p>
        </p:txBody>
      </p:sp>
      <p:sp>
        <p:nvSpPr>
          <p:cNvPr id="5" name="Footer Placeholder 4">
            <a:extLst>
              <a:ext uri="{FF2B5EF4-FFF2-40B4-BE49-F238E27FC236}">
                <a16:creationId xmlns:a16="http://schemas.microsoft.com/office/drawing/2014/main" id="{C527FDF4-CD58-4D68-AC7E-CAB5872EB5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A81D76-5D7A-4DCC-A912-B6954606BA2E}"/>
              </a:ext>
            </a:extLst>
          </p:cNvPr>
          <p:cNvSpPr>
            <a:spLocks noGrp="1"/>
          </p:cNvSpPr>
          <p:nvPr>
            <p:ph type="sldNum" sz="quarter" idx="12"/>
          </p:nvPr>
        </p:nvSpPr>
        <p:spPr/>
        <p:txBody>
          <a:bodyPr/>
          <a:lstStyle/>
          <a:p>
            <a:fld id="{B7F02D37-8F65-45C8-A888-AD17AE9B83D9}" type="slidenum">
              <a:rPr lang="en-GB" smtClean="0"/>
              <a:t>‹#›</a:t>
            </a:fld>
            <a:endParaRPr lang="en-GB"/>
          </a:p>
        </p:txBody>
      </p:sp>
    </p:spTree>
    <p:extLst>
      <p:ext uri="{BB962C8B-B14F-4D97-AF65-F5344CB8AC3E}">
        <p14:creationId xmlns:p14="http://schemas.microsoft.com/office/powerpoint/2010/main" val="18417308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900634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70387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3/13/2020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98862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3/13/2020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3230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3/13/2020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03618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3/13/2020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47668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3/13/2020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60578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3/13/2020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103041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3/13/2020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64110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3/13/2020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17725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5C0DD-21E2-4BA5-A3E1-43574C440C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78BD8E-BECB-48EC-BFBA-43334A9304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5B1E2E-1E7F-459E-A29D-4DA64822A4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5999CA4-340C-40C7-999E-BDA0BA5BC10C}"/>
              </a:ext>
            </a:extLst>
          </p:cNvPr>
          <p:cNvSpPr>
            <a:spLocks noGrp="1"/>
          </p:cNvSpPr>
          <p:nvPr>
            <p:ph type="dt" sz="half" idx="10"/>
          </p:nvPr>
        </p:nvSpPr>
        <p:spPr/>
        <p:txBody>
          <a:bodyPr/>
          <a:lstStyle/>
          <a:p>
            <a:fld id="{B483830F-7F04-43ED-B126-4F9D8C287679}" type="datetimeFigureOut">
              <a:rPr lang="en-GB" smtClean="0"/>
              <a:t>13/03/2020</a:t>
            </a:fld>
            <a:endParaRPr lang="en-GB"/>
          </a:p>
        </p:txBody>
      </p:sp>
      <p:sp>
        <p:nvSpPr>
          <p:cNvPr id="6" name="Footer Placeholder 5">
            <a:extLst>
              <a:ext uri="{FF2B5EF4-FFF2-40B4-BE49-F238E27FC236}">
                <a16:creationId xmlns:a16="http://schemas.microsoft.com/office/drawing/2014/main" id="{A4E7FC95-7076-4144-906F-5DE8C14E75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5B31C5-954A-4002-B68E-12EDFFC61211}"/>
              </a:ext>
            </a:extLst>
          </p:cNvPr>
          <p:cNvSpPr>
            <a:spLocks noGrp="1"/>
          </p:cNvSpPr>
          <p:nvPr>
            <p:ph type="sldNum" sz="quarter" idx="12"/>
          </p:nvPr>
        </p:nvSpPr>
        <p:spPr/>
        <p:txBody>
          <a:bodyPr/>
          <a:lstStyle/>
          <a:p>
            <a:fld id="{B7F02D37-8F65-45C8-A888-AD17AE9B83D9}" type="slidenum">
              <a:rPr lang="en-GB" smtClean="0"/>
              <a:t>‹#›</a:t>
            </a:fld>
            <a:endParaRPr lang="en-GB"/>
          </a:p>
        </p:txBody>
      </p:sp>
    </p:spTree>
    <p:extLst>
      <p:ext uri="{BB962C8B-B14F-4D97-AF65-F5344CB8AC3E}">
        <p14:creationId xmlns:p14="http://schemas.microsoft.com/office/powerpoint/2010/main" val="30312293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3/13/2020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0817277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3/13/2020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39048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3/13/2020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75002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3/13/2020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52219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3/13/2020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448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3/13/2020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935162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0A21-D286-AF40-9DD2-BA8EA69C1E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844D9C3C-7A2C-7C43-A66F-5BF6257E38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DF6175D8-5D8A-D747-A2E4-A7708F97D398}"/>
              </a:ext>
            </a:extLst>
          </p:cNvPr>
          <p:cNvSpPr>
            <a:spLocks noGrp="1"/>
          </p:cNvSpPr>
          <p:nvPr>
            <p:ph type="dt" sz="half" idx="10"/>
          </p:nvPr>
        </p:nvSpPr>
        <p:spPr/>
        <p:txBody>
          <a:bodyPr/>
          <a:lstStyle/>
          <a:p>
            <a:fld id="{B37F7B0D-4617-3B43-AC8C-CD157A7E998A}" type="datetimeFigureOut">
              <a:rPr lang="es-ES_tradnl" smtClean="0"/>
              <a:t>13/03/2020</a:t>
            </a:fld>
            <a:endParaRPr lang="es-ES_tradnl"/>
          </a:p>
        </p:txBody>
      </p:sp>
      <p:sp>
        <p:nvSpPr>
          <p:cNvPr id="5" name="Footer Placeholder 4">
            <a:extLst>
              <a:ext uri="{FF2B5EF4-FFF2-40B4-BE49-F238E27FC236}">
                <a16:creationId xmlns:a16="http://schemas.microsoft.com/office/drawing/2014/main" id="{EAA0BC29-0AB4-B549-83C7-97F6BD33FBC3}"/>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84C95204-F7AF-8C49-840E-690B44B619C3}"/>
              </a:ext>
            </a:extLst>
          </p:cNvPr>
          <p:cNvSpPr>
            <a:spLocks noGrp="1"/>
          </p:cNvSpPr>
          <p:nvPr>
            <p:ph type="sldNum" sz="quarter" idx="12"/>
          </p:nvPr>
        </p:nvSpPr>
        <p:spPr/>
        <p:txBody>
          <a:bodyPr/>
          <a:lstStyle/>
          <a:p>
            <a:fld id="{F47E18F5-AE7A-EA4D-98F7-17CC5F2546AF}" type="slidenum">
              <a:rPr lang="es-ES_tradnl" smtClean="0"/>
              <a:t>‹#›</a:t>
            </a:fld>
            <a:endParaRPr lang="es-ES_tradnl"/>
          </a:p>
        </p:txBody>
      </p:sp>
    </p:spTree>
    <p:extLst>
      <p:ext uri="{BB962C8B-B14F-4D97-AF65-F5344CB8AC3E}">
        <p14:creationId xmlns:p14="http://schemas.microsoft.com/office/powerpoint/2010/main" val="1620045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D9FE-55F1-D54A-A2B2-010F25409D39}"/>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30C5F28C-86DE-7347-9978-CBC4DEFF7C2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E46B9F5D-AB1F-C843-9768-E9957B29F386}"/>
              </a:ext>
            </a:extLst>
          </p:cNvPr>
          <p:cNvSpPr>
            <a:spLocks noGrp="1"/>
          </p:cNvSpPr>
          <p:nvPr>
            <p:ph type="dt" sz="half" idx="10"/>
          </p:nvPr>
        </p:nvSpPr>
        <p:spPr/>
        <p:txBody>
          <a:bodyPr/>
          <a:lstStyle/>
          <a:p>
            <a:fld id="{B37F7B0D-4617-3B43-AC8C-CD157A7E998A}" type="datetimeFigureOut">
              <a:rPr lang="es-ES_tradnl" smtClean="0"/>
              <a:t>13/03/2020</a:t>
            </a:fld>
            <a:endParaRPr lang="es-ES_tradnl"/>
          </a:p>
        </p:txBody>
      </p:sp>
      <p:sp>
        <p:nvSpPr>
          <p:cNvPr id="5" name="Footer Placeholder 4">
            <a:extLst>
              <a:ext uri="{FF2B5EF4-FFF2-40B4-BE49-F238E27FC236}">
                <a16:creationId xmlns:a16="http://schemas.microsoft.com/office/drawing/2014/main" id="{5C3617DE-0BBD-CC4C-B614-A640933605E5}"/>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EE80C39B-E4FF-5B46-A350-E5AFDC5FEBBE}"/>
              </a:ext>
            </a:extLst>
          </p:cNvPr>
          <p:cNvSpPr>
            <a:spLocks noGrp="1"/>
          </p:cNvSpPr>
          <p:nvPr>
            <p:ph type="sldNum" sz="quarter" idx="12"/>
          </p:nvPr>
        </p:nvSpPr>
        <p:spPr/>
        <p:txBody>
          <a:bodyPr/>
          <a:lstStyle/>
          <a:p>
            <a:fld id="{F47E18F5-AE7A-EA4D-98F7-17CC5F2546AF}" type="slidenum">
              <a:rPr lang="es-ES_tradnl" smtClean="0"/>
              <a:t>‹#›</a:t>
            </a:fld>
            <a:endParaRPr lang="es-ES_tradnl"/>
          </a:p>
        </p:txBody>
      </p:sp>
    </p:spTree>
    <p:extLst>
      <p:ext uri="{BB962C8B-B14F-4D97-AF65-F5344CB8AC3E}">
        <p14:creationId xmlns:p14="http://schemas.microsoft.com/office/powerpoint/2010/main" val="25393585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B50A2-BB2A-794E-B143-F5E0D3961C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599D1143-6B25-2A4F-BD71-26057610E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162388-7656-6A47-80A2-296031BC692A}"/>
              </a:ext>
            </a:extLst>
          </p:cNvPr>
          <p:cNvSpPr>
            <a:spLocks noGrp="1"/>
          </p:cNvSpPr>
          <p:nvPr>
            <p:ph type="dt" sz="half" idx="10"/>
          </p:nvPr>
        </p:nvSpPr>
        <p:spPr/>
        <p:txBody>
          <a:bodyPr/>
          <a:lstStyle/>
          <a:p>
            <a:fld id="{B37F7B0D-4617-3B43-AC8C-CD157A7E998A}" type="datetimeFigureOut">
              <a:rPr lang="es-ES_tradnl" smtClean="0"/>
              <a:t>13/03/2020</a:t>
            </a:fld>
            <a:endParaRPr lang="es-ES_tradnl"/>
          </a:p>
        </p:txBody>
      </p:sp>
      <p:sp>
        <p:nvSpPr>
          <p:cNvPr id="5" name="Footer Placeholder 4">
            <a:extLst>
              <a:ext uri="{FF2B5EF4-FFF2-40B4-BE49-F238E27FC236}">
                <a16:creationId xmlns:a16="http://schemas.microsoft.com/office/drawing/2014/main" id="{47B48E1E-A9B2-C342-B68A-505220D59826}"/>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C61F1686-201A-2542-AB99-0E800357938F}"/>
              </a:ext>
            </a:extLst>
          </p:cNvPr>
          <p:cNvSpPr>
            <a:spLocks noGrp="1"/>
          </p:cNvSpPr>
          <p:nvPr>
            <p:ph type="sldNum" sz="quarter" idx="12"/>
          </p:nvPr>
        </p:nvSpPr>
        <p:spPr/>
        <p:txBody>
          <a:bodyPr/>
          <a:lstStyle/>
          <a:p>
            <a:fld id="{F47E18F5-AE7A-EA4D-98F7-17CC5F2546AF}" type="slidenum">
              <a:rPr lang="es-ES_tradnl" smtClean="0"/>
              <a:t>‹#›</a:t>
            </a:fld>
            <a:endParaRPr lang="es-ES_tradnl"/>
          </a:p>
        </p:txBody>
      </p:sp>
    </p:spTree>
    <p:extLst>
      <p:ext uri="{BB962C8B-B14F-4D97-AF65-F5344CB8AC3E}">
        <p14:creationId xmlns:p14="http://schemas.microsoft.com/office/powerpoint/2010/main" val="2144378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5B204-C941-2949-9D7A-CE81B638367F}"/>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FEE82B87-4F54-C64F-8C05-BB759B0809C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0623367E-C0F0-644A-A568-792F640989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FA4477E4-C702-514E-BCA5-EA36FE54D1A5}"/>
              </a:ext>
            </a:extLst>
          </p:cNvPr>
          <p:cNvSpPr>
            <a:spLocks noGrp="1"/>
          </p:cNvSpPr>
          <p:nvPr>
            <p:ph type="dt" sz="half" idx="10"/>
          </p:nvPr>
        </p:nvSpPr>
        <p:spPr/>
        <p:txBody>
          <a:bodyPr/>
          <a:lstStyle/>
          <a:p>
            <a:fld id="{B37F7B0D-4617-3B43-AC8C-CD157A7E998A}" type="datetimeFigureOut">
              <a:rPr lang="es-ES_tradnl" smtClean="0"/>
              <a:t>13/03/2020</a:t>
            </a:fld>
            <a:endParaRPr lang="es-ES_tradnl"/>
          </a:p>
        </p:txBody>
      </p:sp>
      <p:sp>
        <p:nvSpPr>
          <p:cNvPr id="6" name="Footer Placeholder 5">
            <a:extLst>
              <a:ext uri="{FF2B5EF4-FFF2-40B4-BE49-F238E27FC236}">
                <a16:creationId xmlns:a16="http://schemas.microsoft.com/office/drawing/2014/main" id="{9BBD1435-7E32-284D-B36A-7F1F13D11DB4}"/>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0625EC3F-A3A7-C140-B295-974FA405B2B6}"/>
              </a:ext>
            </a:extLst>
          </p:cNvPr>
          <p:cNvSpPr>
            <a:spLocks noGrp="1"/>
          </p:cNvSpPr>
          <p:nvPr>
            <p:ph type="sldNum" sz="quarter" idx="12"/>
          </p:nvPr>
        </p:nvSpPr>
        <p:spPr/>
        <p:txBody>
          <a:bodyPr/>
          <a:lstStyle/>
          <a:p>
            <a:fld id="{F47E18F5-AE7A-EA4D-98F7-17CC5F2546AF}" type="slidenum">
              <a:rPr lang="es-ES_tradnl" smtClean="0"/>
              <a:t>‹#›</a:t>
            </a:fld>
            <a:endParaRPr lang="es-ES_tradnl"/>
          </a:p>
        </p:txBody>
      </p:sp>
    </p:spTree>
    <p:extLst>
      <p:ext uri="{BB962C8B-B14F-4D97-AF65-F5344CB8AC3E}">
        <p14:creationId xmlns:p14="http://schemas.microsoft.com/office/powerpoint/2010/main" val="122407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A786C-1B91-4AB2-9263-542E8515B12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02713C-C2F5-4EC3-A766-AA8E37F8C4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B121B9-A708-43BC-8B90-199890C93E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CEE0B7-15D8-49A7-ABDC-9F7F1267B8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B34C72-3685-42EC-9594-3761711D1A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8669D3D-AB25-4DCD-887B-D8AB7592CBC4}"/>
              </a:ext>
            </a:extLst>
          </p:cNvPr>
          <p:cNvSpPr>
            <a:spLocks noGrp="1"/>
          </p:cNvSpPr>
          <p:nvPr>
            <p:ph type="dt" sz="half" idx="10"/>
          </p:nvPr>
        </p:nvSpPr>
        <p:spPr/>
        <p:txBody>
          <a:bodyPr/>
          <a:lstStyle/>
          <a:p>
            <a:fld id="{B483830F-7F04-43ED-B126-4F9D8C287679}" type="datetimeFigureOut">
              <a:rPr lang="en-GB" smtClean="0"/>
              <a:t>13/03/2020</a:t>
            </a:fld>
            <a:endParaRPr lang="en-GB"/>
          </a:p>
        </p:txBody>
      </p:sp>
      <p:sp>
        <p:nvSpPr>
          <p:cNvPr id="8" name="Footer Placeholder 7">
            <a:extLst>
              <a:ext uri="{FF2B5EF4-FFF2-40B4-BE49-F238E27FC236}">
                <a16:creationId xmlns:a16="http://schemas.microsoft.com/office/drawing/2014/main" id="{EBC66EE8-9B99-4883-92D7-F3803ADA62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03E2740-D7F2-4E9B-A5C4-0BB66116A407}"/>
              </a:ext>
            </a:extLst>
          </p:cNvPr>
          <p:cNvSpPr>
            <a:spLocks noGrp="1"/>
          </p:cNvSpPr>
          <p:nvPr>
            <p:ph type="sldNum" sz="quarter" idx="12"/>
          </p:nvPr>
        </p:nvSpPr>
        <p:spPr/>
        <p:txBody>
          <a:bodyPr/>
          <a:lstStyle/>
          <a:p>
            <a:fld id="{B7F02D37-8F65-45C8-A888-AD17AE9B83D9}" type="slidenum">
              <a:rPr lang="en-GB" smtClean="0"/>
              <a:t>‹#›</a:t>
            </a:fld>
            <a:endParaRPr lang="en-GB"/>
          </a:p>
        </p:txBody>
      </p:sp>
    </p:spTree>
    <p:extLst>
      <p:ext uri="{BB962C8B-B14F-4D97-AF65-F5344CB8AC3E}">
        <p14:creationId xmlns:p14="http://schemas.microsoft.com/office/powerpoint/2010/main" val="21163820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6BC04-2059-E541-A9B3-0CA8B941A7AE}"/>
              </a:ext>
            </a:extLst>
          </p:cNvPr>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6935A3B9-FBC3-A84A-9CA8-CA144A1368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FA2D6B-D0FE-6447-A1D1-810B434CB88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7D17CA7A-6E79-AE4E-B314-BF045542C3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C3C7AE4-F499-A54E-B573-5CC2595F29C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5A0D6477-F388-6041-BECB-B06CE104621E}"/>
              </a:ext>
            </a:extLst>
          </p:cNvPr>
          <p:cNvSpPr>
            <a:spLocks noGrp="1"/>
          </p:cNvSpPr>
          <p:nvPr>
            <p:ph type="dt" sz="half" idx="10"/>
          </p:nvPr>
        </p:nvSpPr>
        <p:spPr/>
        <p:txBody>
          <a:bodyPr/>
          <a:lstStyle/>
          <a:p>
            <a:fld id="{B37F7B0D-4617-3B43-AC8C-CD157A7E998A}" type="datetimeFigureOut">
              <a:rPr lang="es-ES_tradnl" smtClean="0"/>
              <a:t>13/03/2020</a:t>
            </a:fld>
            <a:endParaRPr lang="es-ES_tradnl"/>
          </a:p>
        </p:txBody>
      </p:sp>
      <p:sp>
        <p:nvSpPr>
          <p:cNvPr id="8" name="Footer Placeholder 7">
            <a:extLst>
              <a:ext uri="{FF2B5EF4-FFF2-40B4-BE49-F238E27FC236}">
                <a16:creationId xmlns:a16="http://schemas.microsoft.com/office/drawing/2014/main" id="{CBC784F9-50DB-3F43-8BE2-0EDC382CCAF2}"/>
              </a:ext>
            </a:extLst>
          </p:cNvPr>
          <p:cNvSpPr>
            <a:spLocks noGrp="1"/>
          </p:cNvSpPr>
          <p:nvPr>
            <p:ph type="ftr" sz="quarter" idx="11"/>
          </p:nvPr>
        </p:nvSpPr>
        <p:spPr/>
        <p:txBody>
          <a:bodyPr/>
          <a:lstStyle/>
          <a:p>
            <a:endParaRPr lang="es-ES_tradnl"/>
          </a:p>
        </p:txBody>
      </p:sp>
      <p:sp>
        <p:nvSpPr>
          <p:cNvPr id="9" name="Slide Number Placeholder 8">
            <a:extLst>
              <a:ext uri="{FF2B5EF4-FFF2-40B4-BE49-F238E27FC236}">
                <a16:creationId xmlns:a16="http://schemas.microsoft.com/office/drawing/2014/main" id="{13F749C9-C2BC-3E42-9617-BA14E38D0BC9}"/>
              </a:ext>
            </a:extLst>
          </p:cNvPr>
          <p:cNvSpPr>
            <a:spLocks noGrp="1"/>
          </p:cNvSpPr>
          <p:nvPr>
            <p:ph type="sldNum" sz="quarter" idx="12"/>
          </p:nvPr>
        </p:nvSpPr>
        <p:spPr/>
        <p:txBody>
          <a:bodyPr/>
          <a:lstStyle/>
          <a:p>
            <a:fld id="{F47E18F5-AE7A-EA4D-98F7-17CC5F2546AF}" type="slidenum">
              <a:rPr lang="es-ES_tradnl" smtClean="0"/>
              <a:t>‹#›</a:t>
            </a:fld>
            <a:endParaRPr lang="es-ES_tradnl"/>
          </a:p>
        </p:txBody>
      </p:sp>
    </p:spTree>
    <p:extLst>
      <p:ext uri="{BB962C8B-B14F-4D97-AF65-F5344CB8AC3E}">
        <p14:creationId xmlns:p14="http://schemas.microsoft.com/office/powerpoint/2010/main" val="1348128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EDDD9-4E9E-AA46-A824-5BF04AAAF9E4}"/>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FEC1134F-6E06-1645-B653-25B6D599F144}"/>
              </a:ext>
            </a:extLst>
          </p:cNvPr>
          <p:cNvSpPr>
            <a:spLocks noGrp="1"/>
          </p:cNvSpPr>
          <p:nvPr>
            <p:ph type="dt" sz="half" idx="10"/>
          </p:nvPr>
        </p:nvSpPr>
        <p:spPr/>
        <p:txBody>
          <a:bodyPr/>
          <a:lstStyle/>
          <a:p>
            <a:fld id="{B37F7B0D-4617-3B43-AC8C-CD157A7E998A}" type="datetimeFigureOut">
              <a:rPr lang="es-ES_tradnl" smtClean="0"/>
              <a:t>13/03/2020</a:t>
            </a:fld>
            <a:endParaRPr lang="es-ES_tradnl"/>
          </a:p>
        </p:txBody>
      </p:sp>
      <p:sp>
        <p:nvSpPr>
          <p:cNvPr id="4" name="Footer Placeholder 3">
            <a:extLst>
              <a:ext uri="{FF2B5EF4-FFF2-40B4-BE49-F238E27FC236}">
                <a16:creationId xmlns:a16="http://schemas.microsoft.com/office/drawing/2014/main" id="{C82D2492-18A5-AC40-AD79-1C7995454705}"/>
              </a:ext>
            </a:extLst>
          </p:cNvPr>
          <p:cNvSpPr>
            <a:spLocks noGrp="1"/>
          </p:cNvSpPr>
          <p:nvPr>
            <p:ph type="ftr" sz="quarter" idx="11"/>
          </p:nvPr>
        </p:nvSpPr>
        <p:spPr/>
        <p:txBody>
          <a:bodyPr/>
          <a:lstStyle/>
          <a:p>
            <a:endParaRPr lang="es-ES_tradnl"/>
          </a:p>
        </p:txBody>
      </p:sp>
      <p:sp>
        <p:nvSpPr>
          <p:cNvPr id="5" name="Slide Number Placeholder 4">
            <a:extLst>
              <a:ext uri="{FF2B5EF4-FFF2-40B4-BE49-F238E27FC236}">
                <a16:creationId xmlns:a16="http://schemas.microsoft.com/office/drawing/2014/main" id="{10DEC5BA-8E46-9244-A365-E2F4E544605F}"/>
              </a:ext>
            </a:extLst>
          </p:cNvPr>
          <p:cNvSpPr>
            <a:spLocks noGrp="1"/>
          </p:cNvSpPr>
          <p:nvPr>
            <p:ph type="sldNum" sz="quarter" idx="12"/>
          </p:nvPr>
        </p:nvSpPr>
        <p:spPr/>
        <p:txBody>
          <a:bodyPr/>
          <a:lstStyle/>
          <a:p>
            <a:fld id="{F47E18F5-AE7A-EA4D-98F7-17CC5F2546AF}" type="slidenum">
              <a:rPr lang="es-ES_tradnl" smtClean="0"/>
              <a:t>‹#›</a:t>
            </a:fld>
            <a:endParaRPr lang="es-ES_tradnl"/>
          </a:p>
        </p:txBody>
      </p:sp>
    </p:spTree>
    <p:extLst>
      <p:ext uri="{BB962C8B-B14F-4D97-AF65-F5344CB8AC3E}">
        <p14:creationId xmlns:p14="http://schemas.microsoft.com/office/powerpoint/2010/main" val="30332850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8D6FED-D4AA-3E4B-A16E-59849129957D}"/>
              </a:ext>
            </a:extLst>
          </p:cNvPr>
          <p:cNvSpPr>
            <a:spLocks noGrp="1"/>
          </p:cNvSpPr>
          <p:nvPr>
            <p:ph type="dt" sz="half" idx="10"/>
          </p:nvPr>
        </p:nvSpPr>
        <p:spPr/>
        <p:txBody>
          <a:bodyPr/>
          <a:lstStyle/>
          <a:p>
            <a:fld id="{B37F7B0D-4617-3B43-AC8C-CD157A7E998A}" type="datetimeFigureOut">
              <a:rPr lang="es-ES_tradnl" smtClean="0"/>
              <a:t>13/03/2020</a:t>
            </a:fld>
            <a:endParaRPr lang="es-ES_tradnl"/>
          </a:p>
        </p:txBody>
      </p:sp>
      <p:sp>
        <p:nvSpPr>
          <p:cNvPr id="3" name="Footer Placeholder 2">
            <a:extLst>
              <a:ext uri="{FF2B5EF4-FFF2-40B4-BE49-F238E27FC236}">
                <a16:creationId xmlns:a16="http://schemas.microsoft.com/office/drawing/2014/main" id="{C6DBC708-9E69-9D40-A164-93A8B0DB8D17}"/>
              </a:ext>
            </a:extLst>
          </p:cNvPr>
          <p:cNvSpPr>
            <a:spLocks noGrp="1"/>
          </p:cNvSpPr>
          <p:nvPr>
            <p:ph type="ftr" sz="quarter" idx="11"/>
          </p:nvPr>
        </p:nvSpPr>
        <p:spPr/>
        <p:txBody>
          <a:bodyPr/>
          <a:lstStyle/>
          <a:p>
            <a:endParaRPr lang="es-ES_tradnl"/>
          </a:p>
        </p:txBody>
      </p:sp>
      <p:sp>
        <p:nvSpPr>
          <p:cNvPr id="4" name="Slide Number Placeholder 3">
            <a:extLst>
              <a:ext uri="{FF2B5EF4-FFF2-40B4-BE49-F238E27FC236}">
                <a16:creationId xmlns:a16="http://schemas.microsoft.com/office/drawing/2014/main" id="{B73C110E-96B1-124A-8ED5-B2C559AAE29D}"/>
              </a:ext>
            </a:extLst>
          </p:cNvPr>
          <p:cNvSpPr>
            <a:spLocks noGrp="1"/>
          </p:cNvSpPr>
          <p:nvPr>
            <p:ph type="sldNum" sz="quarter" idx="12"/>
          </p:nvPr>
        </p:nvSpPr>
        <p:spPr/>
        <p:txBody>
          <a:bodyPr/>
          <a:lstStyle/>
          <a:p>
            <a:fld id="{F47E18F5-AE7A-EA4D-98F7-17CC5F2546AF}" type="slidenum">
              <a:rPr lang="es-ES_tradnl" smtClean="0"/>
              <a:t>‹#›</a:t>
            </a:fld>
            <a:endParaRPr lang="es-ES_tradnl"/>
          </a:p>
        </p:txBody>
      </p:sp>
    </p:spTree>
    <p:extLst>
      <p:ext uri="{BB962C8B-B14F-4D97-AF65-F5344CB8AC3E}">
        <p14:creationId xmlns:p14="http://schemas.microsoft.com/office/powerpoint/2010/main" val="1117310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8EB5F-5A90-E640-8590-2CB69A571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153E0612-B9FF-594D-9F43-1A856B6A28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EAFB317A-25B4-2F4E-8FB1-6FEDDDFF25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BC16D7-0315-B44F-B25B-4D2485231541}"/>
              </a:ext>
            </a:extLst>
          </p:cNvPr>
          <p:cNvSpPr>
            <a:spLocks noGrp="1"/>
          </p:cNvSpPr>
          <p:nvPr>
            <p:ph type="dt" sz="half" idx="10"/>
          </p:nvPr>
        </p:nvSpPr>
        <p:spPr/>
        <p:txBody>
          <a:bodyPr/>
          <a:lstStyle/>
          <a:p>
            <a:fld id="{B37F7B0D-4617-3B43-AC8C-CD157A7E998A}" type="datetimeFigureOut">
              <a:rPr lang="es-ES_tradnl" smtClean="0"/>
              <a:t>13/03/2020</a:t>
            </a:fld>
            <a:endParaRPr lang="es-ES_tradnl"/>
          </a:p>
        </p:txBody>
      </p:sp>
      <p:sp>
        <p:nvSpPr>
          <p:cNvPr id="6" name="Footer Placeholder 5">
            <a:extLst>
              <a:ext uri="{FF2B5EF4-FFF2-40B4-BE49-F238E27FC236}">
                <a16:creationId xmlns:a16="http://schemas.microsoft.com/office/drawing/2014/main" id="{AA0F31FB-79F1-0948-AB62-137A5594151A}"/>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A753EBD3-10BA-7245-9E75-5ACC12B619D7}"/>
              </a:ext>
            </a:extLst>
          </p:cNvPr>
          <p:cNvSpPr>
            <a:spLocks noGrp="1"/>
          </p:cNvSpPr>
          <p:nvPr>
            <p:ph type="sldNum" sz="quarter" idx="12"/>
          </p:nvPr>
        </p:nvSpPr>
        <p:spPr/>
        <p:txBody>
          <a:bodyPr/>
          <a:lstStyle/>
          <a:p>
            <a:fld id="{F47E18F5-AE7A-EA4D-98F7-17CC5F2546AF}" type="slidenum">
              <a:rPr lang="es-ES_tradnl" smtClean="0"/>
              <a:t>‹#›</a:t>
            </a:fld>
            <a:endParaRPr lang="es-ES_tradnl"/>
          </a:p>
        </p:txBody>
      </p:sp>
    </p:spTree>
    <p:extLst>
      <p:ext uri="{BB962C8B-B14F-4D97-AF65-F5344CB8AC3E}">
        <p14:creationId xmlns:p14="http://schemas.microsoft.com/office/powerpoint/2010/main" val="33023148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70474-A4CE-0848-AFCC-1040CAD87B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173736BB-FBAA-7B42-9A05-AB09D1A1AE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a:extLst>
              <a:ext uri="{FF2B5EF4-FFF2-40B4-BE49-F238E27FC236}">
                <a16:creationId xmlns:a16="http://schemas.microsoft.com/office/drawing/2014/main" id="{7E481B34-66D3-9547-8ED3-4CA0A6BF3B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C7940F-A5D9-5A47-A5B5-D1DC415887B1}"/>
              </a:ext>
            </a:extLst>
          </p:cNvPr>
          <p:cNvSpPr>
            <a:spLocks noGrp="1"/>
          </p:cNvSpPr>
          <p:nvPr>
            <p:ph type="dt" sz="half" idx="10"/>
          </p:nvPr>
        </p:nvSpPr>
        <p:spPr/>
        <p:txBody>
          <a:bodyPr/>
          <a:lstStyle/>
          <a:p>
            <a:fld id="{B37F7B0D-4617-3B43-AC8C-CD157A7E998A}" type="datetimeFigureOut">
              <a:rPr lang="es-ES_tradnl" smtClean="0"/>
              <a:t>13/03/2020</a:t>
            </a:fld>
            <a:endParaRPr lang="es-ES_tradnl"/>
          </a:p>
        </p:txBody>
      </p:sp>
      <p:sp>
        <p:nvSpPr>
          <p:cNvPr id="6" name="Footer Placeholder 5">
            <a:extLst>
              <a:ext uri="{FF2B5EF4-FFF2-40B4-BE49-F238E27FC236}">
                <a16:creationId xmlns:a16="http://schemas.microsoft.com/office/drawing/2014/main" id="{4C464049-3E2B-5A47-9B7F-44BD7123A3C8}"/>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4390C4CB-76F9-8740-B210-C8E0584B9F9A}"/>
              </a:ext>
            </a:extLst>
          </p:cNvPr>
          <p:cNvSpPr>
            <a:spLocks noGrp="1"/>
          </p:cNvSpPr>
          <p:nvPr>
            <p:ph type="sldNum" sz="quarter" idx="12"/>
          </p:nvPr>
        </p:nvSpPr>
        <p:spPr/>
        <p:txBody>
          <a:bodyPr/>
          <a:lstStyle/>
          <a:p>
            <a:fld id="{F47E18F5-AE7A-EA4D-98F7-17CC5F2546AF}" type="slidenum">
              <a:rPr lang="es-ES_tradnl" smtClean="0"/>
              <a:t>‹#›</a:t>
            </a:fld>
            <a:endParaRPr lang="es-ES_tradnl"/>
          </a:p>
        </p:txBody>
      </p:sp>
    </p:spTree>
    <p:extLst>
      <p:ext uri="{BB962C8B-B14F-4D97-AF65-F5344CB8AC3E}">
        <p14:creationId xmlns:p14="http://schemas.microsoft.com/office/powerpoint/2010/main" val="23083034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5D995-F8C6-E84C-83F9-9702D2377301}"/>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85C69E83-B1F0-574A-BF21-4116F1E039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CAF96FD4-B6B3-B248-B54E-E272B6EF5E33}"/>
              </a:ext>
            </a:extLst>
          </p:cNvPr>
          <p:cNvSpPr>
            <a:spLocks noGrp="1"/>
          </p:cNvSpPr>
          <p:nvPr>
            <p:ph type="dt" sz="half" idx="10"/>
          </p:nvPr>
        </p:nvSpPr>
        <p:spPr/>
        <p:txBody>
          <a:bodyPr/>
          <a:lstStyle/>
          <a:p>
            <a:fld id="{B37F7B0D-4617-3B43-AC8C-CD157A7E998A}" type="datetimeFigureOut">
              <a:rPr lang="es-ES_tradnl" smtClean="0"/>
              <a:t>13/03/2020</a:t>
            </a:fld>
            <a:endParaRPr lang="es-ES_tradnl"/>
          </a:p>
        </p:txBody>
      </p:sp>
      <p:sp>
        <p:nvSpPr>
          <p:cNvPr id="5" name="Footer Placeholder 4">
            <a:extLst>
              <a:ext uri="{FF2B5EF4-FFF2-40B4-BE49-F238E27FC236}">
                <a16:creationId xmlns:a16="http://schemas.microsoft.com/office/drawing/2014/main" id="{5486BC62-574C-3F42-81E6-6F2CB1D93B69}"/>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CA6887AC-269F-A444-B3DB-EC8DC9F7870F}"/>
              </a:ext>
            </a:extLst>
          </p:cNvPr>
          <p:cNvSpPr>
            <a:spLocks noGrp="1"/>
          </p:cNvSpPr>
          <p:nvPr>
            <p:ph type="sldNum" sz="quarter" idx="12"/>
          </p:nvPr>
        </p:nvSpPr>
        <p:spPr/>
        <p:txBody>
          <a:bodyPr/>
          <a:lstStyle/>
          <a:p>
            <a:fld id="{F47E18F5-AE7A-EA4D-98F7-17CC5F2546AF}" type="slidenum">
              <a:rPr lang="es-ES_tradnl" smtClean="0"/>
              <a:t>‹#›</a:t>
            </a:fld>
            <a:endParaRPr lang="es-ES_tradnl"/>
          </a:p>
        </p:txBody>
      </p:sp>
    </p:spTree>
    <p:extLst>
      <p:ext uri="{BB962C8B-B14F-4D97-AF65-F5344CB8AC3E}">
        <p14:creationId xmlns:p14="http://schemas.microsoft.com/office/powerpoint/2010/main" val="40174188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A6E3FA-2DA7-0544-A1BA-B4AEA21A0FF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F97C87D2-50A6-8543-9497-A5FF629527F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A82DE04D-BB71-8046-B942-37DF01606BFA}"/>
              </a:ext>
            </a:extLst>
          </p:cNvPr>
          <p:cNvSpPr>
            <a:spLocks noGrp="1"/>
          </p:cNvSpPr>
          <p:nvPr>
            <p:ph type="dt" sz="half" idx="10"/>
          </p:nvPr>
        </p:nvSpPr>
        <p:spPr/>
        <p:txBody>
          <a:bodyPr/>
          <a:lstStyle/>
          <a:p>
            <a:fld id="{B37F7B0D-4617-3B43-AC8C-CD157A7E998A}" type="datetimeFigureOut">
              <a:rPr lang="es-ES_tradnl" smtClean="0"/>
              <a:t>13/03/2020</a:t>
            </a:fld>
            <a:endParaRPr lang="es-ES_tradnl"/>
          </a:p>
        </p:txBody>
      </p:sp>
      <p:sp>
        <p:nvSpPr>
          <p:cNvPr id="5" name="Footer Placeholder 4">
            <a:extLst>
              <a:ext uri="{FF2B5EF4-FFF2-40B4-BE49-F238E27FC236}">
                <a16:creationId xmlns:a16="http://schemas.microsoft.com/office/drawing/2014/main" id="{41E0A5FF-9A40-814D-9969-231653B058AB}"/>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E34A1037-C6B8-D240-BEFC-558028B3397E}"/>
              </a:ext>
            </a:extLst>
          </p:cNvPr>
          <p:cNvSpPr>
            <a:spLocks noGrp="1"/>
          </p:cNvSpPr>
          <p:nvPr>
            <p:ph type="sldNum" sz="quarter" idx="12"/>
          </p:nvPr>
        </p:nvSpPr>
        <p:spPr/>
        <p:txBody>
          <a:bodyPr/>
          <a:lstStyle/>
          <a:p>
            <a:fld id="{F47E18F5-AE7A-EA4D-98F7-17CC5F2546AF}" type="slidenum">
              <a:rPr lang="es-ES_tradnl" smtClean="0"/>
              <a:t>‹#›</a:t>
            </a:fld>
            <a:endParaRPr lang="es-ES_tradnl"/>
          </a:p>
        </p:txBody>
      </p:sp>
    </p:spTree>
    <p:extLst>
      <p:ext uri="{BB962C8B-B14F-4D97-AF65-F5344CB8AC3E}">
        <p14:creationId xmlns:p14="http://schemas.microsoft.com/office/powerpoint/2010/main" val="1420068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47C74-E8D5-4A13-A4D5-C8B998FF78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139F8B-D39B-4EAC-97A1-7221AB2139F1}"/>
              </a:ext>
            </a:extLst>
          </p:cNvPr>
          <p:cNvSpPr>
            <a:spLocks noGrp="1"/>
          </p:cNvSpPr>
          <p:nvPr>
            <p:ph type="dt" sz="half" idx="10"/>
          </p:nvPr>
        </p:nvSpPr>
        <p:spPr/>
        <p:txBody>
          <a:bodyPr/>
          <a:lstStyle/>
          <a:p>
            <a:fld id="{B483830F-7F04-43ED-B126-4F9D8C287679}" type="datetimeFigureOut">
              <a:rPr lang="en-GB" smtClean="0"/>
              <a:t>13/03/2020</a:t>
            </a:fld>
            <a:endParaRPr lang="en-GB"/>
          </a:p>
        </p:txBody>
      </p:sp>
      <p:sp>
        <p:nvSpPr>
          <p:cNvPr id="4" name="Footer Placeholder 3">
            <a:extLst>
              <a:ext uri="{FF2B5EF4-FFF2-40B4-BE49-F238E27FC236}">
                <a16:creationId xmlns:a16="http://schemas.microsoft.com/office/drawing/2014/main" id="{1C02F4A5-CA70-4165-98A9-259D23364FA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4EFBDD-B6EB-419D-8FE6-54F39D6110B8}"/>
              </a:ext>
            </a:extLst>
          </p:cNvPr>
          <p:cNvSpPr>
            <a:spLocks noGrp="1"/>
          </p:cNvSpPr>
          <p:nvPr>
            <p:ph type="sldNum" sz="quarter" idx="12"/>
          </p:nvPr>
        </p:nvSpPr>
        <p:spPr/>
        <p:txBody>
          <a:bodyPr/>
          <a:lstStyle/>
          <a:p>
            <a:fld id="{B7F02D37-8F65-45C8-A888-AD17AE9B83D9}" type="slidenum">
              <a:rPr lang="en-GB" smtClean="0"/>
              <a:t>‹#›</a:t>
            </a:fld>
            <a:endParaRPr lang="en-GB"/>
          </a:p>
        </p:txBody>
      </p:sp>
    </p:spTree>
    <p:extLst>
      <p:ext uri="{BB962C8B-B14F-4D97-AF65-F5344CB8AC3E}">
        <p14:creationId xmlns:p14="http://schemas.microsoft.com/office/powerpoint/2010/main" val="4123855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6DEB2A-BF0A-468A-8367-10CDC191547B}"/>
              </a:ext>
            </a:extLst>
          </p:cNvPr>
          <p:cNvSpPr>
            <a:spLocks noGrp="1"/>
          </p:cNvSpPr>
          <p:nvPr>
            <p:ph type="dt" sz="half" idx="10"/>
          </p:nvPr>
        </p:nvSpPr>
        <p:spPr/>
        <p:txBody>
          <a:bodyPr/>
          <a:lstStyle/>
          <a:p>
            <a:fld id="{B483830F-7F04-43ED-B126-4F9D8C287679}" type="datetimeFigureOut">
              <a:rPr lang="en-GB" smtClean="0"/>
              <a:t>13/03/2020</a:t>
            </a:fld>
            <a:endParaRPr lang="en-GB"/>
          </a:p>
        </p:txBody>
      </p:sp>
      <p:sp>
        <p:nvSpPr>
          <p:cNvPr id="3" name="Footer Placeholder 2">
            <a:extLst>
              <a:ext uri="{FF2B5EF4-FFF2-40B4-BE49-F238E27FC236}">
                <a16:creationId xmlns:a16="http://schemas.microsoft.com/office/drawing/2014/main" id="{4F1997D2-38AB-4E6B-81B7-6E698E3B28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170C01-6388-4260-97EC-781839AEE81D}"/>
              </a:ext>
            </a:extLst>
          </p:cNvPr>
          <p:cNvSpPr>
            <a:spLocks noGrp="1"/>
          </p:cNvSpPr>
          <p:nvPr>
            <p:ph type="sldNum" sz="quarter" idx="12"/>
          </p:nvPr>
        </p:nvSpPr>
        <p:spPr/>
        <p:txBody>
          <a:bodyPr/>
          <a:lstStyle/>
          <a:p>
            <a:fld id="{B7F02D37-8F65-45C8-A888-AD17AE9B83D9}" type="slidenum">
              <a:rPr lang="en-GB" smtClean="0"/>
              <a:t>‹#›</a:t>
            </a:fld>
            <a:endParaRPr lang="en-GB"/>
          </a:p>
        </p:txBody>
      </p:sp>
    </p:spTree>
    <p:extLst>
      <p:ext uri="{BB962C8B-B14F-4D97-AF65-F5344CB8AC3E}">
        <p14:creationId xmlns:p14="http://schemas.microsoft.com/office/powerpoint/2010/main" val="227358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24139-11FC-4C46-BFA1-01520B347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D5197E9-38C5-4BF7-BD0C-52A46DAA86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00664D-5D00-4DFD-99A0-39F652712C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BB9FEC-11C0-4BDE-9BAF-6C625442CC86}"/>
              </a:ext>
            </a:extLst>
          </p:cNvPr>
          <p:cNvSpPr>
            <a:spLocks noGrp="1"/>
          </p:cNvSpPr>
          <p:nvPr>
            <p:ph type="dt" sz="half" idx="10"/>
          </p:nvPr>
        </p:nvSpPr>
        <p:spPr/>
        <p:txBody>
          <a:bodyPr/>
          <a:lstStyle/>
          <a:p>
            <a:fld id="{B483830F-7F04-43ED-B126-4F9D8C287679}" type="datetimeFigureOut">
              <a:rPr lang="en-GB" smtClean="0"/>
              <a:t>13/03/2020</a:t>
            </a:fld>
            <a:endParaRPr lang="en-GB"/>
          </a:p>
        </p:txBody>
      </p:sp>
      <p:sp>
        <p:nvSpPr>
          <p:cNvPr id="6" name="Footer Placeholder 5">
            <a:extLst>
              <a:ext uri="{FF2B5EF4-FFF2-40B4-BE49-F238E27FC236}">
                <a16:creationId xmlns:a16="http://schemas.microsoft.com/office/drawing/2014/main" id="{2AC66E74-269D-4E0E-A7F5-71958D8A08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76962D-565E-4F1F-B25F-CDFDFB008F3A}"/>
              </a:ext>
            </a:extLst>
          </p:cNvPr>
          <p:cNvSpPr>
            <a:spLocks noGrp="1"/>
          </p:cNvSpPr>
          <p:nvPr>
            <p:ph type="sldNum" sz="quarter" idx="12"/>
          </p:nvPr>
        </p:nvSpPr>
        <p:spPr/>
        <p:txBody>
          <a:bodyPr/>
          <a:lstStyle/>
          <a:p>
            <a:fld id="{B7F02D37-8F65-45C8-A888-AD17AE9B83D9}" type="slidenum">
              <a:rPr lang="en-GB" smtClean="0"/>
              <a:t>‹#›</a:t>
            </a:fld>
            <a:endParaRPr lang="en-GB"/>
          </a:p>
        </p:txBody>
      </p:sp>
    </p:spTree>
    <p:extLst>
      <p:ext uri="{BB962C8B-B14F-4D97-AF65-F5344CB8AC3E}">
        <p14:creationId xmlns:p14="http://schemas.microsoft.com/office/powerpoint/2010/main" val="41406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1C0C-C7B4-4D6E-A0E7-EBD9B2FB48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D1836E2-3005-4CA7-9916-17A59883FA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B499FC-E135-4E52-9EEA-F8C75C24CE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716718-DA98-4E7E-8F62-F6545810DAC2}"/>
              </a:ext>
            </a:extLst>
          </p:cNvPr>
          <p:cNvSpPr>
            <a:spLocks noGrp="1"/>
          </p:cNvSpPr>
          <p:nvPr>
            <p:ph type="dt" sz="half" idx="10"/>
          </p:nvPr>
        </p:nvSpPr>
        <p:spPr/>
        <p:txBody>
          <a:bodyPr/>
          <a:lstStyle/>
          <a:p>
            <a:fld id="{B483830F-7F04-43ED-B126-4F9D8C287679}" type="datetimeFigureOut">
              <a:rPr lang="en-GB" smtClean="0"/>
              <a:t>13/03/2020</a:t>
            </a:fld>
            <a:endParaRPr lang="en-GB"/>
          </a:p>
        </p:txBody>
      </p:sp>
      <p:sp>
        <p:nvSpPr>
          <p:cNvPr id="6" name="Footer Placeholder 5">
            <a:extLst>
              <a:ext uri="{FF2B5EF4-FFF2-40B4-BE49-F238E27FC236}">
                <a16:creationId xmlns:a16="http://schemas.microsoft.com/office/drawing/2014/main" id="{F25CE86D-1619-4068-9AD6-849CF2D479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70504B-CF59-4D5A-AFEB-35CBDEB3B19C}"/>
              </a:ext>
            </a:extLst>
          </p:cNvPr>
          <p:cNvSpPr>
            <a:spLocks noGrp="1"/>
          </p:cNvSpPr>
          <p:nvPr>
            <p:ph type="sldNum" sz="quarter" idx="12"/>
          </p:nvPr>
        </p:nvSpPr>
        <p:spPr/>
        <p:txBody>
          <a:bodyPr/>
          <a:lstStyle/>
          <a:p>
            <a:fld id="{B7F02D37-8F65-45C8-A888-AD17AE9B83D9}" type="slidenum">
              <a:rPr lang="en-GB" smtClean="0"/>
              <a:t>‹#›</a:t>
            </a:fld>
            <a:endParaRPr lang="en-GB"/>
          </a:p>
        </p:txBody>
      </p:sp>
    </p:spTree>
    <p:extLst>
      <p:ext uri="{BB962C8B-B14F-4D97-AF65-F5344CB8AC3E}">
        <p14:creationId xmlns:p14="http://schemas.microsoft.com/office/powerpoint/2010/main" val="749131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2.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5.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64116F-6E2C-49FC-8B38-5620926802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EA41F6-69D0-475B-98BE-3259E3DDB7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D8C71C-B269-44D1-BC57-7D072B7B5C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3830F-7F04-43ED-B126-4F9D8C287679}" type="datetimeFigureOut">
              <a:rPr lang="en-GB" smtClean="0"/>
              <a:t>13/03/2020</a:t>
            </a:fld>
            <a:endParaRPr lang="en-GB"/>
          </a:p>
        </p:txBody>
      </p:sp>
      <p:sp>
        <p:nvSpPr>
          <p:cNvPr id="5" name="Footer Placeholder 4">
            <a:extLst>
              <a:ext uri="{FF2B5EF4-FFF2-40B4-BE49-F238E27FC236}">
                <a16:creationId xmlns:a16="http://schemas.microsoft.com/office/drawing/2014/main" id="{EA6F9F39-E90B-410C-8F32-D3DF64657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373D019-036D-4A73-A0BE-FD944BEA0B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02D37-8F65-45C8-A888-AD17AE9B83D9}" type="slidenum">
              <a:rPr lang="en-GB" smtClean="0"/>
              <a:t>‹#›</a:t>
            </a:fld>
            <a:endParaRPr lang="en-GB"/>
          </a:p>
        </p:txBody>
      </p:sp>
    </p:spTree>
    <p:extLst>
      <p:ext uri="{BB962C8B-B14F-4D97-AF65-F5344CB8AC3E}">
        <p14:creationId xmlns:p14="http://schemas.microsoft.com/office/powerpoint/2010/main" val="1972970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2832100" y="2108200"/>
            <a:ext cx="9359900" cy="4749800"/>
          </a:xfrm>
          <a:prstGeom prst="rect">
            <a:avLst/>
          </a:prstGeom>
          <a:blipFill>
            <a:blip r:embed="rId8" cstate="print"/>
            <a:stretch>
              <a:fillRect/>
            </a:stretch>
          </a:blipFill>
        </p:spPr>
        <p:txBody>
          <a:bodyPr wrap="square" lIns="0" tIns="0" rIns="0" bIns="0" rtlCol="0"/>
          <a:lstStyle/>
          <a:p>
            <a:endParaRPr/>
          </a:p>
        </p:txBody>
      </p:sp>
      <p:sp>
        <p:nvSpPr>
          <p:cNvPr id="18" name="bk object 18"/>
          <p:cNvSpPr/>
          <p:nvPr/>
        </p:nvSpPr>
        <p:spPr>
          <a:xfrm>
            <a:off x="0" y="0"/>
            <a:ext cx="12189866" cy="6858000"/>
          </a:xfrm>
          <a:prstGeom prst="rect">
            <a:avLst/>
          </a:prstGeom>
          <a:blipFill>
            <a:blip r:embed="rId9" cstate="print"/>
            <a:stretch>
              <a:fillRect/>
            </a:stretch>
          </a:blipFill>
        </p:spPr>
        <p:txBody>
          <a:bodyPr wrap="square" lIns="0" tIns="0" rIns="0" bIns="0" rtlCol="0"/>
          <a:lstStyle/>
          <a:p>
            <a:endParaRPr/>
          </a:p>
        </p:txBody>
      </p:sp>
      <p:sp>
        <p:nvSpPr>
          <p:cNvPr id="2" name="Holder 2"/>
          <p:cNvSpPr>
            <a:spLocks noGrp="1"/>
          </p:cNvSpPr>
          <p:nvPr>
            <p:ph type="title"/>
          </p:nvPr>
        </p:nvSpPr>
        <p:spPr>
          <a:xfrm>
            <a:off x="2450851" y="787161"/>
            <a:ext cx="3281679" cy="543560"/>
          </a:xfrm>
          <a:prstGeom prst="rect">
            <a:avLst/>
          </a:prstGeom>
        </p:spPr>
        <p:txBody>
          <a:bodyPr wrap="square" lIns="0" tIns="0" rIns="0" bIns="0">
            <a:spAutoFit/>
          </a:bodyPr>
          <a:lstStyle>
            <a:lvl1pPr>
              <a:defRPr sz="3400" b="1" i="0">
                <a:solidFill>
                  <a:srgbClr val="FFC000"/>
                </a:solidFill>
                <a:latin typeface="Arial"/>
                <a:cs typeface="Arial"/>
              </a:defRPr>
            </a:lvl1pPr>
          </a:lstStyle>
          <a:p>
            <a:endParaRPr/>
          </a:p>
        </p:txBody>
      </p:sp>
      <p:sp>
        <p:nvSpPr>
          <p:cNvPr id="3" name="Holder 3"/>
          <p:cNvSpPr>
            <a:spLocks noGrp="1"/>
          </p:cNvSpPr>
          <p:nvPr>
            <p:ph type="body" idx="1"/>
          </p:nvPr>
        </p:nvSpPr>
        <p:spPr>
          <a:xfrm>
            <a:off x="1706961" y="2133499"/>
            <a:ext cx="8778077" cy="3825240"/>
          </a:xfrm>
          <a:prstGeom prst="rect">
            <a:avLst/>
          </a:prstGeom>
        </p:spPr>
        <p:txBody>
          <a:bodyPr wrap="square" lIns="0" tIns="0" rIns="0" bIns="0">
            <a:spAutoFit/>
          </a:bodyPr>
          <a:lstStyle>
            <a:lvl1pPr>
              <a:defRPr sz="1400" b="0" i="0">
                <a:solidFill>
                  <a:srgbClr val="FFC000"/>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3/13/2020</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79219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Roboto"/>
                <a:ea typeface="Roboto"/>
                <a:cs typeface="Roboto"/>
                <a:sym typeface="Roboto"/>
              </a:defRPr>
            </a:lvl1pPr>
            <a:lvl2pPr lvl="1" algn="r">
              <a:buNone/>
              <a:defRPr sz="1333">
                <a:solidFill>
                  <a:schemeClr val="dk2"/>
                </a:solidFill>
                <a:latin typeface="Roboto"/>
                <a:ea typeface="Roboto"/>
                <a:cs typeface="Roboto"/>
                <a:sym typeface="Roboto"/>
              </a:defRPr>
            </a:lvl2pPr>
            <a:lvl3pPr lvl="2" algn="r">
              <a:buNone/>
              <a:defRPr sz="1333">
                <a:solidFill>
                  <a:schemeClr val="dk2"/>
                </a:solidFill>
                <a:latin typeface="Roboto"/>
                <a:ea typeface="Roboto"/>
                <a:cs typeface="Roboto"/>
                <a:sym typeface="Roboto"/>
              </a:defRPr>
            </a:lvl3pPr>
            <a:lvl4pPr lvl="3" algn="r">
              <a:buNone/>
              <a:defRPr sz="1333">
                <a:solidFill>
                  <a:schemeClr val="dk2"/>
                </a:solidFill>
                <a:latin typeface="Roboto"/>
                <a:ea typeface="Roboto"/>
                <a:cs typeface="Roboto"/>
                <a:sym typeface="Roboto"/>
              </a:defRPr>
            </a:lvl4pPr>
            <a:lvl5pPr lvl="4" algn="r">
              <a:buNone/>
              <a:defRPr sz="1333">
                <a:solidFill>
                  <a:schemeClr val="dk2"/>
                </a:solidFill>
                <a:latin typeface="Roboto"/>
                <a:ea typeface="Roboto"/>
                <a:cs typeface="Roboto"/>
                <a:sym typeface="Roboto"/>
              </a:defRPr>
            </a:lvl5pPr>
            <a:lvl6pPr lvl="5" algn="r">
              <a:buNone/>
              <a:defRPr sz="1333">
                <a:solidFill>
                  <a:schemeClr val="dk2"/>
                </a:solidFill>
                <a:latin typeface="Roboto"/>
                <a:ea typeface="Roboto"/>
                <a:cs typeface="Roboto"/>
                <a:sym typeface="Roboto"/>
              </a:defRPr>
            </a:lvl6pPr>
            <a:lvl7pPr lvl="6" algn="r">
              <a:buNone/>
              <a:defRPr sz="1333">
                <a:solidFill>
                  <a:schemeClr val="dk2"/>
                </a:solidFill>
                <a:latin typeface="Roboto"/>
                <a:ea typeface="Roboto"/>
                <a:cs typeface="Roboto"/>
                <a:sym typeface="Roboto"/>
              </a:defRPr>
            </a:lvl7pPr>
            <a:lvl8pPr lvl="7" algn="r">
              <a:buNone/>
              <a:defRPr sz="1333">
                <a:solidFill>
                  <a:schemeClr val="dk2"/>
                </a:solidFill>
                <a:latin typeface="Roboto"/>
                <a:ea typeface="Roboto"/>
                <a:cs typeface="Roboto"/>
                <a:sym typeface="Roboto"/>
              </a:defRPr>
            </a:lvl8pPr>
            <a:lvl9pPr lvl="8" algn="r">
              <a:buNone/>
              <a:defRPr sz="1333">
                <a:solidFill>
                  <a:schemeClr val="dk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9288975"/>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3/13/2020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55227679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B18386-864A-7546-AA34-0C23C22C4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76E87F75-95FD-2942-8CF5-600EB22ED5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2D7DD661-6533-7444-8FDA-97C8DEE06F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7F7B0D-4617-3B43-AC8C-CD157A7E998A}" type="datetimeFigureOut">
              <a:rPr lang="es-ES_tradnl" smtClean="0"/>
              <a:t>13/03/2020</a:t>
            </a:fld>
            <a:endParaRPr lang="es-ES_tradnl"/>
          </a:p>
        </p:txBody>
      </p:sp>
      <p:sp>
        <p:nvSpPr>
          <p:cNvPr id="5" name="Footer Placeholder 4">
            <a:extLst>
              <a:ext uri="{FF2B5EF4-FFF2-40B4-BE49-F238E27FC236}">
                <a16:creationId xmlns:a16="http://schemas.microsoft.com/office/drawing/2014/main" id="{D97C4086-A816-0340-9277-957B9D03C9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a:extLst>
              <a:ext uri="{FF2B5EF4-FFF2-40B4-BE49-F238E27FC236}">
                <a16:creationId xmlns:a16="http://schemas.microsoft.com/office/drawing/2014/main" id="{2E8182CF-BB1B-F54E-99D9-198C904325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7E18F5-AE7A-EA4D-98F7-17CC5F2546AF}" type="slidenum">
              <a:rPr lang="es-ES_tradnl" smtClean="0"/>
              <a:t>‹#›</a:t>
            </a:fld>
            <a:endParaRPr lang="es-ES_tradnl"/>
          </a:p>
        </p:txBody>
      </p:sp>
    </p:spTree>
    <p:extLst>
      <p:ext uri="{BB962C8B-B14F-4D97-AF65-F5344CB8AC3E}">
        <p14:creationId xmlns:p14="http://schemas.microsoft.com/office/powerpoint/2010/main" val="391583190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hyperlink" Target="https://consultcambs.uk.engagementhq.com/3017/widgets/9927/documents/3607" TargetMode="External"/><Relationship Id="rId2" Type="http://schemas.openxmlformats.org/officeDocument/2006/relationships/image" Target="../media/image27.png"/><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4.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5.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1.jpe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1.jpe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hyperlink" Target="mailto:Siobhan.mellon@scambs.gov.uk"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hyperlink" Target="mailto:Emma.dyer@scambs.gov.uk"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71.jp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7.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7.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38.xml"/><Relationship Id="rId4" Type="http://schemas.openxmlformats.org/officeDocument/2006/relationships/hyperlink" Target="https://www.climate.gov/news-features/climate-qa/which-emits-more-carbon-dioxide-volcanoes-or-human-activitie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climate.nasa.gov/vital-signs/global-temperature/" TargetMode="External"/><Relationship Id="rId1" Type="http://schemas.openxmlformats.org/officeDocument/2006/relationships/slideLayout" Target="../slideLayouts/slideLayout38.xml"/><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7.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55798-66D1-4260-A934-A71DFD65490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930DB035-37A8-4B70-B2CC-DE55D8CE156C}"/>
              </a:ext>
            </a:extLst>
          </p:cNvPr>
          <p:cNvSpPr>
            <a:spLocks noGrp="1"/>
          </p:cNvSpPr>
          <p:nvPr>
            <p:ph type="subTitle" idx="1"/>
          </p:nvPr>
        </p:nvSpPr>
        <p:spPr/>
        <p:txBody>
          <a:bodyPr/>
          <a:lstStyle/>
          <a:p>
            <a:endParaRPr lang="en-GB"/>
          </a:p>
        </p:txBody>
      </p:sp>
      <p:pic>
        <p:nvPicPr>
          <p:cNvPr id="5" name="Picture 4" descr="A picture containing bird, flower&#10;&#10;Description automatically generated">
            <a:extLst>
              <a:ext uri="{FF2B5EF4-FFF2-40B4-BE49-F238E27FC236}">
                <a16:creationId xmlns:a16="http://schemas.microsoft.com/office/drawing/2014/main" id="{36182760-176F-4344-8D4E-D07E4B3FC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9" y="0"/>
            <a:ext cx="12192000" cy="6858000"/>
          </a:xfrm>
          <a:prstGeom prst="rect">
            <a:avLst/>
          </a:prstGeom>
        </p:spPr>
      </p:pic>
    </p:spTree>
    <p:extLst>
      <p:ext uri="{BB962C8B-B14F-4D97-AF65-F5344CB8AC3E}">
        <p14:creationId xmlns:p14="http://schemas.microsoft.com/office/powerpoint/2010/main" val="3625382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191DA4-A6C6-044B-92A4-CEB11FBE742A}"/>
              </a:ext>
            </a:extLst>
          </p:cNvPr>
          <p:cNvPicPr>
            <a:picLocks noGrp="1" noChangeAspect="1"/>
          </p:cNvPicPr>
          <p:nvPr>
            <p:ph idx="1"/>
          </p:nvPr>
        </p:nvPicPr>
        <p:blipFill>
          <a:blip r:embed="rId2"/>
          <a:stretch>
            <a:fillRect/>
          </a:stretch>
        </p:blipFill>
        <p:spPr>
          <a:xfrm>
            <a:off x="296334" y="279108"/>
            <a:ext cx="5130800" cy="6578892"/>
          </a:xfrm>
        </p:spPr>
      </p:pic>
      <p:sp>
        <p:nvSpPr>
          <p:cNvPr id="6" name="TextBox 5">
            <a:extLst>
              <a:ext uri="{FF2B5EF4-FFF2-40B4-BE49-F238E27FC236}">
                <a16:creationId xmlns:a16="http://schemas.microsoft.com/office/drawing/2014/main" id="{9EE54F15-CB50-B847-AAC0-F382B849439D}"/>
              </a:ext>
            </a:extLst>
          </p:cNvPr>
          <p:cNvSpPr txBox="1"/>
          <p:nvPr/>
        </p:nvSpPr>
        <p:spPr>
          <a:xfrm>
            <a:off x="5647268" y="338668"/>
            <a:ext cx="6290732"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One</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first</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District</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Councils</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 to set a Zero </a:t>
            </a: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Carbon</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 target.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Motion</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passed</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unanimously</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cross-party</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support</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December</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 2018. Key </a:t>
            </a: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focus</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on</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 Local Plan, </a:t>
            </a: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our</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_tradnl" sz="2000" b="0" i="0" u="none" strike="noStrike" kern="1200" cap="none" spc="0" normalizeH="0" baseline="0" noProof="0" dirty="0" err="1">
                <a:ln>
                  <a:noFill/>
                </a:ln>
                <a:solidFill>
                  <a:prstClr val="black"/>
                </a:solidFill>
                <a:effectLst/>
                <a:uLnTx/>
                <a:uFillTx/>
                <a:latin typeface="Calibri" panose="020F0502020204030204"/>
                <a:ea typeface="+mn-ea"/>
                <a:cs typeface="+mn-cs"/>
              </a:rPr>
              <a:t>teeth</a:t>
            </a:r>
            <a:r>
              <a:rPr kumimoji="0" lang="es-ES_tradnl"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F90AAA0-F27A-C84F-8428-F99BA2435681}"/>
              </a:ext>
            </a:extLst>
          </p:cNvPr>
          <p:cNvPicPr>
            <a:picLocks noChangeAspect="1"/>
          </p:cNvPicPr>
          <p:nvPr/>
        </p:nvPicPr>
        <p:blipFill>
          <a:blip r:embed="rId3"/>
          <a:stretch>
            <a:fillRect/>
          </a:stretch>
        </p:blipFill>
        <p:spPr>
          <a:xfrm>
            <a:off x="6358467" y="1929862"/>
            <a:ext cx="4267199" cy="4839092"/>
          </a:xfrm>
          <a:prstGeom prst="rect">
            <a:avLst/>
          </a:prstGeom>
        </p:spPr>
      </p:pic>
    </p:spTree>
    <p:extLst>
      <p:ext uri="{BB962C8B-B14F-4D97-AF65-F5344CB8AC3E}">
        <p14:creationId xmlns:p14="http://schemas.microsoft.com/office/powerpoint/2010/main" val="4279148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75325D-FDA7-F348-8108-974218A2EA64}"/>
              </a:ext>
            </a:extLst>
          </p:cNvPr>
          <p:cNvPicPr>
            <a:picLocks noGrp="1" noChangeAspect="1"/>
          </p:cNvPicPr>
          <p:nvPr>
            <p:ph idx="1"/>
          </p:nvPr>
        </p:nvPicPr>
        <p:blipFill>
          <a:blip r:embed="rId2"/>
          <a:stretch>
            <a:fillRect/>
          </a:stretch>
        </p:blipFill>
        <p:spPr>
          <a:xfrm>
            <a:off x="702733" y="450537"/>
            <a:ext cx="6134910" cy="6192093"/>
          </a:xfrm>
        </p:spPr>
      </p:pic>
      <p:sp>
        <p:nvSpPr>
          <p:cNvPr id="6" name="TextBox 5">
            <a:extLst>
              <a:ext uri="{FF2B5EF4-FFF2-40B4-BE49-F238E27FC236}">
                <a16:creationId xmlns:a16="http://schemas.microsoft.com/office/drawing/2014/main" id="{DD73E9BC-04B5-EA47-9114-ECCCE5E749F8}"/>
              </a:ext>
            </a:extLst>
          </p:cNvPr>
          <p:cNvSpPr txBox="1"/>
          <p:nvPr/>
        </p:nvSpPr>
        <p:spPr>
          <a:xfrm>
            <a:off x="7594600" y="821267"/>
            <a:ext cx="419946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dirty="0" err="1">
                <a:ln>
                  <a:noFill/>
                </a:ln>
                <a:solidFill>
                  <a:prstClr val="black"/>
                </a:solidFill>
                <a:effectLst/>
                <a:uLnTx/>
                <a:uFillTx/>
                <a:latin typeface="Calibri" panose="020F0502020204030204"/>
                <a:ea typeface="+mn-ea"/>
                <a:cs typeface="+mn-cs"/>
              </a:rPr>
              <a:t>Currently</a:t>
            </a:r>
            <a:r>
              <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_tradnl" sz="1800" b="0" i="0" u="none" strike="noStrike" kern="1200" cap="none" spc="0" normalizeH="0" baseline="0" noProof="0" dirty="0" err="1">
                <a:ln>
                  <a:noFill/>
                </a:ln>
                <a:solidFill>
                  <a:prstClr val="black"/>
                </a:solidFill>
                <a:effectLst/>
                <a:uLnTx/>
                <a:uFillTx/>
                <a:latin typeface="Calibri" panose="020F0502020204030204"/>
                <a:ea typeface="+mn-ea"/>
                <a:cs typeface="+mn-cs"/>
              </a:rPr>
              <a:t>being</a:t>
            </a:r>
            <a:r>
              <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_tradnl" sz="1800" b="0" i="0" u="none" strike="noStrike" kern="1200" cap="none" spc="0" normalizeH="0" baseline="0" noProof="0" dirty="0" err="1">
                <a:ln>
                  <a:noFill/>
                </a:ln>
                <a:solidFill>
                  <a:prstClr val="black"/>
                </a:solidFill>
                <a:effectLst/>
                <a:uLnTx/>
                <a:uFillTx/>
                <a:latin typeface="Calibri" panose="020F0502020204030204"/>
                <a:ea typeface="+mn-ea"/>
                <a:cs typeface="+mn-cs"/>
              </a:rPr>
              <a:t>drafted</a:t>
            </a:r>
            <a:endPar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411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13A4F-2F05-774D-8B15-6828E6DAC0A1}"/>
              </a:ext>
            </a:extLst>
          </p:cNvPr>
          <p:cNvSpPr>
            <a:spLocks noGrp="1"/>
          </p:cNvSpPr>
          <p:nvPr>
            <p:ph type="title"/>
          </p:nvPr>
        </p:nvSpPr>
        <p:spPr>
          <a:xfrm>
            <a:off x="651933" y="212725"/>
            <a:ext cx="10515600" cy="1325563"/>
          </a:xfrm>
        </p:spPr>
        <p:txBody>
          <a:bodyPr/>
          <a:lstStyle/>
          <a:p>
            <a:r>
              <a:rPr lang="es-ES_tradnl" dirty="0" err="1"/>
              <a:t>Carbon</a:t>
            </a:r>
            <a:r>
              <a:rPr lang="es-ES_tradnl" dirty="0"/>
              <a:t> </a:t>
            </a:r>
            <a:r>
              <a:rPr lang="es-ES_tradnl" dirty="0" err="1"/>
              <a:t>Footprint</a:t>
            </a:r>
            <a:r>
              <a:rPr lang="es-ES_tradnl" dirty="0"/>
              <a:t> </a:t>
            </a:r>
            <a:r>
              <a:rPr lang="es-ES_tradnl" dirty="0" err="1"/>
              <a:t>for</a:t>
            </a:r>
            <a:r>
              <a:rPr lang="es-ES_tradnl" dirty="0"/>
              <a:t> Cambridgeshire County</a:t>
            </a:r>
          </a:p>
        </p:txBody>
      </p:sp>
      <p:pic>
        <p:nvPicPr>
          <p:cNvPr id="5" name="Content Placeholder 4">
            <a:extLst>
              <a:ext uri="{FF2B5EF4-FFF2-40B4-BE49-F238E27FC236}">
                <a16:creationId xmlns:a16="http://schemas.microsoft.com/office/drawing/2014/main" id="{69B5CE94-0ED5-FA43-8D80-D0C2E71FDCDF}"/>
              </a:ext>
            </a:extLst>
          </p:cNvPr>
          <p:cNvPicPr>
            <a:picLocks noGrp="1" noChangeAspect="1"/>
          </p:cNvPicPr>
          <p:nvPr>
            <p:ph idx="1"/>
          </p:nvPr>
        </p:nvPicPr>
        <p:blipFill>
          <a:blip r:embed="rId2"/>
          <a:stretch>
            <a:fillRect/>
          </a:stretch>
        </p:blipFill>
        <p:spPr>
          <a:xfrm>
            <a:off x="838200" y="1244600"/>
            <a:ext cx="10731498" cy="5067830"/>
          </a:xfrm>
        </p:spPr>
      </p:pic>
      <p:sp>
        <p:nvSpPr>
          <p:cNvPr id="6" name="TextBox 5">
            <a:extLst>
              <a:ext uri="{FF2B5EF4-FFF2-40B4-BE49-F238E27FC236}">
                <a16:creationId xmlns:a16="http://schemas.microsoft.com/office/drawing/2014/main" id="{FA5EB520-DAA3-2143-BE70-A31195CD8C9F}"/>
              </a:ext>
            </a:extLst>
          </p:cNvPr>
          <p:cNvSpPr txBox="1"/>
          <p:nvPr/>
        </p:nvSpPr>
        <p:spPr>
          <a:xfrm>
            <a:off x="491066" y="6312430"/>
            <a:ext cx="90593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https://consultcambs.uk.engagementhq.com/3017/widgets/9927/documents/3607</a:t>
            </a:r>
            <a:endPar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222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6D20BA-9FFA-C44B-87B2-0D498A9B159C}"/>
              </a:ext>
            </a:extLst>
          </p:cNvPr>
          <p:cNvPicPr>
            <a:picLocks noGrp="1" noChangeAspect="1"/>
          </p:cNvPicPr>
          <p:nvPr>
            <p:ph idx="1"/>
          </p:nvPr>
        </p:nvPicPr>
        <p:blipFill>
          <a:blip r:embed="rId2"/>
          <a:stretch>
            <a:fillRect/>
          </a:stretch>
        </p:blipFill>
        <p:spPr>
          <a:xfrm>
            <a:off x="457201" y="365125"/>
            <a:ext cx="5268748" cy="5843521"/>
          </a:xfrm>
        </p:spPr>
      </p:pic>
      <p:sp>
        <p:nvSpPr>
          <p:cNvPr id="3" name="TextBox 2">
            <a:extLst>
              <a:ext uri="{FF2B5EF4-FFF2-40B4-BE49-F238E27FC236}">
                <a16:creationId xmlns:a16="http://schemas.microsoft.com/office/drawing/2014/main" id="{04049EA0-3E48-E548-BE02-E57BD82211C3}"/>
              </a:ext>
            </a:extLst>
          </p:cNvPr>
          <p:cNvSpPr txBox="1"/>
          <p:nvPr/>
        </p:nvSpPr>
        <p:spPr>
          <a:xfrm>
            <a:off x="6112933" y="271992"/>
            <a:ext cx="5300133"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0" i="0" u="none" strike="noStrike" kern="1200" cap="none" spc="0" normalizeH="0" baseline="0" noProof="0" dirty="0">
                <a:ln>
                  <a:noFill/>
                </a:ln>
                <a:solidFill>
                  <a:prstClr val="black"/>
                </a:solidFill>
                <a:effectLst/>
                <a:uLnTx/>
                <a:uFillTx/>
                <a:latin typeface="Calibri" panose="020F0502020204030204"/>
                <a:ea typeface="+mn-ea"/>
                <a:cs typeface="+mn-cs"/>
              </a:rPr>
              <a:t>South </a:t>
            </a:r>
            <a:r>
              <a:rPr kumimoji="0" lang="es-ES_tradnl" sz="1400" b="0" i="0" u="none" strike="noStrike" kern="1200" cap="none" spc="0" normalizeH="0" baseline="0" noProof="0" dirty="0" err="1">
                <a:ln>
                  <a:noFill/>
                </a:ln>
                <a:solidFill>
                  <a:prstClr val="black"/>
                </a:solidFill>
                <a:effectLst/>
                <a:uLnTx/>
                <a:uFillTx/>
                <a:latin typeface="Calibri" panose="020F0502020204030204"/>
                <a:ea typeface="+mn-ea"/>
                <a:cs typeface="+mn-cs"/>
              </a:rPr>
              <a:t>Cambs</a:t>
            </a:r>
            <a:r>
              <a:rPr kumimoji="0" lang="es-ES_tradnl"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_tradnl" sz="1400" b="0" i="0" u="none" strike="noStrike" kern="1200" cap="none" spc="0" normalizeH="0" baseline="0" noProof="0" dirty="0" err="1">
                <a:ln>
                  <a:noFill/>
                </a:ln>
                <a:solidFill>
                  <a:prstClr val="black"/>
                </a:solidFill>
                <a:effectLst/>
                <a:uLnTx/>
                <a:uFillTx/>
                <a:latin typeface="Calibri" panose="020F0502020204030204"/>
                <a:ea typeface="+mn-ea"/>
                <a:cs typeface="+mn-cs"/>
              </a:rPr>
              <a:t>District</a:t>
            </a:r>
            <a:r>
              <a:rPr kumimoji="0" lang="es-ES_tradnl"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_tradnl" sz="1400" b="0" i="0" u="none" strike="noStrike" kern="1200" cap="none" spc="0" normalizeH="0" baseline="0" noProof="0" dirty="0" err="1">
                <a:ln>
                  <a:noFill/>
                </a:ln>
                <a:solidFill>
                  <a:prstClr val="black"/>
                </a:solidFill>
                <a:effectLst/>
                <a:uLnTx/>
                <a:uFillTx/>
                <a:latin typeface="Calibri" panose="020F0502020204030204"/>
                <a:ea typeface="+mn-ea"/>
                <a:cs typeface="+mn-cs"/>
              </a:rPr>
              <a:t>Footprint</a:t>
            </a:r>
            <a:endParaRPr kumimoji="0" lang="es-ES_trad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rPr>
              <a:t>HOMES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We have around 64,000 homes in South Cambridgeshire. Providing heating and power for them gives rise to close to a quarter of a million tonnes of CO2 - </a:t>
            </a:r>
            <a:r>
              <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rPr>
              <a:t>around 20% of the district’s carbon footprint.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rPr>
              <a:t>WORKPLACES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We have around 8,500 enterprises in South Cambridgeshire employing 87,400 people in a broad range of industries, big and small. Providing heat and power for these enterprises gives rise to 326 thousand tonnes of CO2 – </a:t>
            </a:r>
            <a:r>
              <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rPr>
              <a:t>around 30% of the district’s carbon footprint.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rPr>
              <a:t>TRANSPORT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Transport accounts for </a:t>
            </a:r>
            <a:r>
              <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rPr>
              <a:t>over 50% of the district’s carbon footprint,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around 679 tonnes of CO2 per year. 98% of these emissions are from road traffic, mainly from the M11 and major A roads running through the district. Cars and vans account for 77% of emissions, with HGVs accounting for most of the remainder.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rPr>
              <a:t>WASTE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tbc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rPr>
              <a:t>LAND AND TREES</a:t>
            </a:r>
            <a:b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Plants naturally capture carbon from the atmosphere. It is stored in leaves, stems and roots and eventually accumulates in the soil. However, agriculture can cause it to be released from the soil at a faster rate than it is replaced, and in South Cambridgeshire there is a </a:t>
            </a:r>
            <a:r>
              <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rPr>
              <a:t>net loss from the land of 5.4 k tonnes of CO2 – not including peatlands</a:t>
            </a:r>
            <a:endParaRPr kumimoji="0" lang="es-ES_tradnl"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385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D15F-7179-8B42-B4D0-AA45A53EE81E}"/>
              </a:ext>
            </a:extLst>
          </p:cNvPr>
          <p:cNvSpPr>
            <a:spLocks noGrp="1"/>
          </p:cNvSpPr>
          <p:nvPr>
            <p:ph type="title"/>
          </p:nvPr>
        </p:nvSpPr>
        <p:spPr/>
        <p:txBody>
          <a:bodyPr/>
          <a:lstStyle/>
          <a:p>
            <a:endParaRPr lang="es-ES_tradnl"/>
          </a:p>
        </p:txBody>
      </p:sp>
      <p:pic>
        <p:nvPicPr>
          <p:cNvPr id="5" name="Content Placeholder 4">
            <a:extLst>
              <a:ext uri="{FF2B5EF4-FFF2-40B4-BE49-F238E27FC236}">
                <a16:creationId xmlns:a16="http://schemas.microsoft.com/office/drawing/2014/main" id="{EC24C5BB-CAF0-A64B-B285-20832A30458D}"/>
              </a:ext>
            </a:extLst>
          </p:cNvPr>
          <p:cNvPicPr>
            <a:picLocks noGrp="1" noChangeAspect="1"/>
          </p:cNvPicPr>
          <p:nvPr>
            <p:ph idx="1"/>
          </p:nvPr>
        </p:nvPicPr>
        <p:blipFill>
          <a:blip r:embed="rId2"/>
          <a:stretch>
            <a:fillRect/>
          </a:stretch>
        </p:blipFill>
        <p:spPr>
          <a:xfrm>
            <a:off x="39621" y="32255"/>
            <a:ext cx="12174037" cy="6732612"/>
          </a:xfrm>
        </p:spPr>
      </p:pic>
    </p:spTree>
    <p:extLst>
      <p:ext uri="{BB962C8B-B14F-4D97-AF65-F5344CB8AC3E}">
        <p14:creationId xmlns:p14="http://schemas.microsoft.com/office/powerpoint/2010/main" val="2828175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166C-2E42-0348-AFB5-E577AA42BC83}"/>
              </a:ext>
            </a:extLst>
          </p:cNvPr>
          <p:cNvSpPr>
            <a:spLocks noGrp="1"/>
          </p:cNvSpPr>
          <p:nvPr>
            <p:ph type="title"/>
          </p:nvPr>
        </p:nvSpPr>
        <p:spPr/>
        <p:txBody>
          <a:bodyPr/>
          <a:lstStyle/>
          <a:p>
            <a:r>
              <a:rPr lang="es-ES_tradnl" dirty="0" err="1"/>
              <a:t>We</a:t>
            </a:r>
            <a:r>
              <a:rPr lang="es-ES_tradnl" dirty="0"/>
              <a:t> are </a:t>
            </a:r>
            <a:r>
              <a:rPr lang="es-ES_tradnl" dirty="0" err="1"/>
              <a:t>hearing</a:t>
            </a:r>
            <a:r>
              <a:rPr lang="es-ES_tradnl" dirty="0"/>
              <a:t> </a:t>
            </a:r>
            <a:r>
              <a:rPr lang="es-ES_tradnl" dirty="0" err="1"/>
              <a:t>that</a:t>
            </a:r>
            <a:r>
              <a:rPr lang="es-ES_tradnl" dirty="0"/>
              <a:t> </a:t>
            </a:r>
            <a:r>
              <a:rPr lang="es-ES_tradnl" dirty="0" err="1"/>
              <a:t>you</a:t>
            </a:r>
            <a:r>
              <a:rPr lang="es-ES_tradnl" dirty="0"/>
              <a:t> </a:t>
            </a:r>
            <a:r>
              <a:rPr lang="es-ES_tradnl" dirty="0" err="1"/>
              <a:t>want</a:t>
            </a:r>
            <a:r>
              <a:rPr lang="es-ES_tradnl" dirty="0"/>
              <a:t> </a:t>
            </a:r>
            <a:r>
              <a:rPr lang="es-ES_tradnl" dirty="0" err="1"/>
              <a:t>this</a:t>
            </a:r>
            <a:r>
              <a:rPr lang="es-ES_tradnl" dirty="0"/>
              <a:t> </a:t>
            </a:r>
            <a:r>
              <a:rPr lang="es-ES_tradnl" dirty="0" err="1"/>
              <a:t>kind</a:t>
            </a:r>
            <a:r>
              <a:rPr lang="es-ES_tradnl" dirty="0"/>
              <a:t> of </a:t>
            </a:r>
            <a:r>
              <a:rPr lang="es-ES_tradnl" dirty="0" err="1"/>
              <a:t>support</a:t>
            </a:r>
            <a:r>
              <a:rPr lang="es-ES_tradnl" dirty="0"/>
              <a:t>:</a:t>
            </a:r>
          </a:p>
        </p:txBody>
      </p:sp>
      <p:sp>
        <p:nvSpPr>
          <p:cNvPr id="3" name="Content Placeholder 2">
            <a:extLst>
              <a:ext uri="{FF2B5EF4-FFF2-40B4-BE49-F238E27FC236}">
                <a16:creationId xmlns:a16="http://schemas.microsoft.com/office/drawing/2014/main" id="{946CEF0D-D80A-084E-B29B-BA304877A8FC}"/>
              </a:ext>
            </a:extLst>
          </p:cNvPr>
          <p:cNvSpPr>
            <a:spLocks noGrp="1"/>
          </p:cNvSpPr>
          <p:nvPr>
            <p:ph idx="1"/>
          </p:nvPr>
        </p:nvSpPr>
        <p:spPr/>
        <p:txBody>
          <a:bodyPr>
            <a:normAutofit fontScale="85000" lnSpcReduction="10000"/>
          </a:bodyPr>
          <a:lstStyle/>
          <a:p>
            <a:r>
              <a:rPr lang="es-ES_tradnl" dirty="0" err="1"/>
              <a:t>You</a:t>
            </a:r>
            <a:r>
              <a:rPr lang="es-ES_tradnl" dirty="0"/>
              <a:t> </a:t>
            </a:r>
            <a:r>
              <a:rPr lang="es-ES_tradnl" dirty="0" err="1"/>
              <a:t>want</a:t>
            </a:r>
            <a:r>
              <a:rPr lang="es-ES_tradnl" dirty="0"/>
              <a:t> to </a:t>
            </a:r>
            <a:r>
              <a:rPr lang="es-ES_tradnl" dirty="0" err="1"/>
              <a:t>know</a:t>
            </a:r>
            <a:r>
              <a:rPr lang="es-ES_tradnl" dirty="0"/>
              <a:t> </a:t>
            </a:r>
            <a:r>
              <a:rPr lang="es-ES_tradnl" dirty="0" err="1"/>
              <a:t>which</a:t>
            </a:r>
            <a:r>
              <a:rPr lang="es-ES_tradnl" dirty="0"/>
              <a:t> </a:t>
            </a:r>
            <a:r>
              <a:rPr lang="es-ES_tradnl" dirty="0" err="1"/>
              <a:t>villages</a:t>
            </a:r>
            <a:r>
              <a:rPr lang="es-ES_tradnl" dirty="0"/>
              <a:t> </a:t>
            </a:r>
            <a:r>
              <a:rPr lang="es-ES_tradnl" dirty="0" err="1"/>
              <a:t>have</a:t>
            </a:r>
            <a:r>
              <a:rPr lang="es-ES_tradnl" dirty="0"/>
              <a:t> </a:t>
            </a:r>
            <a:r>
              <a:rPr lang="es-ES_tradnl" dirty="0" err="1"/>
              <a:t>declared</a:t>
            </a:r>
            <a:r>
              <a:rPr lang="es-ES_tradnl" dirty="0"/>
              <a:t> a </a:t>
            </a:r>
            <a:r>
              <a:rPr lang="es-ES_tradnl" dirty="0" err="1"/>
              <a:t>Climate</a:t>
            </a:r>
            <a:r>
              <a:rPr lang="es-ES_tradnl" dirty="0"/>
              <a:t> </a:t>
            </a:r>
            <a:r>
              <a:rPr lang="es-ES_tradnl" dirty="0" err="1"/>
              <a:t>Emergency</a:t>
            </a:r>
            <a:r>
              <a:rPr lang="es-ES_tradnl" dirty="0"/>
              <a:t> – and </a:t>
            </a:r>
            <a:r>
              <a:rPr lang="es-ES_tradnl" dirty="0" err="1"/>
              <a:t>what</a:t>
            </a:r>
            <a:r>
              <a:rPr lang="es-ES_tradnl" dirty="0"/>
              <a:t> </a:t>
            </a:r>
            <a:r>
              <a:rPr lang="es-ES_tradnl" dirty="0" err="1"/>
              <a:t>they</a:t>
            </a:r>
            <a:r>
              <a:rPr lang="es-ES_tradnl" dirty="0"/>
              <a:t> </a:t>
            </a:r>
            <a:r>
              <a:rPr lang="es-ES_tradnl" dirty="0" err="1"/>
              <a:t>have</a:t>
            </a:r>
            <a:r>
              <a:rPr lang="es-ES_tradnl" dirty="0"/>
              <a:t> done </a:t>
            </a:r>
            <a:r>
              <a:rPr lang="es-ES_tradnl" dirty="0" err="1"/>
              <a:t>since</a:t>
            </a:r>
            <a:endParaRPr lang="es-ES_tradnl" dirty="0"/>
          </a:p>
          <a:p>
            <a:r>
              <a:rPr lang="es-ES_tradnl" dirty="0" err="1"/>
              <a:t>What</a:t>
            </a:r>
            <a:r>
              <a:rPr lang="es-ES_tradnl" dirty="0"/>
              <a:t> </a:t>
            </a:r>
            <a:r>
              <a:rPr lang="es-ES_tradnl" dirty="0" err="1"/>
              <a:t>examples</a:t>
            </a:r>
            <a:r>
              <a:rPr lang="es-ES_tradnl" dirty="0"/>
              <a:t> of </a:t>
            </a:r>
            <a:r>
              <a:rPr lang="es-ES_tradnl" dirty="0" err="1"/>
              <a:t>climate</a:t>
            </a:r>
            <a:r>
              <a:rPr lang="es-ES_tradnl" dirty="0"/>
              <a:t> </a:t>
            </a:r>
            <a:r>
              <a:rPr lang="es-ES_tradnl" dirty="0" err="1"/>
              <a:t>action</a:t>
            </a:r>
            <a:r>
              <a:rPr lang="es-ES_tradnl" dirty="0"/>
              <a:t> </a:t>
            </a:r>
            <a:r>
              <a:rPr lang="es-ES_tradnl" dirty="0" err="1"/>
              <a:t>groups</a:t>
            </a:r>
            <a:r>
              <a:rPr lang="es-ES_tradnl" dirty="0"/>
              <a:t> are </a:t>
            </a:r>
            <a:r>
              <a:rPr lang="es-ES_tradnl" dirty="0" err="1"/>
              <a:t>out</a:t>
            </a:r>
            <a:r>
              <a:rPr lang="es-ES_tradnl" dirty="0"/>
              <a:t> </a:t>
            </a:r>
            <a:r>
              <a:rPr lang="es-ES_tradnl" dirty="0" err="1"/>
              <a:t>there</a:t>
            </a:r>
            <a:r>
              <a:rPr lang="es-ES_tradnl" dirty="0"/>
              <a:t> and </a:t>
            </a:r>
            <a:r>
              <a:rPr lang="es-ES_tradnl" dirty="0" err="1"/>
              <a:t>how</a:t>
            </a:r>
            <a:r>
              <a:rPr lang="es-ES_tradnl" dirty="0"/>
              <a:t> </a:t>
            </a:r>
            <a:r>
              <a:rPr lang="es-ES_tradnl" dirty="0" err="1"/>
              <a:t>did</a:t>
            </a:r>
            <a:r>
              <a:rPr lang="es-ES_tradnl" dirty="0"/>
              <a:t> </a:t>
            </a:r>
            <a:r>
              <a:rPr lang="es-ES_tradnl" dirty="0" err="1"/>
              <a:t>they</a:t>
            </a:r>
            <a:r>
              <a:rPr lang="es-ES_tradnl" dirty="0"/>
              <a:t> </a:t>
            </a:r>
            <a:r>
              <a:rPr lang="es-ES_tradnl" dirty="0" err="1"/>
              <a:t>start</a:t>
            </a:r>
            <a:endParaRPr lang="es-ES_tradnl" dirty="0"/>
          </a:p>
          <a:p>
            <a:r>
              <a:rPr lang="es-ES_tradnl" dirty="0" err="1"/>
              <a:t>Lessons</a:t>
            </a:r>
            <a:r>
              <a:rPr lang="es-ES_tradnl" dirty="0"/>
              <a:t> </a:t>
            </a:r>
            <a:r>
              <a:rPr lang="es-ES_tradnl" dirty="0" err="1"/>
              <a:t>learned</a:t>
            </a:r>
            <a:r>
              <a:rPr lang="es-ES_tradnl" dirty="0"/>
              <a:t> </a:t>
            </a:r>
            <a:r>
              <a:rPr lang="es-ES_tradnl" dirty="0" err="1"/>
              <a:t>for</a:t>
            </a:r>
            <a:r>
              <a:rPr lang="es-ES_tradnl" dirty="0"/>
              <a:t> </a:t>
            </a:r>
            <a:r>
              <a:rPr lang="es-ES_tradnl" dirty="0" err="1"/>
              <a:t>different</a:t>
            </a:r>
            <a:r>
              <a:rPr lang="es-ES_tradnl" dirty="0"/>
              <a:t> </a:t>
            </a:r>
            <a:r>
              <a:rPr lang="es-ES_tradnl" dirty="0" err="1"/>
              <a:t>types</a:t>
            </a:r>
            <a:r>
              <a:rPr lang="es-ES_tradnl" dirty="0"/>
              <a:t> of </a:t>
            </a:r>
            <a:r>
              <a:rPr lang="es-ES_tradnl" dirty="0" err="1"/>
              <a:t>zero</a:t>
            </a:r>
            <a:r>
              <a:rPr lang="es-ES_tradnl" dirty="0"/>
              <a:t> </a:t>
            </a:r>
            <a:r>
              <a:rPr lang="es-ES_tradnl" dirty="0" err="1"/>
              <a:t>carbon</a:t>
            </a:r>
            <a:r>
              <a:rPr lang="es-ES_tradnl" dirty="0"/>
              <a:t> </a:t>
            </a:r>
            <a:r>
              <a:rPr lang="es-ES_tradnl" dirty="0" err="1"/>
              <a:t>projects</a:t>
            </a:r>
            <a:r>
              <a:rPr lang="es-ES_tradnl" dirty="0"/>
              <a:t> (stop </a:t>
            </a:r>
            <a:r>
              <a:rPr lang="es-ES_tradnl" dirty="0" err="1"/>
              <a:t>wasting</a:t>
            </a:r>
            <a:r>
              <a:rPr lang="es-ES_tradnl" dirty="0"/>
              <a:t> time </a:t>
            </a:r>
            <a:r>
              <a:rPr lang="es-ES_tradnl" dirty="0" err="1"/>
              <a:t>reinventing</a:t>
            </a:r>
            <a:r>
              <a:rPr lang="es-ES_tradnl" dirty="0"/>
              <a:t> </a:t>
            </a:r>
            <a:r>
              <a:rPr lang="es-ES_tradnl" dirty="0" err="1"/>
              <a:t>the</a:t>
            </a:r>
            <a:r>
              <a:rPr lang="es-ES_tradnl" dirty="0"/>
              <a:t> </a:t>
            </a:r>
            <a:r>
              <a:rPr lang="es-ES_tradnl" dirty="0" err="1"/>
              <a:t>wheel</a:t>
            </a:r>
            <a:r>
              <a:rPr lang="es-ES_tradnl" dirty="0"/>
              <a:t>)</a:t>
            </a:r>
          </a:p>
          <a:p>
            <a:r>
              <a:rPr lang="es-ES_tradnl" dirty="0" err="1"/>
              <a:t>List</a:t>
            </a:r>
            <a:r>
              <a:rPr lang="es-ES_tradnl" dirty="0"/>
              <a:t> of </a:t>
            </a:r>
            <a:r>
              <a:rPr lang="es-ES_tradnl" dirty="0" err="1"/>
              <a:t>contacts</a:t>
            </a:r>
            <a:r>
              <a:rPr lang="es-ES_tradnl" dirty="0"/>
              <a:t> and </a:t>
            </a:r>
            <a:r>
              <a:rPr lang="es-ES_tradnl" dirty="0" err="1"/>
              <a:t>expertise</a:t>
            </a:r>
            <a:endParaRPr lang="es-ES_tradnl" dirty="0"/>
          </a:p>
          <a:p>
            <a:r>
              <a:rPr lang="es-ES_tradnl" dirty="0" err="1"/>
              <a:t>Continuation</a:t>
            </a:r>
            <a:r>
              <a:rPr lang="es-ES_tradnl" dirty="0"/>
              <a:t> of Zero </a:t>
            </a:r>
            <a:r>
              <a:rPr lang="es-ES_tradnl" dirty="0" err="1"/>
              <a:t>Carbon</a:t>
            </a:r>
            <a:r>
              <a:rPr lang="es-ES_tradnl" dirty="0"/>
              <a:t> </a:t>
            </a:r>
            <a:r>
              <a:rPr lang="es-ES_tradnl" dirty="0" err="1"/>
              <a:t>Communities</a:t>
            </a:r>
            <a:r>
              <a:rPr lang="es-ES_tradnl" dirty="0"/>
              <a:t> </a:t>
            </a:r>
            <a:r>
              <a:rPr lang="es-ES_tradnl" dirty="0" err="1"/>
              <a:t>Grant</a:t>
            </a:r>
            <a:endParaRPr lang="es-ES_tradnl" dirty="0"/>
          </a:p>
          <a:p>
            <a:r>
              <a:rPr lang="es-ES_tradnl" dirty="0" err="1"/>
              <a:t>List</a:t>
            </a:r>
            <a:r>
              <a:rPr lang="es-ES_tradnl" dirty="0"/>
              <a:t> of </a:t>
            </a:r>
            <a:r>
              <a:rPr lang="es-ES_tradnl" dirty="0" err="1"/>
              <a:t>potential</a:t>
            </a:r>
            <a:r>
              <a:rPr lang="es-ES_tradnl" dirty="0"/>
              <a:t> </a:t>
            </a:r>
            <a:r>
              <a:rPr lang="es-ES_tradnl" dirty="0" err="1"/>
              <a:t>funding</a:t>
            </a:r>
            <a:r>
              <a:rPr lang="es-ES_tradnl" dirty="0"/>
              <a:t> </a:t>
            </a:r>
            <a:r>
              <a:rPr lang="es-ES_tradnl" dirty="0" err="1"/>
              <a:t>sources</a:t>
            </a:r>
            <a:endParaRPr lang="es-ES_tradnl" dirty="0"/>
          </a:p>
          <a:p>
            <a:r>
              <a:rPr lang="es-ES_tradnl" dirty="0" err="1"/>
              <a:t>Guidance</a:t>
            </a:r>
            <a:r>
              <a:rPr lang="es-ES_tradnl" dirty="0"/>
              <a:t> </a:t>
            </a:r>
            <a:r>
              <a:rPr lang="es-ES_tradnl" dirty="0" err="1"/>
              <a:t>on</a:t>
            </a:r>
            <a:r>
              <a:rPr lang="es-ES_tradnl" dirty="0"/>
              <a:t> </a:t>
            </a:r>
            <a:r>
              <a:rPr lang="es-ES_tradnl" dirty="0" err="1"/>
              <a:t>planning</a:t>
            </a:r>
            <a:r>
              <a:rPr lang="es-ES_tradnl" dirty="0"/>
              <a:t> </a:t>
            </a:r>
            <a:r>
              <a:rPr lang="es-ES_tradnl" dirty="0" err="1"/>
              <a:t>permission</a:t>
            </a:r>
            <a:r>
              <a:rPr lang="es-ES_tradnl" dirty="0"/>
              <a:t> </a:t>
            </a:r>
            <a:r>
              <a:rPr lang="es-ES_tradnl" dirty="0" err="1"/>
              <a:t>process</a:t>
            </a:r>
            <a:endParaRPr lang="es-ES_tradnl" dirty="0"/>
          </a:p>
          <a:p>
            <a:r>
              <a:rPr lang="es-ES_tradnl" dirty="0" err="1"/>
              <a:t>Urgency</a:t>
            </a:r>
            <a:r>
              <a:rPr lang="es-ES_tradnl" dirty="0"/>
              <a:t> and </a:t>
            </a:r>
            <a:r>
              <a:rPr lang="es-ES_tradnl" dirty="0" err="1"/>
              <a:t>seriousness</a:t>
            </a:r>
            <a:r>
              <a:rPr lang="es-ES_tradnl" dirty="0"/>
              <a:t> </a:t>
            </a:r>
            <a:r>
              <a:rPr lang="es-ES_tradnl" dirty="0" err="1"/>
              <a:t>communicated</a:t>
            </a:r>
            <a:r>
              <a:rPr lang="es-ES_tradnl" dirty="0"/>
              <a:t> </a:t>
            </a:r>
            <a:r>
              <a:rPr lang="es-ES_tradnl" dirty="0" err="1"/>
              <a:t>through</a:t>
            </a:r>
            <a:r>
              <a:rPr lang="es-ES_tradnl" dirty="0"/>
              <a:t> </a:t>
            </a:r>
            <a:r>
              <a:rPr lang="es-ES_tradnl" dirty="0" err="1"/>
              <a:t>website</a:t>
            </a:r>
            <a:r>
              <a:rPr lang="es-ES_tradnl" dirty="0"/>
              <a:t>, South </a:t>
            </a:r>
            <a:r>
              <a:rPr lang="es-ES_tradnl" dirty="0" err="1"/>
              <a:t>Cambs</a:t>
            </a:r>
            <a:r>
              <a:rPr lang="es-ES_tradnl" dirty="0"/>
              <a:t> magazine</a:t>
            </a:r>
          </a:p>
          <a:p>
            <a:r>
              <a:rPr lang="es-ES_tradnl" dirty="0"/>
              <a:t>And….????</a:t>
            </a:r>
          </a:p>
          <a:p>
            <a:endParaRPr lang="es-ES_tradnl" dirty="0"/>
          </a:p>
        </p:txBody>
      </p:sp>
    </p:spTree>
    <p:extLst>
      <p:ext uri="{BB962C8B-B14F-4D97-AF65-F5344CB8AC3E}">
        <p14:creationId xmlns:p14="http://schemas.microsoft.com/office/powerpoint/2010/main" val="4247416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45AC423-D160-E84A-9D40-2647FDDB7299}"/>
              </a:ext>
            </a:extLst>
          </p:cNvPr>
          <p:cNvPicPr>
            <a:picLocks noGrp="1" noChangeAspect="1"/>
          </p:cNvPicPr>
          <p:nvPr>
            <p:ph idx="1"/>
          </p:nvPr>
        </p:nvPicPr>
        <p:blipFill>
          <a:blip r:embed="rId2"/>
          <a:stretch>
            <a:fillRect/>
          </a:stretch>
        </p:blipFill>
        <p:spPr>
          <a:xfrm>
            <a:off x="194735" y="365125"/>
            <a:ext cx="8578980" cy="6035420"/>
          </a:xfrm>
        </p:spPr>
      </p:pic>
      <p:sp>
        <p:nvSpPr>
          <p:cNvPr id="6" name="TextBox 5">
            <a:extLst>
              <a:ext uri="{FF2B5EF4-FFF2-40B4-BE49-F238E27FC236}">
                <a16:creationId xmlns:a16="http://schemas.microsoft.com/office/drawing/2014/main" id="{D56B324D-6986-FB40-BF63-0D39B7D2E1E6}"/>
              </a:ext>
            </a:extLst>
          </p:cNvPr>
          <p:cNvSpPr txBox="1"/>
          <p:nvPr/>
        </p:nvSpPr>
        <p:spPr>
          <a:xfrm>
            <a:off x="9220200" y="626533"/>
            <a:ext cx="23876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With</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the</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beat and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turn</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of a single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wing</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we</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can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each</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have</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the</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power</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to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shift</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and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switch</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the</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direction</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and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swoop</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of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the</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whole</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s-ES_tradnl" sz="1800" b="1" i="0" u="none" strike="noStrike" kern="1200" cap="none" spc="0" normalizeH="0" baseline="0" noProof="0" dirty="0" err="1">
                <a:ln>
                  <a:noFill/>
                </a:ln>
                <a:solidFill>
                  <a:srgbClr val="70AD47"/>
                </a:solidFill>
                <a:effectLst/>
                <a:uLnTx/>
                <a:uFillTx/>
                <a:latin typeface="Calibri" panose="020F0502020204030204"/>
                <a:ea typeface="+mn-ea"/>
                <a:cs typeface="+mn-cs"/>
              </a:rPr>
              <a:t>flock</a:t>
            </a:r>
            <a:r>
              <a:rPr kumimoji="0" lang="es-ES_tradnl" sz="1800" b="1" i="0" u="none" strike="noStrike" kern="1200" cap="none" spc="0" normalizeH="0" baseline="0" noProof="0" dirty="0">
                <a:ln>
                  <a:noFill/>
                </a:ln>
                <a:solidFill>
                  <a:srgbClr val="70AD47"/>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61245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ird, drawing&#10;&#10;Description automatically generated">
            <a:extLst>
              <a:ext uri="{FF2B5EF4-FFF2-40B4-BE49-F238E27FC236}">
                <a16:creationId xmlns:a16="http://schemas.microsoft.com/office/drawing/2014/main" id="{FFCEACC2-2015-4539-8538-77CDBE2A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955800"/>
          </a:xfrm>
          <a:prstGeom prst="rect">
            <a:avLst/>
          </a:prstGeom>
        </p:spPr>
      </p:pic>
      <p:sp>
        <p:nvSpPr>
          <p:cNvPr id="2" name="Rectangle 1">
            <a:extLst>
              <a:ext uri="{FF2B5EF4-FFF2-40B4-BE49-F238E27FC236}">
                <a16:creationId xmlns:a16="http://schemas.microsoft.com/office/drawing/2014/main" id="{8797A76B-1A0C-4A7F-B4C0-5DCA965E6B45}"/>
              </a:ext>
            </a:extLst>
          </p:cNvPr>
          <p:cNvSpPr/>
          <p:nvPr/>
        </p:nvSpPr>
        <p:spPr>
          <a:xfrm>
            <a:off x="2033568" y="3625334"/>
            <a:ext cx="8601265" cy="830997"/>
          </a:xfrm>
          <a:prstGeom prst="rect">
            <a:avLst/>
          </a:prstGeom>
        </p:spPr>
        <p:txBody>
          <a:bodyPr wrap="none">
            <a:spAutoFit/>
          </a:bodyPr>
          <a:lstStyle/>
          <a:p>
            <a:pPr fontAlgn="base"/>
            <a:r>
              <a:rPr lang="en-GB" sz="2400" b="1" dirty="0">
                <a:latin typeface="Arial" panose="020B0604020202020204" pitchFamily="34" charset="0"/>
                <a:cs typeface="Arial" panose="020B0604020202020204" pitchFamily="34" charset="0"/>
              </a:rPr>
              <a:t>The Zero Carbon Communities Programme</a:t>
            </a:r>
            <a:r>
              <a:rPr lang="en-GB" sz="2400" dirty="0">
                <a:latin typeface="Arial" panose="020B0604020202020204" pitchFamily="34" charset="0"/>
                <a:cs typeface="Arial" panose="020B0604020202020204" pitchFamily="34" charset="0"/>
              </a:rPr>
              <a:t> </a:t>
            </a:r>
          </a:p>
          <a:p>
            <a:pPr fontAlgn="base"/>
            <a:r>
              <a:rPr lang="en-GB" sz="2400" dirty="0">
                <a:latin typeface="Arial" panose="020B0604020202020204" pitchFamily="34" charset="0"/>
                <a:cs typeface="Arial" panose="020B0604020202020204" pitchFamily="34" charset="0"/>
              </a:rPr>
              <a:t>Siobhan Mellon, Climate &amp; Environment Development Officer </a:t>
            </a:r>
          </a:p>
        </p:txBody>
      </p:sp>
    </p:spTree>
    <p:extLst>
      <p:ext uri="{BB962C8B-B14F-4D97-AF65-F5344CB8AC3E}">
        <p14:creationId xmlns:p14="http://schemas.microsoft.com/office/powerpoint/2010/main" val="2949645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Grp="1"/>
          </p:cNvGraphicFramePr>
          <p:nvPr>
            <p:extLst>
              <p:ext uri="{D42A27DB-BD31-4B8C-83A1-F6EECF244321}">
                <p14:modId xmlns:p14="http://schemas.microsoft.com/office/powerpoint/2010/main" val="1187569091"/>
              </p:ext>
            </p:extLst>
          </p:nvPr>
        </p:nvGraphicFramePr>
        <p:xfrm>
          <a:off x="1190625" y="533400"/>
          <a:ext cx="9350660" cy="6276975"/>
        </p:xfrm>
        <a:graphic>
          <a:graphicData uri="http://schemas.openxmlformats.org/drawingml/2006/table">
            <a:tbl>
              <a:tblPr firstRow="1" bandRow="1">
                <a:tableStyleId>{2D5ABB26-0587-4C30-8999-92F81FD0307C}</a:tableStyleId>
              </a:tblPr>
              <a:tblGrid>
                <a:gridCol w="939694">
                  <a:extLst>
                    <a:ext uri="{9D8B030D-6E8A-4147-A177-3AD203B41FA5}">
                      <a16:colId xmlns:a16="http://schemas.microsoft.com/office/drawing/2014/main" val="20000"/>
                    </a:ext>
                  </a:extLst>
                </a:gridCol>
                <a:gridCol w="8410966">
                  <a:extLst>
                    <a:ext uri="{9D8B030D-6E8A-4147-A177-3AD203B41FA5}">
                      <a16:colId xmlns:a16="http://schemas.microsoft.com/office/drawing/2014/main" val="20001"/>
                    </a:ext>
                  </a:extLst>
                </a:gridCol>
              </a:tblGrid>
              <a:tr h="190839">
                <a:tc>
                  <a:txBody>
                    <a:bodyPr/>
                    <a:lstStyle/>
                    <a:p>
                      <a:pPr marL="68580">
                        <a:lnSpc>
                          <a:spcPts val="1510"/>
                        </a:lnSpc>
                      </a:pPr>
                      <a:r>
                        <a:rPr sz="900" dirty="0">
                          <a:latin typeface="Arial"/>
                          <a:cs typeface="Arial"/>
                        </a:rPr>
                        <a:t>12.30</a:t>
                      </a:r>
                      <a:endParaRPr sz="900">
                        <a:latin typeface="Arial"/>
                        <a:cs typeface="Arial"/>
                      </a:endParaRPr>
                    </a:p>
                  </a:txBody>
                  <a:tcPr marL="0" marR="0" marT="0" marB="0">
                    <a:solidFill>
                      <a:srgbClr val="D9D9D9"/>
                    </a:solidFill>
                  </a:tcPr>
                </a:tc>
                <a:tc>
                  <a:txBody>
                    <a:bodyPr/>
                    <a:lstStyle/>
                    <a:p>
                      <a:pPr marL="90170">
                        <a:lnSpc>
                          <a:spcPts val="1510"/>
                        </a:lnSpc>
                      </a:pPr>
                      <a:r>
                        <a:rPr sz="900" b="1" spc="-5" dirty="0">
                          <a:latin typeface="Arial"/>
                          <a:cs typeface="Arial"/>
                        </a:rPr>
                        <a:t>Lunch</a:t>
                      </a:r>
                      <a:endParaRPr sz="900" dirty="0">
                        <a:latin typeface="Arial"/>
                        <a:cs typeface="Arial"/>
                      </a:endParaRPr>
                    </a:p>
                  </a:txBody>
                  <a:tcPr marL="0" marR="0" marT="0" marB="0">
                    <a:solidFill>
                      <a:srgbClr val="D9D9D9"/>
                    </a:solidFill>
                  </a:tcPr>
                </a:tc>
                <a:extLst>
                  <a:ext uri="{0D108BD9-81ED-4DB2-BD59-A6C34878D82A}">
                    <a16:rowId xmlns:a16="http://schemas.microsoft.com/office/drawing/2014/main" val="10000"/>
                  </a:ext>
                </a:extLst>
              </a:tr>
              <a:tr h="596535">
                <a:tc>
                  <a:txBody>
                    <a:bodyPr/>
                    <a:lstStyle/>
                    <a:p>
                      <a:pPr>
                        <a:lnSpc>
                          <a:spcPct val="100000"/>
                        </a:lnSpc>
                        <a:spcBef>
                          <a:spcPts val="20"/>
                        </a:spcBef>
                      </a:pPr>
                      <a:endParaRPr sz="800">
                        <a:latin typeface="Times New Roman"/>
                        <a:cs typeface="Times New Roman"/>
                      </a:endParaRPr>
                    </a:p>
                    <a:p>
                      <a:pPr marL="68580">
                        <a:lnSpc>
                          <a:spcPct val="100000"/>
                        </a:lnSpc>
                      </a:pPr>
                      <a:r>
                        <a:rPr sz="900" dirty="0">
                          <a:latin typeface="Arial"/>
                          <a:cs typeface="Arial"/>
                        </a:rPr>
                        <a:t>13:30</a:t>
                      </a:r>
                      <a:endParaRPr sz="900">
                        <a:latin typeface="Arial"/>
                        <a:cs typeface="Arial"/>
                      </a:endParaRPr>
                    </a:p>
                  </a:txBody>
                  <a:tcPr marL="0" marR="0" marT="1629" marB="0"/>
                </a:tc>
                <a:tc>
                  <a:txBody>
                    <a:bodyPr/>
                    <a:lstStyle/>
                    <a:p>
                      <a:pPr>
                        <a:lnSpc>
                          <a:spcPct val="100000"/>
                        </a:lnSpc>
                        <a:spcBef>
                          <a:spcPts val="20"/>
                        </a:spcBef>
                      </a:pPr>
                      <a:endParaRPr sz="800">
                        <a:latin typeface="Times New Roman"/>
                        <a:cs typeface="Times New Roman"/>
                      </a:endParaRPr>
                    </a:p>
                    <a:p>
                      <a:pPr marL="90170">
                        <a:lnSpc>
                          <a:spcPts val="1645"/>
                        </a:lnSpc>
                      </a:pPr>
                      <a:r>
                        <a:rPr sz="900" b="1" spc="-5" dirty="0">
                          <a:latin typeface="Arial"/>
                          <a:cs typeface="Arial"/>
                        </a:rPr>
                        <a:t>Welcome </a:t>
                      </a:r>
                      <a:r>
                        <a:rPr sz="900" b="1" spc="-10" dirty="0">
                          <a:latin typeface="Arial"/>
                          <a:cs typeface="Arial"/>
                        </a:rPr>
                        <a:t>and</a:t>
                      </a:r>
                      <a:r>
                        <a:rPr sz="900" b="1" spc="-5" dirty="0">
                          <a:latin typeface="Arial"/>
                          <a:cs typeface="Arial"/>
                        </a:rPr>
                        <a:t> Introduction</a:t>
                      </a:r>
                      <a:endParaRPr sz="900">
                        <a:latin typeface="Arial"/>
                        <a:cs typeface="Arial"/>
                      </a:endParaRPr>
                    </a:p>
                    <a:p>
                      <a:pPr marL="90170" marR="499745">
                        <a:lnSpc>
                          <a:spcPts val="1620"/>
                        </a:lnSpc>
                        <a:spcBef>
                          <a:spcPts val="70"/>
                        </a:spcBef>
                      </a:pPr>
                      <a:r>
                        <a:rPr sz="900" dirty="0">
                          <a:latin typeface="Arial"/>
                          <a:cs typeface="Arial"/>
                        </a:rPr>
                        <a:t>Cllr Pippa </a:t>
                      </a:r>
                      <a:r>
                        <a:rPr sz="900" spc="-5" dirty="0">
                          <a:latin typeface="Arial"/>
                          <a:cs typeface="Arial"/>
                        </a:rPr>
                        <a:t>Heylings, Chair </a:t>
                      </a:r>
                      <a:r>
                        <a:rPr sz="900" spc="-10" dirty="0">
                          <a:latin typeface="Arial"/>
                          <a:cs typeface="Arial"/>
                        </a:rPr>
                        <a:t>of </a:t>
                      </a:r>
                      <a:r>
                        <a:rPr sz="900" spc="-5" dirty="0">
                          <a:latin typeface="Arial"/>
                          <a:cs typeface="Arial"/>
                        </a:rPr>
                        <a:t>Climate </a:t>
                      </a:r>
                      <a:r>
                        <a:rPr sz="900" dirty="0">
                          <a:latin typeface="Arial"/>
                          <a:cs typeface="Arial"/>
                        </a:rPr>
                        <a:t>&amp; </a:t>
                      </a:r>
                      <a:r>
                        <a:rPr sz="900" spc="-5" dirty="0">
                          <a:latin typeface="Arial"/>
                          <a:cs typeface="Arial"/>
                        </a:rPr>
                        <a:t>Environment Advisory  Committee</a:t>
                      </a:r>
                      <a:endParaRPr sz="900">
                        <a:latin typeface="Arial"/>
                        <a:cs typeface="Arial"/>
                      </a:endParaRPr>
                    </a:p>
                  </a:txBody>
                  <a:tcPr marL="0" marR="0" marT="1629" marB="0"/>
                </a:tc>
                <a:extLst>
                  <a:ext uri="{0D108BD9-81ED-4DB2-BD59-A6C34878D82A}">
                    <a16:rowId xmlns:a16="http://schemas.microsoft.com/office/drawing/2014/main" val="10001"/>
                  </a:ext>
                </a:extLst>
              </a:tr>
              <a:tr h="442073">
                <a:tc>
                  <a:txBody>
                    <a:bodyPr/>
                    <a:lstStyle/>
                    <a:p>
                      <a:pPr marL="68580">
                        <a:lnSpc>
                          <a:spcPts val="1570"/>
                        </a:lnSpc>
                      </a:pPr>
                      <a:r>
                        <a:rPr sz="900" dirty="0">
                          <a:latin typeface="Arial"/>
                          <a:cs typeface="Arial"/>
                        </a:rPr>
                        <a:t>13:40</a:t>
                      </a:r>
                      <a:endParaRPr sz="900">
                        <a:latin typeface="Arial"/>
                        <a:cs typeface="Arial"/>
                      </a:endParaRPr>
                    </a:p>
                  </a:txBody>
                  <a:tcPr marL="0" marR="0" marT="0" marB="0"/>
                </a:tc>
                <a:tc>
                  <a:txBody>
                    <a:bodyPr/>
                    <a:lstStyle/>
                    <a:p>
                      <a:pPr marL="90170">
                        <a:lnSpc>
                          <a:spcPts val="1535"/>
                        </a:lnSpc>
                      </a:pPr>
                      <a:r>
                        <a:rPr sz="900" b="1" spc="-5" dirty="0">
                          <a:latin typeface="Arial"/>
                          <a:cs typeface="Arial"/>
                        </a:rPr>
                        <a:t>The Zero Carbon Communities</a:t>
                      </a:r>
                      <a:r>
                        <a:rPr sz="900" b="1" spc="-20" dirty="0">
                          <a:latin typeface="Arial"/>
                          <a:cs typeface="Arial"/>
                        </a:rPr>
                        <a:t> </a:t>
                      </a:r>
                      <a:r>
                        <a:rPr sz="900" b="1" spc="-5" dirty="0">
                          <a:latin typeface="Arial"/>
                          <a:cs typeface="Arial"/>
                        </a:rPr>
                        <a:t>Programme</a:t>
                      </a:r>
                      <a:endParaRPr sz="900" dirty="0">
                        <a:latin typeface="Arial"/>
                        <a:cs typeface="Arial"/>
                      </a:endParaRPr>
                    </a:p>
                    <a:p>
                      <a:pPr marL="90170">
                        <a:lnSpc>
                          <a:spcPts val="1645"/>
                        </a:lnSpc>
                      </a:pPr>
                      <a:r>
                        <a:rPr sz="900" spc="-5" dirty="0">
                          <a:latin typeface="Arial"/>
                          <a:cs typeface="Arial"/>
                        </a:rPr>
                        <a:t>Siobhan Mellon, Climate </a:t>
                      </a:r>
                      <a:r>
                        <a:rPr sz="900" dirty="0">
                          <a:latin typeface="Arial"/>
                          <a:cs typeface="Arial"/>
                        </a:rPr>
                        <a:t>&amp; </a:t>
                      </a:r>
                      <a:r>
                        <a:rPr sz="900" spc="-5" dirty="0">
                          <a:latin typeface="Arial"/>
                          <a:cs typeface="Arial"/>
                        </a:rPr>
                        <a:t>Environment Development</a:t>
                      </a:r>
                      <a:r>
                        <a:rPr sz="900" spc="5" dirty="0">
                          <a:latin typeface="Arial"/>
                          <a:cs typeface="Arial"/>
                        </a:rPr>
                        <a:t> </a:t>
                      </a:r>
                      <a:r>
                        <a:rPr sz="900" spc="-5" dirty="0">
                          <a:latin typeface="Arial"/>
                          <a:cs typeface="Arial"/>
                        </a:rPr>
                        <a:t>Officer</a:t>
                      </a:r>
                      <a:endParaRPr sz="900" dirty="0">
                        <a:latin typeface="Arial"/>
                        <a:cs typeface="Arial"/>
                      </a:endParaRPr>
                    </a:p>
                  </a:txBody>
                  <a:tcPr marL="0" marR="0" marT="0" marB="0"/>
                </a:tc>
                <a:extLst>
                  <a:ext uri="{0D108BD9-81ED-4DB2-BD59-A6C34878D82A}">
                    <a16:rowId xmlns:a16="http://schemas.microsoft.com/office/drawing/2014/main" val="10002"/>
                  </a:ext>
                </a:extLst>
              </a:tr>
              <a:tr h="190839">
                <a:tc>
                  <a:txBody>
                    <a:bodyPr/>
                    <a:lstStyle/>
                    <a:p>
                      <a:pPr>
                        <a:lnSpc>
                          <a:spcPct val="100000"/>
                        </a:lnSpc>
                      </a:pPr>
                      <a:endParaRPr sz="800">
                        <a:latin typeface="Times New Roman"/>
                        <a:cs typeface="Times New Roman"/>
                      </a:endParaRPr>
                    </a:p>
                  </a:txBody>
                  <a:tcPr marL="0" marR="0" marT="0" marB="0">
                    <a:solidFill>
                      <a:srgbClr val="D9D9D9"/>
                    </a:solidFill>
                  </a:tcPr>
                </a:tc>
                <a:tc>
                  <a:txBody>
                    <a:bodyPr/>
                    <a:lstStyle/>
                    <a:p>
                      <a:pPr marL="90170">
                        <a:lnSpc>
                          <a:spcPts val="1545"/>
                        </a:lnSpc>
                      </a:pPr>
                      <a:r>
                        <a:rPr sz="900" b="1" spc="-5" dirty="0">
                          <a:latin typeface="Arial"/>
                          <a:cs typeface="Arial"/>
                        </a:rPr>
                        <a:t>Zero Carbon Communities grant-funded</a:t>
                      </a:r>
                      <a:r>
                        <a:rPr sz="900" b="1" spc="-30" dirty="0">
                          <a:latin typeface="Arial"/>
                          <a:cs typeface="Arial"/>
                        </a:rPr>
                        <a:t> </a:t>
                      </a:r>
                      <a:r>
                        <a:rPr sz="900" b="1" spc="-5" dirty="0">
                          <a:latin typeface="Arial"/>
                          <a:cs typeface="Arial"/>
                        </a:rPr>
                        <a:t>projects</a:t>
                      </a:r>
                      <a:endParaRPr sz="900">
                        <a:latin typeface="Arial"/>
                        <a:cs typeface="Arial"/>
                      </a:endParaRPr>
                    </a:p>
                  </a:txBody>
                  <a:tcPr marL="0" marR="0" marT="0" marB="0">
                    <a:solidFill>
                      <a:srgbClr val="D9D9D9"/>
                    </a:solidFill>
                  </a:tcPr>
                </a:tc>
                <a:extLst>
                  <a:ext uri="{0D108BD9-81ED-4DB2-BD59-A6C34878D82A}">
                    <a16:rowId xmlns:a16="http://schemas.microsoft.com/office/drawing/2014/main" val="10003"/>
                  </a:ext>
                </a:extLst>
              </a:tr>
              <a:tr h="588491">
                <a:tc>
                  <a:txBody>
                    <a:bodyPr/>
                    <a:lstStyle/>
                    <a:p>
                      <a:pPr>
                        <a:lnSpc>
                          <a:spcPct val="100000"/>
                        </a:lnSpc>
                        <a:spcBef>
                          <a:spcPts val="55"/>
                        </a:spcBef>
                      </a:pPr>
                      <a:endParaRPr sz="800">
                        <a:latin typeface="Times New Roman"/>
                        <a:cs typeface="Times New Roman"/>
                      </a:endParaRPr>
                    </a:p>
                    <a:p>
                      <a:pPr marL="68580">
                        <a:lnSpc>
                          <a:spcPct val="100000"/>
                        </a:lnSpc>
                      </a:pPr>
                      <a:r>
                        <a:rPr sz="900" dirty="0">
                          <a:latin typeface="Arial"/>
                          <a:cs typeface="Arial"/>
                        </a:rPr>
                        <a:t>13:50</a:t>
                      </a:r>
                      <a:endParaRPr sz="900">
                        <a:latin typeface="Arial"/>
                        <a:cs typeface="Arial"/>
                      </a:endParaRPr>
                    </a:p>
                  </a:txBody>
                  <a:tcPr marL="0" marR="0" marT="4480" marB="0"/>
                </a:tc>
                <a:tc>
                  <a:txBody>
                    <a:bodyPr/>
                    <a:lstStyle/>
                    <a:p>
                      <a:pPr>
                        <a:lnSpc>
                          <a:spcPct val="100000"/>
                        </a:lnSpc>
                        <a:spcBef>
                          <a:spcPts val="55"/>
                        </a:spcBef>
                      </a:pPr>
                      <a:endParaRPr sz="800" dirty="0">
                        <a:latin typeface="Times New Roman"/>
                        <a:cs typeface="Times New Roman"/>
                      </a:endParaRPr>
                    </a:p>
                    <a:p>
                      <a:pPr marL="90170">
                        <a:lnSpc>
                          <a:spcPts val="1650"/>
                        </a:lnSpc>
                      </a:pPr>
                      <a:r>
                        <a:rPr sz="900" b="1" dirty="0">
                          <a:latin typeface="Arial"/>
                          <a:cs typeface="Arial"/>
                        </a:rPr>
                        <a:t>Net </a:t>
                      </a:r>
                      <a:r>
                        <a:rPr sz="900" b="1" spc="-5" dirty="0">
                          <a:latin typeface="Arial"/>
                          <a:cs typeface="Arial"/>
                        </a:rPr>
                        <a:t>Zero</a:t>
                      </a:r>
                      <a:r>
                        <a:rPr sz="900" b="1" spc="-20" dirty="0">
                          <a:latin typeface="Arial"/>
                          <a:cs typeface="Arial"/>
                        </a:rPr>
                        <a:t> </a:t>
                      </a:r>
                      <a:r>
                        <a:rPr sz="900" b="1" spc="-5" dirty="0">
                          <a:latin typeface="Arial"/>
                          <a:cs typeface="Arial"/>
                        </a:rPr>
                        <a:t>Now</a:t>
                      </a:r>
                      <a:endParaRPr sz="900" dirty="0">
                        <a:latin typeface="Arial"/>
                        <a:cs typeface="Arial"/>
                      </a:endParaRPr>
                    </a:p>
                    <a:p>
                      <a:pPr marL="90170">
                        <a:lnSpc>
                          <a:spcPts val="1585"/>
                        </a:lnSpc>
                      </a:pPr>
                      <a:r>
                        <a:rPr sz="900" dirty="0">
                          <a:latin typeface="Arial"/>
                          <a:cs typeface="Arial"/>
                        </a:rPr>
                        <a:t>Alana </a:t>
                      </a:r>
                      <a:r>
                        <a:rPr sz="900" spc="-5" dirty="0">
                          <a:latin typeface="Arial"/>
                          <a:cs typeface="Arial"/>
                        </a:rPr>
                        <a:t>Sinclair, </a:t>
                      </a:r>
                      <a:r>
                        <a:rPr sz="900" dirty="0">
                          <a:latin typeface="Arial"/>
                          <a:cs typeface="Arial"/>
                        </a:rPr>
                        <a:t>Cambridge Carbon</a:t>
                      </a:r>
                      <a:r>
                        <a:rPr sz="900" spc="-50" dirty="0">
                          <a:latin typeface="Arial"/>
                          <a:cs typeface="Arial"/>
                        </a:rPr>
                        <a:t> </a:t>
                      </a:r>
                      <a:r>
                        <a:rPr sz="900" spc="-5" dirty="0">
                          <a:latin typeface="Arial"/>
                          <a:cs typeface="Arial"/>
                        </a:rPr>
                        <a:t>Footprint</a:t>
                      </a:r>
                      <a:endParaRPr sz="900" dirty="0">
                        <a:latin typeface="Arial"/>
                        <a:cs typeface="Arial"/>
                      </a:endParaRPr>
                    </a:p>
                  </a:txBody>
                  <a:tcPr marL="0" marR="0" marT="4480" marB="0"/>
                </a:tc>
                <a:extLst>
                  <a:ext uri="{0D108BD9-81ED-4DB2-BD59-A6C34878D82A}">
                    <a16:rowId xmlns:a16="http://schemas.microsoft.com/office/drawing/2014/main" val="10004"/>
                  </a:ext>
                </a:extLst>
              </a:tr>
              <a:tr h="416917">
                <a:tc>
                  <a:txBody>
                    <a:bodyPr/>
                    <a:lstStyle/>
                    <a:p>
                      <a:pPr marL="68580">
                        <a:lnSpc>
                          <a:spcPts val="1570"/>
                        </a:lnSpc>
                      </a:pPr>
                      <a:r>
                        <a:rPr sz="900" dirty="0">
                          <a:latin typeface="Arial"/>
                          <a:cs typeface="Arial"/>
                        </a:rPr>
                        <a:t>14:00</a:t>
                      </a:r>
                      <a:endParaRPr sz="900">
                        <a:latin typeface="Arial"/>
                        <a:cs typeface="Arial"/>
                      </a:endParaRPr>
                    </a:p>
                  </a:txBody>
                  <a:tcPr marL="0" marR="0" marT="0" marB="0"/>
                </a:tc>
                <a:tc>
                  <a:txBody>
                    <a:bodyPr/>
                    <a:lstStyle/>
                    <a:p>
                      <a:pPr marL="90170">
                        <a:lnSpc>
                          <a:spcPts val="1535"/>
                        </a:lnSpc>
                      </a:pPr>
                      <a:r>
                        <a:rPr sz="900" b="1" spc="-5" dirty="0">
                          <a:latin typeface="Arial"/>
                          <a:cs typeface="Arial"/>
                        </a:rPr>
                        <a:t>Food, our</a:t>
                      </a:r>
                      <a:r>
                        <a:rPr sz="900" b="1" spc="-10" dirty="0">
                          <a:latin typeface="Arial"/>
                          <a:cs typeface="Arial"/>
                        </a:rPr>
                        <a:t> </a:t>
                      </a:r>
                      <a:r>
                        <a:rPr sz="900" b="1" spc="-5" dirty="0">
                          <a:latin typeface="Arial"/>
                          <a:cs typeface="Arial"/>
                        </a:rPr>
                        <a:t>Future</a:t>
                      </a:r>
                      <a:endParaRPr sz="900" dirty="0">
                        <a:latin typeface="Arial"/>
                        <a:cs typeface="Arial"/>
                      </a:endParaRPr>
                    </a:p>
                    <a:p>
                      <a:pPr marL="90170">
                        <a:lnSpc>
                          <a:spcPts val="1580"/>
                        </a:lnSpc>
                      </a:pPr>
                      <a:r>
                        <a:rPr sz="900" dirty="0">
                          <a:latin typeface="Arial"/>
                          <a:cs typeface="Arial"/>
                        </a:rPr>
                        <a:t>Sam </a:t>
                      </a:r>
                      <a:r>
                        <a:rPr sz="900" spc="-5" dirty="0">
                          <a:latin typeface="Arial"/>
                          <a:cs typeface="Arial"/>
                        </a:rPr>
                        <a:t>Dyer, Cambridge Sustainable food</a:t>
                      </a:r>
                      <a:endParaRPr sz="900" dirty="0">
                        <a:latin typeface="Arial"/>
                        <a:cs typeface="Arial"/>
                      </a:endParaRPr>
                    </a:p>
                  </a:txBody>
                  <a:tcPr marL="0" marR="0" marT="0" marB="0"/>
                </a:tc>
                <a:extLst>
                  <a:ext uri="{0D108BD9-81ED-4DB2-BD59-A6C34878D82A}">
                    <a16:rowId xmlns:a16="http://schemas.microsoft.com/office/drawing/2014/main" val="10005"/>
                  </a:ext>
                </a:extLst>
              </a:tr>
              <a:tr h="416917">
                <a:tc>
                  <a:txBody>
                    <a:bodyPr/>
                    <a:lstStyle/>
                    <a:p>
                      <a:pPr marL="68580">
                        <a:lnSpc>
                          <a:spcPts val="1570"/>
                        </a:lnSpc>
                      </a:pPr>
                      <a:r>
                        <a:rPr sz="900" dirty="0">
                          <a:latin typeface="Arial"/>
                          <a:cs typeface="Arial"/>
                        </a:rPr>
                        <a:t>14:10</a:t>
                      </a:r>
                      <a:endParaRPr sz="900">
                        <a:latin typeface="Arial"/>
                        <a:cs typeface="Arial"/>
                      </a:endParaRPr>
                    </a:p>
                  </a:txBody>
                  <a:tcPr marL="0" marR="0" marT="0" marB="0"/>
                </a:tc>
                <a:tc>
                  <a:txBody>
                    <a:bodyPr/>
                    <a:lstStyle/>
                    <a:p>
                      <a:pPr marL="90170">
                        <a:lnSpc>
                          <a:spcPts val="1535"/>
                        </a:lnSpc>
                      </a:pPr>
                      <a:r>
                        <a:rPr sz="900" b="1" spc="-5" dirty="0">
                          <a:latin typeface="Arial"/>
                          <a:cs typeface="Arial"/>
                        </a:rPr>
                        <a:t>Orchard Park Shared Electric Cargo Trike</a:t>
                      </a:r>
                      <a:r>
                        <a:rPr sz="900" b="1" spc="20" dirty="0">
                          <a:latin typeface="Arial"/>
                          <a:cs typeface="Arial"/>
                        </a:rPr>
                        <a:t> </a:t>
                      </a:r>
                      <a:r>
                        <a:rPr sz="900" b="1" spc="-5" dirty="0">
                          <a:latin typeface="Arial"/>
                          <a:cs typeface="Arial"/>
                        </a:rPr>
                        <a:t>Project</a:t>
                      </a:r>
                      <a:endParaRPr sz="900">
                        <a:latin typeface="Arial"/>
                        <a:cs typeface="Arial"/>
                      </a:endParaRPr>
                    </a:p>
                    <a:p>
                      <a:pPr marL="90170">
                        <a:lnSpc>
                          <a:spcPts val="1580"/>
                        </a:lnSpc>
                      </a:pPr>
                      <a:r>
                        <a:rPr sz="900" spc="-5" dirty="0">
                          <a:latin typeface="Arial"/>
                          <a:cs typeface="Arial"/>
                        </a:rPr>
                        <a:t>Frances </a:t>
                      </a:r>
                      <a:r>
                        <a:rPr sz="900" dirty="0">
                          <a:latin typeface="Arial"/>
                          <a:cs typeface="Arial"/>
                        </a:rPr>
                        <a:t>Wright, Cambridge</a:t>
                      </a:r>
                      <a:r>
                        <a:rPr sz="900" spc="-25" dirty="0">
                          <a:latin typeface="Arial"/>
                          <a:cs typeface="Arial"/>
                        </a:rPr>
                        <a:t> </a:t>
                      </a:r>
                      <a:r>
                        <a:rPr sz="900" dirty="0">
                          <a:latin typeface="Arial"/>
                          <a:cs typeface="Arial"/>
                        </a:rPr>
                        <a:t>Cohousing</a:t>
                      </a:r>
                      <a:endParaRPr sz="900">
                        <a:latin typeface="Arial"/>
                        <a:cs typeface="Arial"/>
                      </a:endParaRPr>
                    </a:p>
                  </a:txBody>
                  <a:tcPr marL="0" marR="0" marT="0" marB="0"/>
                </a:tc>
                <a:extLst>
                  <a:ext uri="{0D108BD9-81ED-4DB2-BD59-A6C34878D82A}">
                    <a16:rowId xmlns:a16="http://schemas.microsoft.com/office/drawing/2014/main" val="10006"/>
                  </a:ext>
                </a:extLst>
              </a:tr>
              <a:tr h="443564">
                <a:tc>
                  <a:txBody>
                    <a:bodyPr/>
                    <a:lstStyle/>
                    <a:p>
                      <a:pPr marL="68580">
                        <a:lnSpc>
                          <a:spcPts val="1570"/>
                        </a:lnSpc>
                      </a:pPr>
                      <a:r>
                        <a:rPr sz="900" dirty="0">
                          <a:latin typeface="Arial"/>
                          <a:cs typeface="Arial"/>
                        </a:rPr>
                        <a:t>14:20</a:t>
                      </a:r>
                      <a:endParaRPr sz="900">
                        <a:latin typeface="Arial"/>
                        <a:cs typeface="Arial"/>
                      </a:endParaRPr>
                    </a:p>
                  </a:txBody>
                  <a:tcPr marL="0" marR="0" marT="0" marB="0"/>
                </a:tc>
                <a:tc>
                  <a:txBody>
                    <a:bodyPr/>
                    <a:lstStyle/>
                    <a:p>
                      <a:pPr marL="90170">
                        <a:lnSpc>
                          <a:spcPts val="1535"/>
                        </a:lnSpc>
                      </a:pPr>
                      <a:r>
                        <a:rPr sz="900" b="1" spc="-5" dirty="0">
                          <a:latin typeface="Arial"/>
                          <a:cs typeface="Arial"/>
                        </a:rPr>
                        <a:t>Wilbraham</a:t>
                      </a:r>
                      <a:r>
                        <a:rPr sz="900" b="1" dirty="0">
                          <a:latin typeface="Arial"/>
                          <a:cs typeface="Arial"/>
                        </a:rPr>
                        <a:t> </a:t>
                      </a:r>
                      <a:r>
                        <a:rPr sz="900" b="1" spc="-5" dirty="0">
                          <a:latin typeface="Arial"/>
                          <a:cs typeface="Arial"/>
                        </a:rPr>
                        <a:t>Woodlands</a:t>
                      </a:r>
                      <a:endParaRPr sz="900" dirty="0">
                        <a:latin typeface="Arial"/>
                        <a:cs typeface="Arial"/>
                      </a:endParaRPr>
                    </a:p>
                    <a:p>
                      <a:pPr marL="90170">
                        <a:lnSpc>
                          <a:spcPts val="1645"/>
                        </a:lnSpc>
                      </a:pPr>
                      <a:r>
                        <a:rPr sz="900" dirty="0">
                          <a:latin typeface="Arial"/>
                          <a:cs typeface="Arial"/>
                        </a:rPr>
                        <a:t>Stephen </a:t>
                      </a:r>
                      <a:r>
                        <a:rPr sz="900" spc="-5" dirty="0">
                          <a:latin typeface="Arial"/>
                          <a:cs typeface="Arial"/>
                        </a:rPr>
                        <a:t>Bartlett, Chair </a:t>
                      </a:r>
                      <a:r>
                        <a:rPr sz="900" spc="-10" dirty="0">
                          <a:latin typeface="Arial"/>
                          <a:cs typeface="Arial"/>
                        </a:rPr>
                        <a:t>of </a:t>
                      </a:r>
                      <a:r>
                        <a:rPr sz="900" dirty="0">
                          <a:latin typeface="Arial"/>
                          <a:cs typeface="Arial"/>
                        </a:rPr>
                        <a:t>Gt Wilbraham </a:t>
                      </a:r>
                      <a:r>
                        <a:rPr sz="900" spc="-5" dirty="0">
                          <a:latin typeface="Arial"/>
                          <a:cs typeface="Arial"/>
                        </a:rPr>
                        <a:t>Parish</a:t>
                      </a:r>
                      <a:r>
                        <a:rPr sz="900" spc="-10" dirty="0">
                          <a:latin typeface="Arial"/>
                          <a:cs typeface="Arial"/>
                        </a:rPr>
                        <a:t> </a:t>
                      </a:r>
                      <a:r>
                        <a:rPr sz="900" spc="-5" dirty="0">
                          <a:latin typeface="Arial"/>
                          <a:cs typeface="Arial"/>
                        </a:rPr>
                        <a:t>Council</a:t>
                      </a:r>
                      <a:endParaRPr sz="900" dirty="0">
                        <a:latin typeface="Arial"/>
                        <a:cs typeface="Arial"/>
                      </a:endParaRPr>
                    </a:p>
                  </a:txBody>
                  <a:tcPr marL="0" marR="0" marT="0" marB="0"/>
                </a:tc>
                <a:extLst>
                  <a:ext uri="{0D108BD9-81ED-4DB2-BD59-A6C34878D82A}">
                    <a16:rowId xmlns:a16="http://schemas.microsoft.com/office/drawing/2014/main" val="10007"/>
                  </a:ext>
                </a:extLst>
              </a:tr>
              <a:tr h="190839">
                <a:tc>
                  <a:txBody>
                    <a:bodyPr/>
                    <a:lstStyle/>
                    <a:p>
                      <a:pPr>
                        <a:lnSpc>
                          <a:spcPct val="100000"/>
                        </a:lnSpc>
                      </a:pPr>
                      <a:endParaRPr sz="800">
                        <a:latin typeface="Times New Roman"/>
                        <a:cs typeface="Times New Roman"/>
                      </a:endParaRPr>
                    </a:p>
                  </a:txBody>
                  <a:tcPr marL="0" marR="0" marT="0" marB="0">
                    <a:solidFill>
                      <a:srgbClr val="D9D9D9"/>
                    </a:solidFill>
                  </a:tcPr>
                </a:tc>
                <a:tc>
                  <a:txBody>
                    <a:bodyPr/>
                    <a:lstStyle/>
                    <a:p>
                      <a:pPr marL="90170">
                        <a:lnSpc>
                          <a:spcPts val="1510"/>
                        </a:lnSpc>
                      </a:pPr>
                      <a:r>
                        <a:rPr sz="900" b="1" spc="-5" dirty="0">
                          <a:latin typeface="Arial"/>
                          <a:cs typeface="Arial"/>
                        </a:rPr>
                        <a:t>Setting up </a:t>
                      </a:r>
                      <a:r>
                        <a:rPr sz="900" b="1" dirty="0">
                          <a:latin typeface="Arial"/>
                          <a:cs typeface="Arial"/>
                        </a:rPr>
                        <a:t>a </a:t>
                      </a:r>
                      <a:r>
                        <a:rPr sz="900" b="1" spc="-5" dirty="0">
                          <a:latin typeface="Arial"/>
                          <a:cs typeface="Arial"/>
                        </a:rPr>
                        <a:t>Climate Action</a:t>
                      </a:r>
                      <a:r>
                        <a:rPr sz="900" b="1" spc="-10" dirty="0">
                          <a:latin typeface="Arial"/>
                          <a:cs typeface="Arial"/>
                        </a:rPr>
                        <a:t> </a:t>
                      </a:r>
                      <a:r>
                        <a:rPr sz="900" b="1" spc="-5" dirty="0">
                          <a:latin typeface="Arial"/>
                          <a:cs typeface="Arial"/>
                        </a:rPr>
                        <a:t>Group</a:t>
                      </a:r>
                      <a:endParaRPr sz="900">
                        <a:latin typeface="Arial"/>
                        <a:cs typeface="Arial"/>
                      </a:endParaRPr>
                    </a:p>
                  </a:txBody>
                  <a:tcPr marL="0" marR="0" marT="0" marB="0">
                    <a:solidFill>
                      <a:srgbClr val="D9D9D9"/>
                    </a:solidFill>
                  </a:tcPr>
                </a:tc>
                <a:extLst>
                  <a:ext uri="{0D108BD9-81ED-4DB2-BD59-A6C34878D82A}">
                    <a16:rowId xmlns:a16="http://schemas.microsoft.com/office/drawing/2014/main" val="10008"/>
                  </a:ext>
                </a:extLst>
              </a:tr>
              <a:tr h="341248">
                <a:tc>
                  <a:txBody>
                    <a:bodyPr/>
                    <a:lstStyle/>
                    <a:p>
                      <a:pPr>
                        <a:lnSpc>
                          <a:spcPct val="100000"/>
                        </a:lnSpc>
                        <a:spcBef>
                          <a:spcPts val="20"/>
                        </a:spcBef>
                      </a:pPr>
                      <a:endParaRPr sz="800" dirty="0">
                        <a:latin typeface="Times New Roman"/>
                        <a:cs typeface="Times New Roman"/>
                      </a:endParaRPr>
                    </a:p>
                    <a:p>
                      <a:pPr marL="68580">
                        <a:lnSpc>
                          <a:spcPts val="1614"/>
                        </a:lnSpc>
                      </a:pPr>
                      <a:r>
                        <a:rPr sz="900" dirty="0">
                          <a:latin typeface="Arial"/>
                          <a:cs typeface="Arial"/>
                        </a:rPr>
                        <a:t>14:30</a:t>
                      </a:r>
                    </a:p>
                  </a:txBody>
                  <a:tcPr marL="0" marR="0" marT="1629" marB="0"/>
                </a:tc>
                <a:tc>
                  <a:txBody>
                    <a:bodyPr/>
                    <a:lstStyle/>
                    <a:p>
                      <a:pPr>
                        <a:lnSpc>
                          <a:spcPct val="100000"/>
                        </a:lnSpc>
                        <a:spcBef>
                          <a:spcPts val="20"/>
                        </a:spcBef>
                      </a:pPr>
                      <a:endParaRPr sz="800">
                        <a:latin typeface="Times New Roman"/>
                        <a:cs typeface="Times New Roman"/>
                      </a:endParaRPr>
                    </a:p>
                    <a:p>
                      <a:pPr marL="90170">
                        <a:lnSpc>
                          <a:spcPts val="1614"/>
                        </a:lnSpc>
                      </a:pPr>
                      <a:r>
                        <a:rPr sz="900" dirty="0">
                          <a:latin typeface="Arial"/>
                          <a:cs typeface="Arial"/>
                        </a:rPr>
                        <a:t>Sean </a:t>
                      </a:r>
                      <a:r>
                        <a:rPr sz="900" spc="-5" dirty="0">
                          <a:latin typeface="Arial"/>
                          <a:cs typeface="Arial"/>
                        </a:rPr>
                        <a:t>Hughes, Hardwick </a:t>
                      </a:r>
                      <a:r>
                        <a:rPr sz="900" dirty="0">
                          <a:latin typeface="Arial"/>
                          <a:cs typeface="Arial"/>
                        </a:rPr>
                        <a:t>Climate </a:t>
                      </a:r>
                      <a:r>
                        <a:rPr sz="900" spc="-10" dirty="0">
                          <a:latin typeface="Arial"/>
                          <a:cs typeface="Arial"/>
                        </a:rPr>
                        <a:t>Action</a:t>
                      </a:r>
                      <a:r>
                        <a:rPr sz="900" spc="-25" dirty="0">
                          <a:latin typeface="Arial"/>
                          <a:cs typeface="Arial"/>
                        </a:rPr>
                        <a:t> </a:t>
                      </a:r>
                      <a:r>
                        <a:rPr sz="900" dirty="0">
                          <a:latin typeface="Arial"/>
                          <a:cs typeface="Arial"/>
                        </a:rPr>
                        <a:t>Group</a:t>
                      </a:r>
                      <a:endParaRPr sz="900">
                        <a:latin typeface="Arial"/>
                        <a:cs typeface="Arial"/>
                      </a:endParaRPr>
                    </a:p>
                  </a:txBody>
                  <a:tcPr marL="0" marR="0" marT="1629" marB="0"/>
                </a:tc>
                <a:extLst>
                  <a:ext uri="{0D108BD9-81ED-4DB2-BD59-A6C34878D82A}">
                    <a16:rowId xmlns:a16="http://schemas.microsoft.com/office/drawing/2014/main" val="10009"/>
                  </a:ext>
                </a:extLst>
              </a:tr>
              <a:tr h="295572">
                <a:tc>
                  <a:txBody>
                    <a:bodyPr/>
                    <a:lstStyle/>
                    <a:p>
                      <a:pPr marL="68580">
                        <a:lnSpc>
                          <a:spcPts val="1570"/>
                        </a:lnSpc>
                      </a:pPr>
                      <a:r>
                        <a:rPr sz="900" dirty="0">
                          <a:latin typeface="Arial"/>
                          <a:cs typeface="Arial"/>
                        </a:rPr>
                        <a:t>14:35</a:t>
                      </a:r>
                      <a:endParaRPr sz="900">
                        <a:latin typeface="Arial"/>
                        <a:cs typeface="Arial"/>
                      </a:endParaRPr>
                    </a:p>
                  </a:txBody>
                  <a:tcPr marL="0" marR="0" marT="0" marB="0"/>
                </a:tc>
                <a:tc>
                  <a:txBody>
                    <a:bodyPr/>
                    <a:lstStyle/>
                    <a:p>
                      <a:pPr marL="90170">
                        <a:lnSpc>
                          <a:spcPts val="1570"/>
                        </a:lnSpc>
                      </a:pPr>
                      <a:r>
                        <a:rPr sz="900" spc="-5" dirty="0">
                          <a:latin typeface="Arial"/>
                          <a:cs typeface="Arial"/>
                        </a:rPr>
                        <a:t>Mark Freeman, </a:t>
                      </a:r>
                      <a:r>
                        <a:rPr sz="900" dirty="0">
                          <a:latin typeface="Arial"/>
                          <a:cs typeface="Arial"/>
                        </a:rPr>
                        <a:t>Cambridge </a:t>
                      </a:r>
                      <a:r>
                        <a:rPr sz="900" spc="-5" dirty="0">
                          <a:latin typeface="Arial"/>
                          <a:cs typeface="Arial"/>
                        </a:rPr>
                        <a:t>Council </a:t>
                      </a:r>
                      <a:r>
                        <a:rPr sz="900" dirty="0">
                          <a:latin typeface="Arial"/>
                          <a:cs typeface="Arial"/>
                        </a:rPr>
                        <a:t>for </a:t>
                      </a:r>
                      <a:r>
                        <a:rPr sz="900" spc="-5" dirty="0">
                          <a:latin typeface="Arial"/>
                          <a:cs typeface="Arial"/>
                        </a:rPr>
                        <a:t>Voluntary service</a:t>
                      </a:r>
                      <a:r>
                        <a:rPr sz="900" spc="35" dirty="0">
                          <a:latin typeface="Arial"/>
                          <a:cs typeface="Arial"/>
                        </a:rPr>
                        <a:t> </a:t>
                      </a:r>
                      <a:r>
                        <a:rPr sz="900" spc="-5" dirty="0">
                          <a:latin typeface="Arial"/>
                          <a:cs typeface="Arial"/>
                        </a:rPr>
                        <a:t>(CCVS)</a:t>
                      </a:r>
                      <a:endParaRPr sz="900">
                        <a:latin typeface="Arial"/>
                        <a:cs typeface="Arial"/>
                      </a:endParaRPr>
                    </a:p>
                  </a:txBody>
                  <a:tcPr marL="0" marR="0" marT="0" marB="0"/>
                </a:tc>
                <a:extLst>
                  <a:ext uri="{0D108BD9-81ED-4DB2-BD59-A6C34878D82A}">
                    <a16:rowId xmlns:a16="http://schemas.microsoft.com/office/drawing/2014/main" val="10010"/>
                  </a:ext>
                </a:extLst>
              </a:tr>
              <a:tr h="201605">
                <a:tc>
                  <a:txBody>
                    <a:bodyPr/>
                    <a:lstStyle/>
                    <a:p>
                      <a:pPr>
                        <a:lnSpc>
                          <a:spcPct val="100000"/>
                        </a:lnSpc>
                      </a:pPr>
                      <a:endParaRPr sz="900">
                        <a:latin typeface="Times New Roman"/>
                        <a:cs typeface="Times New Roman"/>
                      </a:endParaRPr>
                    </a:p>
                  </a:txBody>
                  <a:tcPr marL="0" marR="0" marT="0" marB="0">
                    <a:solidFill>
                      <a:srgbClr val="D9D9D9"/>
                    </a:solidFill>
                  </a:tcPr>
                </a:tc>
                <a:tc>
                  <a:txBody>
                    <a:bodyPr/>
                    <a:lstStyle/>
                    <a:p>
                      <a:pPr marL="90170">
                        <a:lnSpc>
                          <a:spcPts val="1590"/>
                        </a:lnSpc>
                      </a:pPr>
                      <a:r>
                        <a:rPr sz="900" b="1" spc="-5" dirty="0">
                          <a:latin typeface="Arial"/>
                          <a:cs typeface="Arial"/>
                        </a:rPr>
                        <a:t>Discussion</a:t>
                      </a:r>
                      <a:endParaRPr sz="900" dirty="0">
                        <a:latin typeface="Arial"/>
                        <a:cs typeface="Arial"/>
                      </a:endParaRPr>
                    </a:p>
                  </a:txBody>
                  <a:tcPr marL="0" marR="0" marT="0" marB="0">
                    <a:solidFill>
                      <a:srgbClr val="D9D9D9"/>
                    </a:solidFill>
                  </a:tcPr>
                </a:tc>
                <a:extLst>
                  <a:ext uri="{0D108BD9-81ED-4DB2-BD59-A6C34878D82A}">
                    <a16:rowId xmlns:a16="http://schemas.microsoft.com/office/drawing/2014/main" val="10011"/>
                  </a:ext>
                </a:extLst>
              </a:tr>
              <a:tr h="593220">
                <a:tc>
                  <a:txBody>
                    <a:bodyPr/>
                    <a:lstStyle/>
                    <a:p>
                      <a:pPr marL="68580">
                        <a:lnSpc>
                          <a:spcPts val="1590"/>
                        </a:lnSpc>
                      </a:pPr>
                      <a:r>
                        <a:rPr sz="900" dirty="0">
                          <a:latin typeface="Arial"/>
                          <a:cs typeface="Arial"/>
                        </a:rPr>
                        <a:t>14:45</a:t>
                      </a:r>
                      <a:endParaRPr sz="900">
                        <a:latin typeface="Arial"/>
                        <a:cs typeface="Arial"/>
                      </a:endParaRPr>
                    </a:p>
                  </a:txBody>
                  <a:tcPr marL="0" marR="0" marT="0" marB="0"/>
                </a:tc>
                <a:tc>
                  <a:txBody>
                    <a:bodyPr/>
                    <a:lstStyle/>
                    <a:p>
                      <a:pPr marL="90170">
                        <a:lnSpc>
                          <a:spcPts val="1550"/>
                        </a:lnSpc>
                      </a:pPr>
                      <a:r>
                        <a:rPr sz="900" b="1" dirty="0">
                          <a:latin typeface="Arial"/>
                          <a:cs typeface="Arial"/>
                        </a:rPr>
                        <a:t>Part</a:t>
                      </a:r>
                      <a:r>
                        <a:rPr sz="900" b="1" spc="-15" dirty="0">
                          <a:latin typeface="Arial"/>
                          <a:cs typeface="Arial"/>
                        </a:rPr>
                        <a:t> </a:t>
                      </a:r>
                      <a:r>
                        <a:rPr sz="900" b="1" dirty="0">
                          <a:latin typeface="Arial"/>
                          <a:cs typeface="Arial"/>
                        </a:rPr>
                        <a:t>1:</a:t>
                      </a:r>
                      <a:endParaRPr sz="900">
                        <a:latin typeface="Arial"/>
                        <a:cs typeface="Arial"/>
                      </a:endParaRPr>
                    </a:p>
                    <a:p>
                      <a:pPr marL="90170" marR="118110">
                        <a:lnSpc>
                          <a:spcPts val="1620"/>
                        </a:lnSpc>
                        <a:spcBef>
                          <a:spcPts val="65"/>
                        </a:spcBef>
                      </a:pPr>
                      <a:r>
                        <a:rPr sz="900" dirty="0">
                          <a:latin typeface="Arial"/>
                          <a:cs typeface="Arial"/>
                        </a:rPr>
                        <a:t>Responding </a:t>
                      </a:r>
                      <a:r>
                        <a:rPr sz="900" spc="-5" dirty="0">
                          <a:latin typeface="Arial"/>
                          <a:cs typeface="Arial"/>
                        </a:rPr>
                        <a:t>locally </a:t>
                      </a:r>
                      <a:r>
                        <a:rPr sz="900" dirty="0">
                          <a:latin typeface="Arial"/>
                          <a:cs typeface="Arial"/>
                        </a:rPr>
                        <a:t>to the </a:t>
                      </a:r>
                      <a:r>
                        <a:rPr sz="900" spc="-5" dirty="0">
                          <a:latin typeface="Arial"/>
                          <a:cs typeface="Arial"/>
                        </a:rPr>
                        <a:t>climate emergency: what </a:t>
                      </a:r>
                      <a:r>
                        <a:rPr sz="900" dirty="0">
                          <a:latin typeface="Arial"/>
                          <a:cs typeface="Arial"/>
                        </a:rPr>
                        <a:t>do </a:t>
                      </a:r>
                      <a:r>
                        <a:rPr sz="900" spc="-5" dirty="0">
                          <a:latin typeface="Arial"/>
                          <a:cs typeface="Arial"/>
                        </a:rPr>
                        <a:t>you see </a:t>
                      </a:r>
                      <a:r>
                        <a:rPr sz="900" spc="-10" dirty="0">
                          <a:latin typeface="Arial"/>
                          <a:cs typeface="Arial"/>
                        </a:rPr>
                        <a:t>as  </a:t>
                      </a:r>
                      <a:r>
                        <a:rPr sz="900" dirty="0">
                          <a:latin typeface="Arial"/>
                          <a:cs typeface="Arial"/>
                        </a:rPr>
                        <a:t>the</a:t>
                      </a:r>
                      <a:r>
                        <a:rPr sz="900" spc="-15" dirty="0">
                          <a:latin typeface="Arial"/>
                          <a:cs typeface="Arial"/>
                        </a:rPr>
                        <a:t> </a:t>
                      </a:r>
                      <a:r>
                        <a:rPr sz="900" spc="-5" dirty="0">
                          <a:latin typeface="Arial"/>
                          <a:cs typeface="Arial"/>
                        </a:rPr>
                        <a:t>challenges?</a:t>
                      </a:r>
                      <a:endParaRPr sz="900">
                        <a:latin typeface="Arial"/>
                        <a:cs typeface="Arial"/>
                      </a:endParaRPr>
                    </a:p>
                  </a:txBody>
                  <a:tcPr marL="0" marR="0" marT="0" marB="0"/>
                </a:tc>
                <a:extLst>
                  <a:ext uri="{0D108BD9-81ED-4DB2-BD59-A6C34878D82A}">
                    <a16:rowId xmlns:a16="http://schemas.microsoft.com/office/drawing/2014/main" val="10012"/>
                  </a:ext>
                </a:extLst>
              </a:tr>
              <a:tr h="190839">
                <a:tc>
                  <a:txBody>
                    <a:bodyPr/>
                    <a:lstStyle/>
                    <a:p>
                      <a:pPr marL="68580">
                        <a:lnSpc>
                          <a:spcPts val="1510"/>
                        </a:lnSpc>
                      </a:pPr>
                      <a:r>
                        <a:rPr sz="900" dirty="0">
                          <a:latin typeface="Arial"/>
                          <a:cs typeface="Arial"/>
                        </a:rPr>
                        <a:t>15:15</a:t>
                      </a:r>
                      <a:endParaRPr sz="900">
                        <a:latin typeface="Arial"/>
                        <a:cs typeface="Arial"/>
                      </a:endParaRPr>
                    </a:p>
                  </a:txBody>
                  <a:tcPr marL="0" marR="0" marT="0" marB="0">
                    <a:solidFill>
                      <a:srgbClr val="D9D9D9"/>
                    </a:solidFill>
                  </a:tcPr>
                </a:tc>
                <a:tc>
                  <a:txBody>
                    <a:bodyPr/>
                    <a:lstStyle/>
                    <a:p>
                      <a:pPr marL="90170">
                        <a:lnSpc>
                          <a:spcPts val="1510"/>
                        </a:lnSpc>
                      </a:pPr>
                      <a:r>
                        <a:rPr sz="900" b="1" dirty="0">
                          <a:latin typeface="Arial"/>
                          <a:cs typeface="Arial"/>
                        </a:rPr>
                        <a:t>Tea</a:t>
                      </a:r>
                      <a:r>
                        <a:rPr sz="900" b="1" spc="-15" dirty="0">
                          <a:latin typeface="Arial"/>
                          <a:cs typeface="Arial"/>
                        </a:rPr>
                        <a:t> </a:t>
                      </a:r>
                      <a:r>
                        <a:rPr sz="900" b="1" dirty="0">
                          <a:latin typeface="Arial"/>
                          <a:cs typeface="Arial"/>
                        </a:rPr>
                        <a:t>Break</a:t>
                      </a:r>
                      <a:endParaRPr sz="900">
                        <a:latin typeface="Arial"/>
                        <a:cs typeface="Arial"/>
                      </a:endParaRPr>
                    </a:p>
                  </a:txBody>
                  <a:tcPr marL="0" marR="0" marT="0" marB="0">
                    <a:solidFill>
                      <a:srgbClr val="D9D9D9"/>
                    </a:solidFill>
                  </a:tcPr>
                </a:tc>
                <a:extLst>
                  <a:ext uri="{0D108BD9-81ED-4DB2-BD59-A6C34878D82A}">
                    <a16:rowId xmlns:a16="http://schemas.microsoft.com/office/drawing/2014/main" val="10013"/>
                  </a:ext>
                </a:extLst>
              </a:tr>
              <a:tr h="596535">
                <a:tc>
                  <a:txBody>
                    <a:bodyPr/>
                    <a:lstStyle/>
                    <a:p>
                      <a:pPr>
                        <a:lnSpc>
                          <a:spcPct val="100000"/>
                        </a:lnSpc>
                        <a:spcBef>
                          <a:spcPts val="20"/>
                        </a:spcBef>
                      </a:pPr>
                      <a:endParaRPr sz="800">
                        <a:latin typeface="Times New Roman"/>
                        <a:cs typeface="Times New Roman"/>
                      </a:endParaRPr>
                    </a:p>
                    <a:p>
                      <a:pPr marL="68580">
                        <a:lnSpc>
                          <a:spcPct val="100000"/>
                        </a:lnSpc>
                        <a:spcBef>
                          <a:spcPts val="5"/>
                        </a:spcBef>
                      </a:pPr>
                      <a:r>
                        <a:rPr sz="900" dirty="0">
                          <a:latin typeface="Arial"/>
                          <a:cs typeface="Arial"/>
                        </a:rPr>
                        <a:t>15:30</a:t>
                      </a:r>
                      <a:endParaRPr sz="900">
                        <a:latin typeface="Arial"/>
                        <a:cs typeface="Arial"/>
                      </a:endParaRPr>
                    </a:p>
                  </a:txBody>
                  <a:tcPr marL="0" marR="0" marT="1629" marB="0"/>
                </a:tc>
                <a:tc>
                  <a:txBody>
                    <a:bodyPr/>
                    <a:lstStyle/>
                    <a:p>
                      <a:pPr>
                        <a:lnSpc>
                          <a:spcPct val="100000"/>
                        </a:lnSpc>
                        <a:spcBef>
                          <a:spcPts val="20"/>
                        </a:spcBef>
                      </a:pPr>
                      <a:endParaRPr sz="800">
                        <a:latin typeface="Times New Roman"/>
                        <a:cs typeface="Times New Roman"/>
                      </a:endParaRPr>
                    </a:p>
                    <a:p>
                      <a:pPr marL="90170">
                        <a:lnSpc>
                          <a:spcPts val="1645"/>
                        </a:lnSpc>
                        <a:spcBef>
                          <a:spcPts val="5"/>
                        </a:spcBef>
                      </a:pPr>
                      <a:r>
                        <a:rPr sz="900" b="1" dirty="0">
                          <a:latin typeface="Arial"/>
                          <a:cs typeface="Arial"/>
                        </a:rPr>
                        <a:t>Part</a:t>
                      </a:r>
                      <a:r>
                        <a:rPr sz="900" b="1" spc="-15" dirty="0">
                          <a:latin typeface="Arial"/>
                          <a:cs typeface="Arial"/>
                        </a:rPr>
                        <a:t> </a:t>
                      </a:r>
                      <a:r>
                        <a:rPr sz="900" b="1" dirty="0">
                          <a:latin typeface="Arial"/>
                          <a:cs typeface="Arial"/>
                        </a:rPr>
                        <a:t>2:</a:t>
                      </a:r>
                      <a:endParaRPr sz="900">
                        <a:latin typeface="Arial"/>
                        <a:cs typeface="Arial"/>
                      </a:endParaRPr>
                    </a:p>
                    <a:p>
                      <a:pPr marL="90170" marR="391160">
                        <a:lnSpc>
                          <a:spcPts val="1620"/>
                        </a:lnSpc>
                        <a:spcBef>
                          <a:spcPts val="65"/>
                        </a:spcBef>
                      </a:pPr>
                      <a:r>
                        <a:rPr sz="900" spc="-5" dirty="0">
                          <a:latin typeface="Arial"/>
                          <a:cs typeface="Arial"/>
                        </a:rPr>
                        <a:t>What </a:t>
                      </a:r>
                      <a:r>
                        <a:rPr sz="900" dirty="0">
                          <a:latin typeface="Arial"/>
                          <a:cs typeface="Arial"/>
                        </a:rPr>
                        <a:t>do you see </a:t>
                      </a:r>
                      <a:r>
                        <a:rPr sz="900" spc="-10" dirty="0">
                          <a:latin typeface="Arial"/>
                          <a:cs typeface="Arial"/>
                        </a:rPr>
                        <a:t>as </a:t>
                      </a:r>
                      <a:r>
                        <a:rPr sz="900" dirty="0">
                          <a:latin typeface="Arial"/>
                          <a:cs typeface="Arial"/>
                        </a:rPr>
                        <a:t>the </a:t>
                      </a:r>
                      <a:r>
                        <a:rPr sz="900" spc="-5" dirty="0">
                          <a:latin typeface="Arial"/>
                          <a:cs typeface="Arial"/>
                        </a:rPr>
                        <a:t>solutions </a:t>
                      </a:r>
                      <a:r>
                        <a:rPr sz="900" dirty="0">
                          <a:latin typeface="Arial"/>
                          <a:cs typeface="Arial"/>
                        </a:rPr>
                        <a:t>and </a:t>
                      </a:r>
                      <a:r>
                        <a:rPr sz="900" spc="-5" dirty="0">
                          <a:latin typeface="Arial"/>
                          <a:cs typeface="Arial"/>
                        </a:rPr>
                        <a:t>what support would </a:t>
                      </a:r>
                      <a:r>
                        <a:rPr sz="900" dirty="0">
                          <a:latin typeface="Arial"/>
                          <a:cs typeface="Arial"/>
                        </a:rPr>
                        <a:t>help  you </a:t>
                      </a:r>
                      <a:r>
                        <a:rPr sz="900" spc="-5" dirty="0">
                          <a:latin typeface="Arial"/>
                          <a:cs typeface="Arial"/>
                        </a:rPr>
                        <a:t>move towards</a:t>
                      </a:r>
                      <a:r>
                        <a:rPr sz="900" spc="-25" dirty="0">
                          <a:latin typeface="Arial"/>
                          <a:cs typeface="Arial"/>
                        </a:rPr>
                        <a:t> </a:t>
                      </a:r>
                      <a:r>
                        <a:rPr sz="900" dirty="0">
                          <a:latin typeface="Arial"/>
                          <a:cs typeface="Arial"/>
                        </a:rPr>
                        <a:t>them?</a:t>
                      </a:r>
                      <a:endParaRPr sz="900">
                        <a:latin typeface="Arial"/>
                        <a:cs typeface="Arial"/>
                      </a:endParaRPr>
                    </a:p>
                  </a:txBody>
                  <a:tcPr marL="0" marR="0" marT="1629" marB="0"/>
                </a:tc>
                <a:extLst>
                  <a:ext uri="{0D108BD9-81ED-4DB2-BD59-A6C34878D82A}">
                    <a16:rowId xmlns:a16="http://schemas.microsoft.com/office/drawing/2014/main" val="10014"/>
                  </a:ext>
                </a:extLst>
              </a:tr>
              <a:tr h="190839">
                <a:tc>
                  <a:txBody>
                    <a:bodyPr/>
                    <a:lstStyle/>
                    <a:p>
                      <a:pPr marL="68580">
                        <a:lnSpc>
                          <a:spcPts val="1510"/>
                        </a:lnSpc>
                      </a:pPr>
                      <a:r>
                        <a:rPr sz="900" dirty="0">
                          <a:latin typeface="Arial"/>
                          <a:cs typeface="Arial"/>
                        </a:rPr>
                        <a:t>16:00</a:t>
                      </a:r>
                      <a:endParaRPr sz="900">
                        <a:latin typeface="Arial"/>
                        <a:cs typeface="Arial"/>
                      </a:endParaRPr>
                    </a:p>
                  </a:txBody>
                  <a:tcPr marL="0" marR="0" marT="0" marB="0">
                    <a:solidFill>
                      <a:srgbClr val="D9D9D9"/>
                    </a:solidFill>
                  </a:tcPr>
                </a:tc>
                <a:tc>
                  <a:txBody>
                    <a:bodyPr/>
                    <a:lstStyle/>
                    <a:p>
                      <a:pPr marL="90170">
                        <a:lnSpc>
                          <a:spcPts val="1510"/>
                        </a:lnSpc>
                      </a:pPr>
                      <a:r>
                        <a:rPr sz="900" b="1" spc="-5" dirty="0">
                          <a:latin typeface="Arial"/>
                          <a:cs typeface="Arial"/>
                        </a:rPr>
                        <a:t>Networking</a:t>
                      </a:r>
                      <a:endParaRPr sz="900">
                        <a:latin typeface="Arial"/>
                        <a:cs typeface="Arial"/>
                      </a:endParaRPr>
                    </a:p>
                  </a:txBody>
                  <a:tcPr marL="0" marR="0" marT="0" marB="0">
                    <a:solidFill>
                      <a:srgbClr val="D9D9D9"/>
                    </a:solidFill>
                  </a:tcPr>
                </a:tc>
                <a:extLst>
                  <a:ext uri="{0D108BD9-81ED-4DB2-BD59-A6C34878D82A}">
                    <a16:rowId xmlns:a16="http://schemas.microsoft.com/office/drawing/2014/main" val="10015"/>
                  </a:ext>
                </a:extLst>
              </a:tr>
              <a:tr h="390103">
                <a:tc>
                  <a:txBody>
                    <a:bodyPr/>
                    <a:lstStyle/>
                    <a:p>
                      <a:pPr marL="68580">
                        <a:lnSpc>
                          <a:spcPts val="1505"/>
                        </a:lnSpc>
                      </a:pPr>
                      <a:r>
                        <a:rPr sz="900" dirty="0">
                          <a:latin typeface="Arial"/>
                          <a:cs typeface="Arial"/>
                        </a:rPr>
                        <a:t>16:30</a:t>
                      </a:r>
                      <a:endParaRPr sz="900">
                        <a:latin typeface="Arial"/>
                        <a:cs typeface="Arial"/>
                      </a:endParaRPr>
                    </a:p>
                  </a:txBody>
                  <a:tcPr marL="0" marR="0" marT="0" marB="0"/>
                </a:tc>
                <a:tc>
                  <a:txBody>
                    <a:bodyPr/>
                    <a:lstStyle/>
                    <a:p>
                      <a:pPr marL="90170">
                        <a:lnSpc>
                          <a:spcPts val="1505"/>
                        </a:lnSpc>
                      </a:pPr>
                      <a:r>
                        <a:rPr sz="900" b="1" spc="-5" dirty="0">
                          <a:latin typeface="Arial"/>
                          <a:cs typeface="Arial"/>
                        </a:rPr>
                        <a:t>End</a:t>
                      </a:r>
                      <a:endParaRPr sz="900" dirty="0">
                        <a:latin typeface="Arial"/>
                        <a:cs typeface="Arial"/>
                      </a:endParaRPr>
                    </a:p>
                  </a:txBody>
                  <a:tcPr marL="0" marR="0" marT="0" marB="0"/>
                </a:tc>
                <a:extLst>
                  <a:ext uri="{0D108BD9-81ED-4DB2-BD59-A6C34878D82A}">
                    <a16:rowId xmlns:a16="http://schemas.microsoft.com/office/drawing/2014/main" val="10016"/>
                  </a:ext>
                </a:extLst>
              </a:tr>
            </a:tbl>
          </a:graphicData>
        </a:graphic>
      </p:graphicFrame>
      <p:sp>
        <p:nvSpPr>
          <p:cNvPr id="4" name="Rectangle 3">
            <a:extLst>
              <a:ext uri="{FF2B5EF4-FFF2-40B4-BE49-F238E27FC236}">
                <a16:creationId xmlns:a16="http://schemas.microsoft.com/office/drawing/2014/main" id="{6770BDA1-52FB-4810-A442-489125667B26}"/>
              </a:ext>
            </a:extLst>
          </p:cNvPr>
          <p:cNvSpPr/>
          <p:nvPr/>
        </p:nvSpPr>
        <p:spPr>
          <a:xfrm>
            <a:off x="2609850" y="0"/>
            <a:ext cx="6096000" cy="366126"/>
          </a:xfrm>
          <a:prstGeom prst="rect">
            <a:avLst/>
          </a:prstGeom>
        </p:spPr>
        <p:txBody>
          <a:bodyPr>
            <a:spAutoFit/>
          </a:bodyPr>
          <a:lstStyle/>
          <a:p>
            <a:pPr marL="71755" algn="ctr">
              <a:lnSpc>
                <a:spcPts val="2250"/>
              </a:lnSpc>
            </a:pPr>
            <a:r>
              <a:rPr lang="en-GB" b="1" dirty="0">
                <a:solidFill>
                  <a:srgbClr val="006600"/>
                </a:solidFill>
                <a:latin typeface="Arial"/>
                <a:cs typeface="Arial"/>
              </a:rPr>
              <a:t>Programme</a:t>
            </a:r>
            <a:endParaRPr lang="en-GB" dirty="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
            <a:extLst>
              <a:ext uri="{FF2B5EF4-FFF2-40B4-BE49-F238E27FC236}">
                <a16:creationId xmlns:a16="http://schemas.microsoft.com/office/drawing/2014/main" id="{B17F8B3B-64F8-4E97-9C69-6C39473B7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263" t="29665" r="40819"/>
          <a:stretch>
            <a:fillRect/>
          </a:stretch>
        </p:blipFill>
        <p:spPr bwMode="auto">
          <a:xfrm>
            <a:off x="5840414" y="2780928"/>
            <a:ext cx="4073525"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12">
            <a:extLst>
              <a:ext uri="{FF2B5EF4-FFF2-40B4-BE49-F238E27FC236}">
                <a16:creationId xmlns:a16="http://schemas.microsoft.com/office/drawing/2014/main" id="{F2E20D0E-A2BD-47B3-A4DE-5FA9515F6A7F}"/>
              </a:ext>
            </a:extLst>
          </p:cNvPr>
          <p:cNvSpPr txBox="1">
            <a:spLocks noChangeArrowheads="1"/>
          </p:cNvSpPr>
          <p:nvPr/>
        </p:nvSpPr>
        <p:spPr bwMode="auto">
          <a:xfrm>
            <a:off x="6332538" y="3685803"/>
            <a:ext cx="1543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2400" i="1">
                <a:solidFill>
                  <a:schemeClr val="bg1"/>
                </a:solidFill>
              </a:rPr>
              <a:t>Commerce &amp; Industry 26%</a:t>
            </a:r>
          </a:p>
        </p:txBody>
      </p:sp>
      <p:sp>
        <p:nvSpPr>
          <p:cNvPr id="5124" name="TextBox 13">
            <a:extLst>
              <a:ext uri="{FF2B5EF4-FFF2-40B4-BE49-F238E27FC236}">
                <a16:creationId xmlns:a16="http://schemas.microsoft.com/office/drawing/2014/main" id="{79908404-6537-4809-A2DA-6834343D1369}"/>
              </a:ext>
            </a:extLst>
          </p:cNvPr>
          <p:cNvSpPr txBox="1">
            <a:spLocks noChangeArrowheads="1"/>
          </p:cNvSpPr>
          <p:nvPr/>
        </p:nvSpPr>
        <p:spPr bwMode="auto">
          <a:xfrm>
            <a:off x="2403475" y="3382964"/>
            <a:ext cx="1295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a:solidFill>
                  <a:schemeClr val="bg1"/>
                </a:solidFill>
              </a:rPr>
              <a:t>Industry and commerce</a:t>
            </a:r>
          </a:p>
        </p:txBody>
      </p:sp>
      <p:sp>
        <p:nvSpPr>
          <p:cNvPr id="5125" name="TextBox 14">
            <a:extLst>
              <a:ext uri="{FF2B5EF4-FFF2-40B4-BE49-F238E27FC236}">
                <a16:creationId xmlns:a16="http://schemas.microsoft.com/office/drawing/2014/main" id="{86D6B824-A86F-4930-9D86-052EAA4A9584}"/>
              </a:ext>
            </a:extLst>
          </p:cNvPr>
          <p:cNvSpPr txBox="1">
            <a:spLocks noChangeArrowheads="1"/>
          </p:cNvSpPr>
          <p:nvPr/>
        </p:nvSpPr>
        <p:spPr bwMode="auto">
          <a:xfrm>
            <a:off x="6332538" y="5000253"/>
            <a:ext cx="1543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2400" i="1">
                <a:solidFill>
                  <a:schemeClr val="bg1"/>
                </a:solidFill>
              </a:rPr>
              <a:t>Domestic 19%</a:t>
            </a:r>
          </a:p>
        </p:txBody>
      </p:sp>
      <p:sp>
        <p:nvSpPr>
          <p:cNvPr id="5126" name="TextBox 18">
            <a:extLst>
              <a:ext uri="{FF2B5EF4-FFF2-40B4-BE49-F238E27FC236}">
                <a16:creationId xmlns:a16="http://schemas.microsoft.com/office/drawing/2014/main" id="{4693413B-AF8C-4F48-BAA5-869A3649E3DA}"/>
              </a:ext>
            </a:extLst>
          </p:cNvPr>
          <p:cNvSpPr txBox="1">
            <a:spLocks noChangeArrowheads="1"/>
          </p:cNvSpPr>
          <p:nvPr/>
        </p:nvSpPr>
        <p:spPr bwMode="auto">
          <a:xfrm>
            <a:off x="2206626" y="2153793"/>
            <a:ext cx="4826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4400" i="1" dirty="0"/>
              <a:t>1255,000 t CO</a:t>
            </a:r>
            <a:r>
              <a:rPr lang="en-GB" altLang="en-US" sz="4400" i="1" baseline="-25000" dirty="0"/>
              <a:t>2  </a:t>
            </a:r>
            <a:r>
              <a:rPr lang="en-GB" altLang="en-US" sz="1200" i="1" dirty="0"/>
              <a:t>(BEIS, 2017)</a:t>
            </a:r>
            <a:endParaRPr lang="en-GB" altLang="en-US" sz="2800" i="1" dirty="0"/>
          </a:p>
        </p:txBody>
      </p:sp>
      <p:grpSp>
        <p:nvGrpSpPr>
          <p:cNvPr id="5127" name="Group 6">
            <a:extLst>
              <a:ext uri="{FF2B5EF4-FFF2-40B4-BE49-F238E27FC236}">
                <a16:creationId xmlns:a16="http://schemas.microsoft.com/office/drawing/2014/main" id="{4658AEA4-6492-4C6A-8693-3587C84A7905}"/>
              </a:ext>
            </a:extLst>
          </p:cNvPr>
          <p:cNvGrpSpPr>
            <a:grpSpLocks/>
          </p:cNvGrpSpPr>
          <p:nvPr/>
        </p:nvGrpSpPr>
        <p:grpSpPr bwMode="auto">
          <a:xfrm>
            <a:off x="1524000" y="0"/>
            <a:ext cx="9144000" cy="1079500"/>
            <a:chOff x="0" y="0"/>
            <a:chExt cx="9144001" cy="1080000"/>
          </a:xfrm>
        </p:grpSpPr>
        <p:sp>
          <p:nvSpPr>
            <p:cNvPr id="4" name="Rectangle 3">
              <a:extLst>
                <a:ext uri="{FF2B5EF4-FFF2-40B4-BE49-F238E27FC236}">
                  <a16:creationId xmlns:a16="http://schemas.microsoft.com/office/drawing/2014/main" id="{0C0CD985-6EAB-4CC4-9313-8F5C5B3DD611}"/>
                </a:ext>
              </a:extLst>
            </p:cNvPr>
            <p:cNvSpPr/>
            <p:nvPr/>
          </p:nvSpPr>
          <p:spPr>
            <a:xfrm>
              <a:off x="0" y="0"/>
              <a:ext cx="6896101" cy="1080000"/>
            </a:xfrm>
            <a:prstGeom prst="rect">
              <a:avLst/>
            </a:prstGeom>
            <a:solidFill>
              <a:srgbClr val="1533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135" name="Picture 4">
              <a:extLst>
                <a:ext uri="{FF2B5EF4-FFF2-40B4-BE49-F238E27FC236}">
                  <a16:creationId xmlns:a16="http://schemas.microsoft.com/office/drawing/2014/main" id="{038B63C0-5FF3-4FFF-AE3F-5C42504538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0143" y="0"/>
              <a:ext cx="220385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8" name="Title 1">
            <a:extLst>
              <a:ext uri="{FF2B5EF4-FFF2-40B4-BE49-F238E27FC236}">
                <a16:creationId xmlns:a16="http://schemas.microsoft.com/office/drawing/2014/main" id="{D68609B4-6A16-4DEC-8F26-3FF46CE80EFB}"/>
              </a:ext>
            </a:extLst>
          </p:cNvPr>
          <p:cNvSpPr>
            <a:spLocks noGrp="1"/>
          </p:cNvSpPr>
          <p:nvPr>
            <p:ph type="ctrTitle" idx="4294967295"/>
          </p:nvPr>
        </p:nvSpPr>
        <p:spPr bwMode="auto">
          <a:xfrm>
            <a:off x="1524000" y="1377951"/>
            <a:ext cx="9251950" cy="8747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eaLnBrk="1" hangingPunct="1"/>
            <a:r>
              <a:rPr lang="en-GB" altLang="en-US" sz="4000" dirty="0">
                <a:solidFill>
                  <a:srgbClr val="153357"/>
                </a:solidFill>
                <a:latin typeface="Arial" panose="020B0604020202020204" pitchFamily="34" charset="0"/>
                <a:cs typeface="Arial" panose="020B0604020202020204" pitchFamily="34" charset="0"/>
              </a:rPr>
              <a:t> </a:t>
            </a:r>
            <a:r>
              <a:rPr lang="en-GB" altLang="en-US" sz="3600" dirty="0">
                <a:solidFill>
                  <a:srgbClr val="153357"/>
                </a:solidFill>
                <a:latin typeface="Arial" panose="020B0604020202020204" pitchFamily="34" charset="0"/>
                <a:cs typeface="Arial" panose="020B0604020202020204" pitchFamily="34" charset="0"/>
              </a:rPr>
              <a:t>The impact of our area on climate change</a:t>
            </a:r>
            <a:br>
              <a:rPr lang="en-GB" altLang="en-US" dirty="0">
                <a:solidFill>
                  <a:srgbClr val="153357"/>
                </a:solidFill>
                <a:latin typeface="Arial" panose="020B0604020202020204" pitchFamily="34" charset="0"/>
                <a:cs typeface="Arial" panose="020B0604020202020204" pitchFamily="34" charset="0"/>
              </a:rPr>
            </a:br>
            <a:endParaRPr lang="en-GB" altLang="en-US" dirty="0">
              <a:solidFill>
                <a:srgbClr val="153357"/>
              </a:solidFill>
              <a:latin typeface="Arial" panose="020B0604020202020204" pitchFamily="34" charset="0"/>
              <a:cs typeface="Arial" panose="020B0604020202020204" pitchFamily="34" charset="0"/>
            </a:endParaRPr>
          </a:p>
        </p:txBody>
      </p:sp>
      <p:sp>
        <p:nvSpPr>
          <p:cNvPr id="5129" name="TextBox 5">
            <a:extLst>
              <a:ext uri="{FF2B5EF4-FFF2-40B4-BE49-F238E27FC236}">
                <a16:creationId xmlns:a16="http://schemas.microsoft.com/office/drawing/2014/main" id="{D3C6185E-A2EA-404E-9598-9334D8F73C8D}"/>
              </a:ext>
            </a:extLst>
          </p:cNvPr>
          <p:cNvSpPr txBox="1">
            <a:spLocks noChangeArrowheads="1"/>
          </p:cNvSpPr>
          <p:nvPr/>
        </p:nvSpPr>
        <p:spPr bwMode="auto">
          <a:xfrm>
            <a:off x="7813676" y="4222379"/>
            <a:ext cx="18970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3200" i="1">
                <a:solidFill>
                  <a:schemeClr val="bg1"/>
                </a:solidFill>
              </a:rPr>
              <a:t>Transport 54%</a:t>
            </a:r>
          </a:p>
        </p:txBody>
      </p:sp>
      <p:sp>
        <p:nvSpPr>
          <p:cNvPr id="5130" name="TextBox 1">
            <a:extLst>
              <a:ext uri="{FF2B5EF4-FFF2-40B4-BE49-F238E27FC236}">
                <a16:creationId xmlns:a16="http://schemas.microsoft.com/office/drawing/2014/main" id="{E7B18C75-D277-42D8-B743-DD611BFF9FB3}"/>
              </a:ext>
            </a:extLst>
          </p:cNvPr>
          <p:cNvSpPr txBox="1">
            <a:spLocks noChangeArrowheads="1"/>
          </p:cNvSpPr>
          <p:nvPr/>
        </p:nvSpPr>
        <p:spPr bwMode="auto">
          <a:xfrm>
            <a:off x="8788400" y="2457872"/>
            <a:ext cx="1593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i="1" dirty="0"/>
              <a:t>Land Use &amp; Forestry &lt;1%</a:t>
            </a:r>
          </a:p>
        </p:txBody>
      </p:sp>
      <p:cxnSp>
        <p:nvCxnSpPr>
          <p:cNvPr id="5" name="Straight Arrow Connector 4">
            <a:extLst>
              <a:ext uri="{FF2B5EF4-FFF2-40B4-BE49-F238E27FC236}">
                <a16:creationId xmlns:a16="http://schemas.microsoft.com/office/drawing/2014/main" id="{727C4DE6-A6C8-4970-BB6B-85818D9BDEA1}"/>
              </a:ext>
            </a:extLst>
          </p:cNvPr>
          <p:cNvCxnSpPr/>
          <p:nvPr/>
        </p:nvCxnSpPr>
        <p:spPr>
          <a:xfrm flipH="1">
            <a:off x="7900988" y="2605509"/>
            <a:ext cx="857250" cy="268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132" name="Picture 2">
            <a:extLst>
              <a:ext uri="{FF2B5EF4-FFF2-40B4-BE49-F238E27FC236}">
                <a16:creationId xmlns:a16="http://schemas.microsoft.com/office/drawing/2014/main" id="{76671FDA-4716-44D9-823C-44C9FCEDB4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5652" y="3232944"/>
            <a:ext cx="2593975"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3" name="Rectangle 5">
            <a:extLst>
              <a:ext uri="{FF2B5EF4-FFF2-40B4-BE49-F238E27FC236}">
                <a16:creationId xmlns:a16="http://schemas.microsoft.com/office/drawing/2014/main" id="{325C00CE-CB08-40DD-A0E5-FEB439F83E9D}"/>
              </a:ext>
            </a:extLst>
          </p:cNvPr>
          <p:cNvSpPr>
            <a:spLocks noChangeArrowheads="1"/>
          </p:cNvSpPr>
          <p:nvPr/>
        </p:nvSpPr>
        <p:spPr bwMode="auto">
          <a:xfrm>
            <a:off x="1524001" y="6581776"/>
            <a:ext cx="2593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600"/>
              <a:t>By Contains Ordnance Survey data © Crown copyright and database right, CC BY-SA 3.0, https://commons.wikimedia.org/w/index.php?curid=15990257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ird, drawing&#10;&#10;Description automatically generated">
            <a:extLst>
              <a:ext uri="{FF2B5EF4-FFF2-40B4-BE49-F238E27FC236}">
                <a16:creationId xmlns:a16="http://schemas.microsoft.com/office/drawing/2014/main" id="{FFCEACC2-2015-4539-8538-77CDBE2A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955800"/>
          </a:xfrm>
          <a:prstGeom prst="rect">
            <a:avLst/>
          </a:prstGeom>
        </p:spPr>
      </p:pic>
      <p:sp>
        <p:nvSpPr>
          <p:cNvPr id="4" name="Rectangle 3">
            <a:extLst>
              <a:ext uri="{FF2B5EF4-FFF2-40B4-BE49-F238E27FC236}">
                <a16:creationId xmlns:a16="http://schemas.microsoft.com/office/drawing/2014/main" id="{46C30CCC-5175-4971-8C94-4BB6BE63594E}"/>
              </a:ext>
            </a:extLst>
          </p:cNvPr>
          <p:cNvSpPr/>
          <p:nvPr/>
        </p:nvSpPr>
        <p:spPr>
          <a:xfrm>
            <a:off x="1744491" y="3615809"/>
            <a:ext cx="10181633" cy="830997"/>
          </a:xfrm>
          <a:prstGeom prst="rect">
            <a:avLst/>
          </a:prstGeom>
        </p:spPr>
        <p:txBody>
          <a:bodyPr wrap="none">
            <a:spAutoFit/>
          </a:bodyPr>
          <a:lstStyle/>
          <a:p>
            <a:pPr fontAlgn="base"/>
            <a:r>
              <a:rPr lang="en-GB" sz="2400" b="1" dirty="0">
                <a:latin typeface="Arial" panose="020B0604020202020204" pitchFamily="34" charset="0"/>
                <a:cs typeface="Arial" panose="020B0604020202020204" pitchFamily="34" charset="0"/>
              </a:rPr>
              <a:t>Welcome and Introduction</a:t>
            </a:r>
            <a:r>
              <a:rPr lang="en-GB" sz="2400" dirty="0">
                <a:latin typeface="Arial" panose="020B0604020202020204" pitchFamily="34" charset="0"/>
                <a:cs typeface="Arial" panose="020B0604020202020204" pitchFamily="34" charset="0"/>
              </a:rPr>
              <a:t> </a:t>
            </a:r>
          </a:p>
          <a:p>
            <a:pPr fontAlgn="base"/>
            <a:r>
              <a:rPr lang="en-GB" sz="2400" dirty="0">
                <a:latin typeface="Arial" panose="020B0604020202020204" pitchFamily="34" charset="0"/>
                <a:cs typeface="Arial" panose="020B0604020202020204" pitchFamily="34" charset="0"/>
              </a:rPr>
              <a:t>Cllr Pippa Heylings, Chair of Climate &amp; Environment Advisory Committee </a:t>
            </a:r>
          </a:p>
        </p:txBody>
      </p:sp>
    </p:spTree>
    <p:extLst>
      <p:ext uri="{BB962C8B-B14F-4D97-AF65-F5344CB8AC3E}">
        <p14:creationId xmlns:p14="http://schemas.microsoft.com/office/powerpoint/2010/main" val="112643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C92966B8-40E8-44E1-9428-4934D44D1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781301"/>
            <a:ext cx="887888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a:extLst>
              <a:ext uri="{FF2B5EF4-FFF2-40B4-BE49-F238E27FC236}">
                <a16:creationId xmlns:a16="http://schemas.microsoft.com/office/drawing/2014/main" id="{7599BB76-4247-4B43-864B-C71D8D750B84}"/>
              </a:ext>
            </a:extLst>
          </p:cNvPr>
          <p:cNvSpPr txBox="1">
            <a:spLocks/>
          </p:cNvSpPr>
          <p:nvPr/>
        </p:nvSpPr>
        <p:spPr bwMode="auto">
          <a:xfrm>
            <a:off x="1415480" y="1412777"/>
            <a:ext cx="9144000" cy="93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GB" altLang="en-US" sz="4000" dirty="0">
                <a:solidFill>
                  <a:srgbClr val="153357"/>
                </a:solidFill>
                <a:latin typeface="Arial" panose="020B0604020202020204" pitchFamily="34" charset="0"/>
              </a:rPr>
              <a:t>What needs to happen</a:t>
            </a:r>
            <a:endParaRPr lang="en-GB" altLang="en-US" sz="4400" dirty="0">
              <a:solidFill>
                <a:srgbClr val="153357"/>
              </a:solidFill>
              <a:latin typeface="Arial" panose="020B0604020202020204" pitchFamily="34" charset="0"/>
            </a:endParaRPr>
          </a:p>
        </p:txBody>
      </p:sp>
      <p:sp>
        <p:nvSpPr>
          <p:cNvPr id="7172" name="TextBox 1">
            <a:extLst>
              <a:ext uri="{FF2B5EF4-FFF2-40B4-BE49-F238E27FC236}">
                <a16:creationId xmlns:a16="http://schemas.microsoft.com/office/drawing/2014/main" id="{30F34AB8-7224-4BD6-B11E-99B77EB67565}"/>
              </a:ext>
            </a:extLst>
          </p:cNvPr>
          <p:cNvSpPr txBox="1">
            <a:spLocks noChangeArrowheads="1"/>
          </p:cNvSpPr>
          <p:nvPr/>
        </p:nvSpPr>
        <p:spPr bwMode="auto">
          <a:xfrm>
            <a:off x="2063750" y="6269038"/>
            <a:ext cx="532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i="1"/>
              <a:t>CUSPE report, Net Zero Cambridgeshire, 2019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3">
            <a:extLst>
              <a:ext uri="{FF2B5EF4-FFF2-40B4-BE49-F238E27FC236}">
                <a16:creationId xmlns:a16="http://schemas.microsoft.com/office/drawing/2014/main" id="{11C8AAEA-222B-4F9A-89CD-2BED4826E5DB}"/>
              </a:ext>
            </a:extLst>
          </p:cNvPr>
          <p:cNvSpPr txBox="1">
            <a:spLocks noChangeArrowheads="1"/>
          </p:cNvSpPr>
          <p:nvPr/>
        </p:nvSpPr>
        <p:spPr bwMode="auto">
          <a:xfrm>
            <a:off x="2279651" y="2060575"/>
            <a:ext cx="7993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GB" altLang="en-US"/>
          </a:p>
        </p:txBody>
      </p:sp>
      <p:sp>
        <p:nvSpPr>
          <p:cNvPr id="9221" name="Title 1">
            <a:extLst>
              <a:ext uri="{FF2B5EF4-FFF2-40B4-BE49-F238E27FC236}">
                <a16:creationId xmlns:a16="http://schemas.microsoft.com/office/drawing/2014/main" id="{0CF46B4B-ADF3-4D25-BA28-AA25B5FA65CD}"/>
              </a:ext>
            </a:extLst>
          </p:cNvPr>
          <p:cNvSpPr txBox="1">
            <a:spLocks/>
          </p:cNvSpPr>
          <p:nvPr/>
        </p:nvSpPr>
        <p:spPr bwMode="auto">
          <a:xfrm>
            <a:off x="2520145" y="1268761"/>
            <a:ext cx="6444084"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GB" altLang="en-US" sz="3600" dirty="0">
                <a:solidFill>
                  <a:srgbClr val="153357"/>
                </a:solidFill>
                <a:latin typeface="Arial" panose="020B0604020202020204" pitchFamily="34" charset="0"/>
              </a:rPr>
              <a:t>Lifestyles need to change…</a:t>
            </a:r>
          </a:p>
          <a:p>
            <a:pPr algn="ctr" eaLnBrk="1" hangingPunct="1"/>
            <a:endParaRPr lang="en-GB" altLang="en-US" sz="4000" dirty="0">
              <a:solidFill>
                <a:srgbClr val="153357"/>
              </a:solidFill>
              <a:latin typeface="Arial" panose="020B0604020202020204" pitchFamily="34" charset="0"/>
            </a:endParaRPr>
          </a:p>
          <a:p>
            <a:pPr algn="ctr" eaLnBrk="1" hangingPunct="1"/>
            <a:br>
              <a:rPr lang="en-GB" altLang="en-US" sz="4400" dirty="0">
                <a:solidFill>
                  <a:srgbClr val="153357"/>
                </a:solidFill>
                <a:latin typeface="Arial" panose="020B0604020202020204" pitchFamily="34" charset="0"/>
              </a:rPr>
            </a:br>
            <a:br>
              <a:rPr lang="en-GB" altLang="en-US" sz="4400" dirty="0">
                <a:solidFill>
                  <a:srgbClr val="153357"/>
                </a:solidFill>
                <a:latin typeface="Arial" panose="020B0604020202020204" pitchFamily="34" charset="0"/>
              </a:rPr>
            </a:br>
            <a:endParaRPr lang="en-GB" altLang="en-US" sz="4400" dirty="0">
              <a:solidFill>
                <a:srgbClr val="153357"/>
              </a:solidFill>
              <a:latin typeface="Arial" panose="020B0604020202020204" pitchFamily="34" charset="0"/>
            </a:endParaRPr>
          </a:p>
        </p:txBody>
      </p:sp>
      <p:graphicFrame>
        <p:nvGraphicFramePr>
          <p:cNvPr id="6" name="Chart 5">
            <a:extLst>
              <a:ext uri="{FF2B5EF4-FFF2-40B4-BE49-F238E27FC236}">
                <a16:creationId xmlns:a16="http://schemas.microsoft.com/office/drawing/2014/main" id="{439D8F9F-079A-4765-B2DD-78AD5DB08D0E}"/>
              </a:ext>
            </a:extLst>
          </p:cNvPr>
          <p:cNvGraphicFramePr>
            <a:graphicFrameLocks/>
          </p:cNvGraphicFramePr>
          <p:nvPr/>
        </p:nvGraphicFramePr>
        <p:xfrm>
          <a:off x="1991544" y="2276872"/>
          <a:ext cx="7920806" cy="417646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E5826BBA-FB45-44FB-A4A5-3A1D9F75D6C0}"/>
              </a:ext>
            </a:extLst>
          </p:cNvPr>
          <p:cNvSpPr txBox="1"/>
          <p:nvPr/>
        </p:nvSpPr>
        <p:spPr>
          <a:xfrm>
            <a:off x="2639617" y="6375604"/>
            <a:ext cx="5952119" cy="369332"/>
          </a:xfrm>
          <a:prstGeom prst="rect">
            <a:avLst/>
          </a:prstGeom>
          <a:noFill/>
        </p:spPr>
        <p:txBody>
          <a:bodyPr wrap="square" rtlCol="0">
            <a:spAutoFit/>
          </a:bodyPr>
          <a:lstStyle/>
          <a:p>
            <a:r>
              <a:rPr lang="en-GB" i="1" dirty="0"/>
              <a:t>Committee on Climate Change, 2019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8F3211-F47A-494B-B872-5551A7AD840A}"/>
              </a:ext>
            </a:extLst>
          </p:cNvPr>
          <p:cNvPicPr>
            <a:picLocks noChangeAspect="1"/>
          </p:cNvPicPr>
          <p:nvPr/>
        </p:nvPicPr>
        <p:blipFill>
          <a:blip r:embed="rId3"/>
          <a:stretch>
            <a:fillRect/>
          </a:stretch>
        </p:blipFill>
        <p:spPr>
          <a:xfrm>
            <a:off x="3431705" y="2564905"/>
            <a:ext cx="2869348" cy="3588357"/>
          </a:xfrm>
          <a:prstGeom prst="rect">
            <a:avLst/>
          </a:prstGeom>
        </p:spPr>
      </p:pic>
      <p:sp>
        <p:nvSpPr>
          <p:cNvPr id="7171" name="Title 1">
            <a:extLst>
              <a:ext uri="{FF2B5EF4-FFF2-40B4-BE49-F238E27FC236}">
                <a16:creationId xmlns:a16="http://schemas.microsoft.com/office/drawing/2014/main" id="{7599BB76-4247-4B43-864B-C71D8D750B84}"/>
              </a:ext>
            </a:extLst>
          </p:cNvPr>
          <p:cNvSpPr txBox="1">
            <a:spLocks/>
          </p:cNvSpPr>
          <p:nvPr/>
        </p:nvSpPr>
        <p:spPr bwMode="auto">
          <a:xfrm>
            <a:off x="1415480" y="1412777"/>
            <a:ext cx="9144000" cy="93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GB" altLang="en-US" sz="4000" dirty="0">
                <a:solidFill>
                  <a:srgbClr val="153357"/>
                </a:solidFill>
                <a:latin typeface="Arial" panose="020B0604020202020204" pitchFamily="34" charset="0"/>
              </a:rPr>
              <a:t>The Council’s approach</a:t>
            </a:r>
            <a:endParaRPr lang="en-GB" altLang="en-US" sz="4400" dirty="0">
              <a:solidFill>
                <a:srgbClr val="153357"/>
              </a:solidFill>
              <a:latin typeface="Arial" panose="020B0604020202020204" pitchFamily="34" charset="0"/>
            </a:endParaRPr>
          </a:p>
        </p:txBody>
      </p:sp>
      <p:pic>
        <p:nvPicPr>
          <p:cNvPr id="5" name="Picture 1">
            <a:extLst>
              <a:ext uri="{FF2B5EF4-FFF2-40B4-BE49-F238E27FC236}">
                <a16:creationId xmlns:a16="http://schemas.microsoft.com/office/drawing/2014/main" id="{548DED13-9141-42D2-A994-741681832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800" t="17801" r="44489" b="5202"/>
          <a:stretch>
            <a:fillRect/>
          </a:stretch>
        </p:blipFill>
        <p:spPr bwMode="auto">
          <a:xfrm rot="20661347">
            <a:off x="1804311" y="2681161"/>
            <a:ext cx="2286359" cy="322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a:extLst>
              <a:ext uri="{FF2B5EF4-FFF2-40B4-BE49-F238E27FC236}">
                <a16:creationId xmlns:a16="http://schemas.microsoft.com/office/drawing/2014/main" id="{3FD6599C-07F4-4E1B-98D8-4D23570BAB97}"/>
              </a:ext>
            </a:extLst>
          </p:cNvPr>
          <p:cNvGraphicFramePr/>
          <p:nvPr/>
        </p:nvGraphicFramePr>
        <p:xfrm>
          <a:off x="5272734" y="2564903"/>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01517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09B235-9BEE-4788-8493-186BDFBB4DA3}"/>
              </a:ext>
            </a:extLst>
          </p:cNvPr>
          <p:cNvPicPr>
            <a:picLocks noChangeAspect="1"/>
          </p:cNvPicPr>
          <p:nvPr/>
        </p:nvPicPr>
        <p:blipFill>
          <a:blip r:embed="rId3"/>
          <a:stretch>
            <a:fillRect/>
          </a:stretch>
        </p:blipFill>
        <p:spPr>
          <a:xfrm>
            <a:off x="2121775" y="4423670"/>
            <a:ext cx="3096344" cy="2322258"/>
          </a:xfrm>
          <a:prstGeom prst="rect">
            <a:avLst/>
          </a:prstGeom>
        </p:spPr>
      </p:pic>
      <p:pic>
        <p:nvPicPr>
          <p:cNvPr id="26636" name="Picture 12">
            <a:extLst>
              <a:ext uri="{FF2B5EF4-FFF2-40B4-BE49-F238E27FC236}">
                <a16:creationId xmlns:a16="http://schemas.microsoft.com/office/drawing/2014/main" id="{C9D6B154-D761-444B-8F80-A92A91CA5C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0564" y="5049807"/>
            <a:ext cx="3473908" cy="1532817"/>
          </a:xfrm>
          <a:prstGeom prst="rect">
            <a:avLst/>
          </a:prstGeom>
          <a:noFill/>
          <a:extLst>
            <a:ext uri="{909E8E84-426E-40DD-AFC4-6F175D3DCCD1}">
              <a14:hiddenFill xmlns:a14="http://schemas.microsoft.com/office/drawing/2010/main">
                <a:solidFill>
                  <a:srgbClr val="FFFFFF"/>
                </a:solidFill>
              </a14:hiddenFill>
            </a:ext>
          </a:extLst>
        </p:spPr>
      </p:pic>
      <p:grpSp>
        <p:nvGrpSpPr>
          <p:cNvPr id="12290" name="Group 6">
            <a:extLst>
              <a:ext uri="{FF2B5EF4-FFF2-40B4-BE49-F238E27FC236}">
                <a16:creationId xmlns:a16="http://schemas.microsoft.com/office/drawing/2014/main" id="{7CF70F98-ECC9-4292-989F-5957383C80B9}"/>
              </a:ext>
            </a:extLst>
          </p:cNvPr>
          <p:cNvGrpSpPr>
            <a:grpSpLocks/>
          </p:cNvGrpSpPr>
          <p:nvPr/>
        </p:nvGrpSpPr>
        <p:grpSpPr bwMode="auto">
          <a:xfrm>
            <a:off x="1524000" y="16746"/>
            <a:ext cx="9144000" cy="1079500"/>
            <a:chOff x="0" y="0"/>
            <a:chExt cx="9144001" cy="1080000"/>
          </a:xfrm>
        </p:grpSpPr>
        <p:sp>
          <p:nvSpPr>
            <p:cNvPr id="4" name="Rectangle 3">
              <a:extLst>
                <a:ext uri="{FF2B5EF4-FFF2-40B4-BE49-F238E27FC236}">
                  <a16:creationId xmlns:a16="http://schemas.microsoft.com/office/drawing/2014/main" id="{91543047-810C-43DA-A7AC-9DDFA69B1878}"/>
                </a:ext>
              </a:extLst>
            </p:cNvPr>
            <p:cNvSpPr/>
            <p:nvPr/>
          </p:nvSpPr>
          <p:spPr>
            <a:xfrm>
              <a:off x="0" y="0"/>
              <a:ext cx="6896101" cy="1080000"/>
            </a:xfrm>
            <a:prstGeom prst="rect">
              <a:avLst/>
            </a:prstGeom>
            <a:solidFill>
              <a:srgbClr val="1533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296" name="Picture 4">
              <a:extLst>
                <a:ext uri="{FF2B5EF4-FFF2-40B4-BE49-F238E27FC236}">
                  <a16:creationId xmlns:a16="http://schemas.microsoft.com/office/drawing/2014/main" id="{FF9E8BF7-8BF4-4FA8-BDD2-EA08136570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40143" y="0"/>
              <a:ext cx="220385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1" name="Title 1">
            <a:extLst>
              <a:ext uri="{FF2B5EF4-FFF2-40B4-BE49-F238E27FC236}">
                <a16:creationId xmlns:a16="http://schemas.microsoft.com/office/drawing/2014/main" id="{BE706E8E-45B5-448E-A854-389F33482BC9}"/>
              </a:ext>
            </a:extLst>
          </p:cNvPr>
          <p:cNvSpPr>
            <a:spLocks noGrp="1"/>
          </p:cNvSpPr>
          <p:nvPr>
            <p:ph type="ctrTitle" idx="4294967295"/>
          </p:nvPr>
        </p:nvSpPr>
        <p:spPr bwMode="auto">
          <a:xfrm>
            <a:off x="1847529" y="1164455"/>
            <a:ext cx="7992369"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solidFill>
                  <a:srgbClr val="153357"/>
                </a:solidFill>
                <a:latin typeface="Arial" panose="020B0604020202020204" pitchFamily="34" charset="0"/>
                <a:cs typeface="Arial" panose="020B0604020202020204" pitchFamily="34" charset="0"/>
              </a:rPr>
              <a:t>Putting our own house in order</a:t>
            </a:r>
          </a:p>
        </p:txBody>
      </p:sp>
      <p:pic>
        <p:nvPicPr>
          <p:cNvPr id="26626" name="Picture 2">
            <a:extLst>
              <a:ext uri="{FF2B5EF4-FFF2-40B4-BE49-F238E27FC236}">
                <a16:creationId xmlns:a16="http://schemas.microsoft.com/office/drawing/2014/main" id="{B3C50591-3F1C-48DA-8C72-19575857C4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390" r="1063"/>
          <a:stretch/>
        </p:blipFill>
        <p:spPr bwMode="auto">
          <a:xfrm>
            <a:off x="3860800" y="3131242"/>
            <a:ext cx="3965825" cy="1878854"/>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a:extLst>
              <a:ext uri="{FF2B5EF4-FFF2-40B4-BE49-F238E27FC236}">
                <a16:creationId xmlns:a16="http://schemas.microsoft.com/office/drawing/2014/main" id="{012AF055-AA84-40D3-B517-6A96E129D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187">
            <a:off x="1342533" y="1510839"/>
            <a:ext cx="3871452" cy="2749196"/>
          </a:xfrm>
          <a:prstGeom prst="rect">
            <a:avLst/>
          </a:prstGeom>
          <a:noFill/>
          <a:extLst>
            <a:ext uri="{909E8E84-426E-40DD-AFC4-6F175D3DCCD1}">
              <a14:hiddenFill xmlns:a14="http://schemas.microsoft.com/office/drawing/2010/main">
                <a:solidFill>
                  <a:srgbClr val="FFFFFF"/>
                </a:solidFill>
              </a14:hiddenFill>
            </a:ext>
          </a:extLst>
        </p:spPr>
      </p:pic>
      <p:pic>
        <p:nvPicPr>
          <p:cNvPr id="26638" name="Picture 14">
            <a:extLst>
              <a:ext uri="{FF2B5EF4-FFF2-40B4-BE49-F238E27FC236}">
                <a16:creationId xmlns:a16="http://schemas.microsoft.com/office/drawing/2014/main" id="{F51C3101-B69E-4DA9-A237-960CB081EA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63020">
            <a:off x="8307925" y="2401001"/>
            <a:ext cx="1947309" cy="1460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880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6">
            <a:extLst>
              <a:ext uri="{FF2B5EF4-FFF2-40B4-BE49-F238E27FC236}">
                <a16:creationId xmlns:a16="http://schemas.microsoft.com/office/drawing/2014/main" id="{7CF70F98-ECC9-4292-989F-5957383C80B9}"/>
              </a:ext>
            </a:extLst>
          </p:cNvPr>
          <p:cNvGrpSpPr>
            <a:grpSpLocks/>
          </p:cNvGrpSpPr>
          <p:nvPr/>
        </p:nvGrpSpPr>
        <p:grpSpPr bwMode="auto">
          <a:xfrm>
            <a:off x="1524000" y="16746"/>
            <a:ext cx="9144000" cy="1079500"/>
            <a:chOff x="0" y="0"/>
            <a:chExt cx="9144001" cy="1080000"/>
          </a:xfrm>
        </p:grpSpPr>
        <p:sp>
          <p:nvSpPr>
            <p:cNvPr id="4" name="Rectangle 3">
              <a:extLst>
                <a:ext uri="{FF2B5EF4-FFF2-40B4-BE49-F238E27FC236}">
                  <a16:creationId xmlns:a16="http://schemas.microsoft.com/office/drawing/2014/main" id="{91543047-810C-43DA-A7AC-9DDFA69B1878}"/>
                </a:ext>
              </a:extLst>
            </p:cNvPr>
            <p:cNvSpPr/>
            <p:nvPr/>
          </p:nvSpPr>
          <p:spPr>
            <a:xfrm>
              <a:off x="0" y="0"/>
              <a:ext cx="6896101" cy="1080000"/>
            </a:xfrm>
            <a:prstGeom prst="rect">
              <a:avLst/>
            </a:prstGeom>
            <a:solidFill>
              <a:srgbClr val="1533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296" name="Picture 4">
              <a:extLst>
                <a:ext uri="{FF2B5EF4-FFF2-40B4-BE49-F238E27FC236}">
                  <a16:creationId xmlns:a16="http://schemas.microsoft.com/office/drawing/2014/main" id="{FF9E8BF7-8BF4-4FA8-BDD2-EA08136570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0143" y="0"/>
              <a:ext cx="220385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1" name="Title 1">
            <a:extLst>
              <a:ext uri="{FF2B5EF4-FFF2-40B4-BE49-F238E27FC236}">
                <a16:creationId xmlns:a16="http://schemas.microsoft.com/office/drawing/2014/main" id="{BE706E8E-45B5-448E-A854-389F33482BC9}"/>
              </a:ext>
            </a:extLst>
          </p:cNvPr>
          <p:cNvSpPr>
            <a:spLocks noGrp="1"/>
          </p:cNvSpPr>
          <p:nvPr>
            <p:ph type="ctrTitle" idx="4294967295"/>
          </p:nvPr>
        </p:nvSpPr>
        <p:spPr bwMode="auto">
          <a:xfrm>
            <a:off x="1847529" y="1164455"/>
            <a:ext cx="7992369"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solidFill>
                  <a:srgbClr val="153357"/>
                </a:solidFill>
                <a:latin typeface="Arial" panose="020B0604020202020204" pitchFamily="34" charset="0"/>
                <a:cs typeface="Arial" panose="020B0604020202020204" pitchFamily="34" charset="0"/>
              </a:rPr>
              <a:t>Using our direct influence through policies</a:t>
            </a:r>
          </a:p>
        </p:txBody>
      </p:sp>
      <p:pic>
        <p:nvPicPr>
          <p:cNvPr id="26630" name="Picture 6">
            <a:extLst>
              <a:ext uri="{FF2B5EF4-FFF2-40B4-BE49-F238E27FC236}">
                <a16:creationId xmlns:a16="http://schemas.microsoft.com/office/drawing/2014/main" id="{D41FA30A-E7F0-4837-8615-01B217124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3840">
            <a:off x="7361124" y="3439911"/>
            <a:ext cx="2550854" cy="2979525"/>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a:extLst>
              <a:ext uri="{FF2B5EF4-FFF2-40B4-BE49-F238E27FC236}">
                <a16:creationId xmlns:a16="http://schemas.microsoft.com/office/drawing/2014/main" id="{0294D27A-89E9-4464-9687-716831C70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3593" y="2924944"/>
            <a:ext cx="4905375" cy="1085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48CA5F3-8623-4320-B328-8E4220C84EA9}"/>
              </a:ext>
            </a:extLst>
          </p:cNvPr>
          <p:cNvPicPr>
            <a:picLocks noChangeAspect="1"/>
          </p:cNvPicPr>
          <p:nvPr/>
        </p:nvPicPr>
        <p:blipFill>
          <a:blip r:embed="rId6"/>
          <a:stretch>
            <a:fillRect/>
          </a:stretch>
        </p:blipFill>
        <p:spPr>
          <a:xfrm>
            <a:off x="2855641" y="4581129"/>
            <a:ext cx="2619375" cy="1743075"/>
          </a:xfrm>
          <a:prstGeom prst="rect">
            <a:avLst/>
          </a:prstGeom>
        </p:spPr>
      </p:pic>
    </p:spTree>
    <p:extLst>
      <p:ext uri="{BB962C8B-B14F-4D97-AF65-F5344CB8AC3E}">
        <p14:creationId xmlns:p14="http://schemas.microsoft.com/office/powerpoint/2010/main" val="1077140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6">
            <a:extLst>
              <a:ext uri="{FF2B5EF4-FFF2-40B4-BE49-F238E27FC236}">
                <a16:creationId xmlns:a16="http://schemas.microsoft.com/office/drawing/2014/main" id="{7CF70F98-ECC9-4292-989F-5957383C80B9}"/>
              </a:ext>
            </a:extLst>
          </p:cNvPr>
          <p:cNvGrpSpPr>
            <a:grpSpLocks/>
          </p:cNvGrpSpPr>
          <p:nvPr/>
        </p:nvGrpSpPr>
        <p:grpSpPr bwMode="auto">
          <a:xfrm>
            <a:off x="1524000" y="16746"/>
            <a:ext cx="9144000" cy="1079500"/>
            <a:chOff x="0" y="0"/>
            <a:chExt cx="9144001" cy="1080000"/>
          </a:xfrm>
        </p:grpSpPr>
        <p:sp>
          <p:nvSpPr>
            <p:cNvPr id="4" name="Rectangle 3">
              <a:extLst>
                <a:ext uri="{FF2B5EF4-FFF2-40B4-BE49-F238E27FC236}">
                  <a16:creationId xmlns:a16="http://schemas.microsoft.com/office/drawing/2014/main" id="{91543047-810C-43DA-A7AC-9DDFA69B1878}"/>
                </a:ext>
              </a:extLst>
            </p:cNvPr>
            <p:cNvSpPr/>
            <p:nvPr/>
          </p:nvSpPr>
          <p:spPr>
            <a:xfrm>
              <a:off x="0" y="0"/>
              <a:ext cx="6896101" cy="1080000"/>
            </a:xfrm>
            <a:prstGeom prst="rect">
              <a:avLst/>
            </a:prstGeom>
            <a:solidFill>
              <a:srgbClr val="1533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296" name="Picture 4">
              <a:extLst>
                <a:ext uri="{FF2B5EF4-FFF2-40B4-BE49-F238E27FC236}">
                  <a16:creationId xmlns:a16="http://schemas.microsoft.com/office/drawing/2014/main" id="{FF9E8BF7-8BF4-4FA8-BDD2-EA08136570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0143" y="0"/>
              <a:ext cx="220385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1" name="Title 1">
            <a:extLst>
              <a:ext uri="{FF2B5EF4-FFF2-40B4-BE49-F238E27FC236}">
                <a16:creationId xmlns:a16="http://schemas.microsoft.com/office/drawing/2014/main" id="{BE706E8E-45B5-448E-A854-389F33482BC9}"/>
              </a:ext>
            </a:extLst>
          </p:cNvPr>
          <p:cNvSpPr>
            <a:spLocks noGrp="1"/>
          </p:cNvSpPr>
          <p:nvPr>
            <p:ph type="ctrTitle" idx="4294967295"/>
          </p:nvPr>
        </p:nvSpPr>
        <p:spPr bwMode="auto">
          <a:xfrm>
            <a:off x="1847529" y="1164455"/>
            <a:ext cx="7992369"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solidFill>
                  <a:srgbClr val="153357"/>
                </a:solidFill>
                <a:latin typeface="Arial" panose="020B0604020202020204" pitchFamily="34" charset="0"/>
                <a:cs typeface="Arial" panose="020B0604020202020204" pitchFamily="34" charset="0"/>
              </a:rPr>
              <a:t>Using our wider influence through partnerships etc</a:t>
            </a:r>
          </a:p>
        </p:txBody>
      </p:sp>
      <p:pic>
        <p:nvPicPr>
          <p:cNvPr id="32770" name="Picture 2" descr="Image result for greater cambridge partnership">
            <a:extLst>
              <a:ext uri="{FF2B5EF4-FFF2-40B4-BE49-F238E27FC236}">
                <a16:creationId xmlns:a16="http://schemas.microsoft.com/office/drawing/2014/main" id="{4EC113AC-1C47-419C-AE98-B41977D51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544" y="3573016"/>
            <a:ext cx="2680692" cy="26806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D7F93FF-6B90-4FEF-9E1B-F9367679A66C}"/>
              </a:ext>
            </a:extLst>
          </p:cNvPr>
          <p:cNvPicPr>
            <a:picLocks noChangeAspect="1"/>
          </p:cNvPicPr>
          <p:nvPr/>
        </p:nvPicPr>
        <p:blipFill>
          <a:blip r:embed="rId5"/>
          <a:stretch>
            <a:fillRect/>
          </a:stretch>
        </p:blipFill>
        <p:spPr>
          <a:xfrm>
            <a:off x="1877944" y="5445225"/>
            <a:ext cx="3133725" cy="1095375"/>
          </a:xfrm>
          <a:prstGeom prst="rect">
            <a:avLst/>
          </a:prstGeom>
        </p:spPr>
      </p:pic>
      <p:pic>
        <p:nvPicPr>
          <p:cNvPr id="32772" name="Picture 4" descr="Image result for cambridgeshire county council">
            <a:extLst>
              <a:ext uri="{FF2B5EF4-FFF2-40B4-BE49-F238E27FC236}">
                <a16:creationId xmlns:a16="http://schemas.microsoft.com/office/drawing/2014/main" id="{D81044F1-29AD-4715-A7F4-49370C3843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512" y="2843213"/>
            <a:ext cx="390525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603221E-E4D7-4BBF-85CE-C4E3134D0258}"/>
              </a:ext>
            </a:extLst>
          </p:cNvPr>
          <p:cNvPicPr>
            <a:picLocks noChangeAspect="1"/>
          </p:cNvPicPr>
          <p:nvPr/>
        </p:nvPicPr>
        <p:blipFill>
          <a:blip r:embed="rId7"/>
          <a:stretch>
            <a:fillRect/>
          </a:stretch>
        </p:blipFill>
        <p:spPr>
          <a:xfrm>
            <a:off x="5719096" y="3036095"/>
            <a:ext cx="4712616" cy="2956816"/>
          </a:xfrm>
          <a:prstGeom prst="rect">
            <a:avLst/>
          </a:prstGeom>
        </p:spPr>
      </p:pic>
    </p:spTree>
    <p:extLst>
      <p:ext uri="{BB962C8B-B14F-4D97-AF65-F5344CB8AC3E}">
        <p14:creationId xmlns:p14="http://schemas.microsoft.com/office/powerpoint/2010/main" val="348815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6D226B-5478-4B91-ACFA-0B5EFA598203}"/>
              </a:ext>
            </a:extLst>
          </p:cNvPr>
          <p:cNvPicPr>
            <a:picLocks noChangeAspect="1"/>
          </p:cNvPicPr>
          <p:nvPr/>
        </p:nvPicPr>
        <p:blipFill>
          <a:blip r:embed="rId3"/>
          <a:stretch>
            <a:fillRect/>
          </a:stretch>
        </p:blipFill>
        <p:spPr>
          <a:xfrm>
            <a:off x="543881" y="2133806"/>
            <a:ext cx="4712248" cy="2952329"/>
          </a:xfrm>
          <a:prstGeom prst="rect">
            <a:avLst/>
          </a:prstGeom>
        </p:spPr>
      </p:pic>
      <p:sp>
        <p:nvSpPr>
          <p:cNvPr id="4" name="TextBox 1">
            <a:extLst>
              <a:ext uri="{FF2B5EF4-FFF2-40B4-BE49-F238E27FC236}">
                <a16:creationId xmlns:a16="http://schemas.microsoft.com/office/drawing/2014/main" id="{9A8DB6C3-B715-4C28-A492-EC60897BAF85}"/>
              </a:ext>
            </a:extLst>
          </p:cNvPr>
          <p:cNvSpPr txBox="1">
            <a:spLocks noChangeArrowheads="1"/>
          </p:cNvSpPr>
          <p:nvPr/>
        </p:nvSpPr>
        <p:spPr bwMode="auto">
          <a:xfrm>
            <a:off x="6096000" y="1977592"/>
            <a:ext cx="676004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457200" indent="-457200" eaLnBrk="1" hangingPunct="1">
              <a:buFont typeface="Arial" panose="020B0604020202020204" pitchFamily="34" charset="0"/>
              <a:buChar char="•"/>
            </a:pPr>
            <a:r>
              <a:rPr lang="en-GB" altLang="en-US" sz="2800" dirty="0">
                <a:latin typeface="Arial" panose="020B0604020202020204" pitchFamily="34" charset="0"/>
              </a:rPr>
              <a:t>Grants </a:t>
            </a:r>
            <a:r>
              <a:rPr lang="en-GB" altLang="en-US" sz="2800" dirty="0">
                <a:latin typeface="Arial" panose="020B0604020202020204" pitchFamily="34" charset="0"/>
                <a:sym typeface="Wingdings" panose="05000000000000000000" pitchFamily="2" charset="2"/>
              </a:rPr>
              <a:t></a:t>
            </a:r>
            <a:endParaRPr lang="en-GB" altLang="en-US" sz="2800" dirty="0">
              <a:latin typeface="Arial" panose="020B0604020202020204" pitchFamily="34" charset="0"/>
            </a:endParaRPr>
          </a:p>
          <a:p>
            <a:pPr marL="457200" indent="-457200" eaLnBrk="1" hangingPunct="1">
              <a:buFont typeface="Arial" panose="020B0604020202020204" pitchFamily="34" charset="0"/>
              <a:buChar char="•"/>
            </a:pPr>
            <a:r>
              <a:rPr lang="en-GB" altLang="en-US" sz="2800" dirty="0">
                <a:latin typeface="Arial" panose="020B0604020202020204" pitchFamily="34" charset="0"/>
              </a:rPr>
              <a:t>E-newsletter </a:t>
            </a:r>
            <a:r>
              <a:rPr lang="en-GB" altLang="en-US" sz="2800" dirty="0">
                <a:latin typeface="Arial" panose="020B0604020202020204" pitchFamily="34" charset="0"/>
                <a:sym typeface="Wingdings" panose="05000000000000000000" pitchFamily="2" charset="2"/>
              </a:rPr>
              <a:t></a:t>
            </a:r>
            <a:endParaRPr lang="en-GB" altLang="en-US" sz="2800" dirty="0">
              <a:latin typeface="Arial" panose="020B0604020202020204" pitchFamily="34" charset="0"/>
            </a:endParaRPr>
          </a:p>
          <a:p>
            <a:pPr marL="457200" indent="-457200" eaLnBrk="1" hangingPunct="1">
              <a:buFont typeface="Arial" panose="020B0604020202020204" pitchFamily="34" charset="0"/>
              <a:buChar char="•"/>
            </a:pPr>
            <a:r>
              <a:rPr lang="en-GB" altLang="en-US" sz="2800" dirty="0">
                <a:latin typeface="Arial" panose="020B0604020202020204" pitchFamily="34" charset="0"/>
              </a:rPr>
              <a:t>Workshops </a:t>
            </a:r>
            <a:r>
              <a:rPr lang="en-GB" altLang="en-US" sz="2800" dirty="0">
                <a:latin typeface="Arial" panose="020B0604020202020204" pitchFamily="34" charset="0"/>
                <a:sym typeface="Wingdings" panose="05000000000000000000" pitchFamily="2" charset="2"/>
              </a:rPr>
              <a:t></a:t>
            </a:r>
            <a:endParaRPr lang="en-GB" altLang="en-US" sz="2800" dirty="0">
              <a:latin typeface="Arial" panose="020B0604020202020204" pitchFamily="34" charset="0"/>
            </a:endParaRPr>
          </a:p>
          <a:p>
            <a:pPr marL="457200" indent="-457200" eaLnBrk="1" hangingPunct="1">
              <a:buFont typeface="Arial" panose="020B0604020202020204" pitchFamily="34" charset="0"/>
              <a:buChar char="•"/>
            </a:pPr>
            <a:r>
              <a:rPr lang="en-GB" altLang="en-US" sz="2800" dirty="0">
                <a:latin typeface="Arial" panose="020B0604020202020204" pitchFamily="34" charset="0"/>
              </a:rPr>
              <a:t>Net Zero Now, coming soon</a:t>
            </a:r>
          </a:p>
          <a:p>
            <a:pPr marL="457200" indent="-457200" eaLnBrk="1" hangingPunct="1">
              <a:buFont typeface="Arial" panose="020B0604020202020204" pitchFamily="34" charset="0"/>
              <a:buChar char="•"/>
            </a:pPr>
            <a:r>
              <a:rPr lang="en-GB" altLang="en-US" sz="2800" dirty="0">
                <a:latin typeface="Arial" panose="020B0604020202020204" pitchFamily="34" charset="0"/>
              </a:rPr>
              <a:t>Food our Future, coming soon</a:t>
            </a:r>
          </a:p>
          <a:p>
            <a:pPr marL="457200" indent="-457200" eaLnBrk="1" hangingPunct="1">
              <a:buFont typeface="Arial" panose="020B0604020202020204" pitchFamily="34" charset="0"/>
              <a:buChar char="•"/>
            </a:pPr>
            <a:r>
              <a:rPr lang="en-GB" altLang="en-US" sz="2800" dirty="0">
                <a:latin typeface="Arial" panose="020B0604020202020204" pitchFamily="34" charset="0"/>
              </a:rPr>
              <a:t>Online toolkit, coming soon</a:t>
            </a:r>
          </a:p>
        </p:txBody>
      </p:sp>
      <p:pic>
        <p:nvPicPr>
          <p:cNvPr id="5" name="Picture 4">
            <a:extLst>
              <a:ext uri="{FF2B5EF4-FFF2-40B4-BE49-F238E27FC236}">
                <a16:creationId xmlns:a16="http://schemas.microsoft.com/office/drawing/2014/main" id="{691DA64C-AC43-48A7-AF4F-978B66D08FA0}"/>
              </a:ext>
            </a:extLst>
          </p:cNvPr>
          <p:cNvPicPr>
            <a:picLocks noChangeAspect="1"/>
          </p:cNvPicPr>
          <p:nvPr/>
        </p:nvPicPr>
        <p:blipFill>
          <a:blip r:embed="rId4"/>
          <a:stretch>
            <a:fillRect/>
          </a:stretch>
        </p:blipFill>
        <p:spPr>
          <a:xfrm>
            <a:off x="8183935" y="4921629"/>
            <a:ext cx="2433436" cy="1707837"/>
          </a:xfrm>
          <a:prstGeom prst="rect">
            <a:avLst/>
          </a:prstGeom>
        </p:spPr>
      </p:pic>
    </p:spTree>
    <p:extLst>
      <p:ext uri="{BB962C8B-B14F-4D97-AF65-F5344CB8AC3E}">
        <p14:creationId xmlns:p14="http://schemas.microsoft.com/office/powerpoint/2010/main" val="3490087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312558-5078-4BB8-BB8A-834A797C19D8}"/>
              </a:ext>
            </a:extLst>
          </p:cNvPr>
          <p:cNvSpPr/>
          <p:nvPr/>
        </p:nvSpPr>
        <p:spPr>
          <a:xfrm>
            <a:off x="1919289" y="1268414"/>
            <a:ext cx="8353425" cy="2986087"/>
          </a:xfrm>
          <a:prstGeom prst="rect">
            <a:avLst/>
          </a:prstGeom>
        </p:spPr>
        <p:txBody>
          <a:bodyPr>
            <a:spAutoFit/>
          </a:bodyPr>
          <a:lstStyle/>
          <a:p>
            <a:pPr>
              <a:defRPr/>
            </a:pPr>
            <a:r>
              <a:rPr lang="en-GB" sz="4400" b="1" dirty="0">
                <a:solidFill>
                  <a:srgbClr val="153357"/>
                </a:solidFill>
                <a:latin typeface="Arial" panose="020B0604020202020204" pitchFamily="34" charset="0"/>
                <a:ea typeface="+mj-ea"/>
              </a:rPr>
              <a:t>Zero Carbon Community grants, Round 1</a:t>
            </a:r>
          </a:p>
          <a:p>
            <a:pPr>
              <a:defRPr/>
            </a:pPr>
            <a:endParaRPr lang="en-GB" sz="4400" b="1" dirty="0">
              <a:solidFill>
                <a:srgbClr val="153357"/>
              </a:solidFill>
              <a:latin typeface="Arial" panose="020B0604020202020204" pitchFamily="34" charset="0"/>
              <a:ea typeface="+mj-ea"/>
            </a:endParaRPr>
          </a:p>
          <a:p>
            <a:pPr>
              <a:defRPr/>
            </a:pPr>
            <a:endParaRPr lang="en-GB" sz="4000" dirty="0">
              <a:solidFill>
                <a:srgbClr val="153357"/>
              </a:solidFill>
              <a:latin typeface="Arial" panose="020B0604020202020204" pitchFamily="34" charset="0"/>
              <a:ea typeface="+mj-ea"/>
            </a:endParaRPr>
          </a:p>
          <a:p>
            <a:pPr marL="571500" indent="-571500">
              <a:buFont typeface="Arial" panose="020B0604020202020204" pitchFamily="34" charset="0"/>
              <a:buChar char="•"/>
              <a:defRPr/>
            </a:pPr>
            <a:endParaRPr lang="en-GB" sz="1600" dirty="0"/>
          </a:p>
        </p:txBody>
      </p:sp>
      <p:sp>
        <p:nvSpPr>
          <p:cNvPr id="8" name="TextBox 7">
            <a:extLst>
              <a:ext uri="{FF2B5EF4-FFF2-40B4-BE49-F238E27FC236}">
                <a16:creationId xmlns:a16="http://schemas.microsoft.com/office/drawing/2014/main" id="{98F51DEC-B766-4C9E-8559-C1046DF25B7C}"/>
              </a:ext>
            </a:extLst>
          </p:cNvPr>
          <p:cNvSpPr txBox="1"/>
          <p:nvPr/>
        </p:nvSpPr>
        <p:spPr>
          <a:xfrm>
            <a:off x="363536" y="2565400"/>
            <a:ext cx="5846764" cy="5632311"/>
          </a:xfrm>
          <a:prstGeom prst="rect">
            <a:avLst/>
          </a:prstGeom>
          <a:noFill/>
        </p:spPr>
        <p:txBody>
          <a:bodyPr wrap="square">
            <a:spAutoFit/>
          </a:bodyPr>
          <a:lstStyle/>
          <a:p>
            <a:pPr marL="457200" indent="-457200">
              <a:buFont typeface="Arial" panose="020B0604020202020204" pitchFamily="34" charset="0"/>
              <a:buChar char="•"/>
              <a:defRPr/>
            </a:pPr>
            <a:endParaRPr lang="en-GB" sz="2800" dirty="0"/>
          </a:p>
          <a:p>
            <a:pPr marL="457200" indent="-457200">
              <a:buFont typeface="Arial" panose="020B0604020202020204" pitchFamily="34" charset="0"/>
              <a:buChar char="•"/>
              <a:defRPr/>
            </a:pPr>
            <a:r>
              <a:rPr lang="en-GB" sz="3200" dirty="0"/>
              <a:t>40 applications received</a:t>
            </a:r>
          </a:p>
          <a:p>
            <a:pPr marL="457200" indent="-457200">
              <a:buFont typeface="Arial" panose="020B0604020202020204" pitchFamily="34" charset="0"/>
              <a:buChar char="•"/>
              <a:defRPr/>
            </a:pPr>
            <a:r>
              <a:rPr lang="en-GB" sz="3200" dirty="0"/>
              <a:t>19 successful applications</a:t>
            </a:r>
          </a:p>
          <a:p>
            <a:pPr marL="457200" indent="-457200">
              <a:buFont typeface="Arial" panose="020B0604020202020204" pitchFamily="34" charset="0"/>
              <a:buChar char="•"/>
              <a:defRPr/>
            </a:pPr>
            <a:r>
              <a:rPr lang="en-GB" sz="3200" dirty="0"/>
              <a:t>£120,000 allocated</a:t>
            </a:r>
          </a:p>
          <a:p>
            <a:pPr marL="457200" indent="-457200">
              <a:buFont typeface="Arial" panose="020B0604020202020204" pitchFamily="34" charset="0"/>
              <a:buChar char="•"/>
              <a:defRPr/>
            </a:pPr>
            <a:r>
              <a:rPr lang="en-GB" sz="3200" dirty="0"/>
              <a:t>2 x awareness-raising projects each received £15k</a:t>
            </a:r>
          </a:p>
          <a:p>
            <a:pPr marL="457200" indent="-457200">
              <a:buFont typeface="Arial" panose="020B0604020202020204" pitchFamily="34" charset="0"/>
              <a:buChar char="•"/>
              <a:defRPr/>
            </a:pPr>
            <a:r>
              <a:rPr lang="en-GB" sz="3200" dirty="0"/>
              <a:t>3 x projects to encourage cycling each received £10k-15k</a:t>
            </a:r>
          </a:p>
          <a:p>
            <a:pPr marL="457200" indent="-457200">
              <a:buFont typeface="Arial" panose="020B0604020202020204" pitchFamily="34" charset="0"/>
              <a:buChar char="•"/>
              <a:defRPr/>
            </a:pPr>
            <a:endParaRPr lang="en-GB" sz="3200" dirty="0"/>
          </a:p>
          <a:p>
            <a:pPr marL="457200" indent="-457200">
              <a:buFont typeface="Arial" panose="020B0604020202020204" pitchFamily="34" charset="0"/>
              <a:buChar char="•"/>
              <a:defRPr/>
            </a:pPr>
            <a:endParaRPr lang="en-GB" sz="3200" dirty="0"/>
          </a:p>
          <a:p>
            <a:pPr>
              <a:defRPr/>
            </a:pPr>
            <a:endParaRPr lang="en-GB" sz="4400" dirty="0"/>
          </a:p>
        </p:txBody>
      </p:sp>
      <p:sp>
        <p:nvSpPr>
          <p:cNvPr id="2" name="TextBox 1">
            <a:extLst>
              <a:ext uri="{FF2B5EF4-FFF2-40B4-BE49-F238E27FC236}">
                <a16:creationId xmlns:a16="http://schemas.microsoft.com/office/drawing/2014/main" id="{242422BC-0200-4075-B82B-6E26150CC56A}"/>
              </a:ext>
            </a:extLst>
          </p:cNvPr>
          <p:cNvSpPr txBox="1"/>
          <p:nvPr/>
        </p:nvSpPr>
        <p:spPr>
          <a:xfrm>
            <a:off x="6961189" y="2761457"/>
            <a:ext cx="4867275" cy="3693319"/>
          </a:xfrm>
          <a:prstGeom prst="rect">
            <a:avLst/>
          </a:prstGeom>
          <a:solidFill>
            <a:schemeClr val="tx2">
              <a:lumMod val="20000"/>
              <a:lumOff val="80000"/>
            </a:schemeClr>
          </a:solidFill>
        </p:spPr>
        <p:txBody>
          <a:bodyPr wrap="square" rtlCol="0">
            <a:spAutoFit/>
          </a:bodyPr>
          <a:lstStyle/>
          <a:p>
            <a:pPr>
              <a:defRPr/>
            </a:pPr>
            <a:r>
              <a:rPr lang="en-GB" dirty="0"/>
              <a:t>Smaller projects funded were:</a:t>
            </a:r>
          </a:p>
          <a:p>
            <a:pPr>
              <a:defRPr/>
            </a:pPr>
            <a:endParaRPr lang="en-GB" dirty="0"/>
          </a:p>
          <a:p>
            <a:pPr marL="457200" indent="-457200">
              <a:buFont typeface="Arial" panose="020B0604020202020204" pitchFamily="34" charset="0"/>
              <a:buChar char="•"/>
              <a:defRPr/>
            </a:pPr>
            <a:r>
              <a:rPr lang="en-GB" dirty="0"/>
              <a:t>5 x projects which promote cycling, purchasing electric bikes, installing cycle racks and/or establishing bicycle repair cafés</a:t>
            </a:r>
          </a:p>
          <a:p>
            <a:pPr marL="457200" indent="-457200">
              <a:buFont typeface="Arial" panose="020B0604020202020204" pitchFamily="34" charset="0"/>
              <a:buChar char="•"/>
              <a:defRPr/>
            </a:pPr>
            <a:r>
              <a:rPr lang="en-GB" dirty="0"/>
              <a:t>4 x projects to plant trees or hedges </a:t>
            </a:r>
          </a:p>
          <a:p>
            <a:pPr marL="457200" indent="-457200">
              <a:buFont typeface="Arial" panose="020B0604020202020204" pitchFamily="34" charset="0"/>
              <a:buChar char="•"/>
              <a:defRPr/>
            </a:pPr>
            <a:r>
              <a:rPr lang="en-GB" dirty="0"/>
              <a:t>2 x projects will continue the theme of tackling food production, distribution and waste as contributors to carbon emissions</a:t>
            </a:r>
          </a:p>
          <a:p>
            <a:pPr marL="457200" indent="-457200">
              <a:buFont typeface="Arial" panose="020B0604020202020204" pitchFamily="34" charset="0"/>
              <a:buChar char="•"/>
              <a:defRPr/>
            </a:pPr>
            <a:r>
              <a:rPr lang="en-GB" dirty="0"/>
              <a:t>1 x village hall LED lighting replacement</a:t>
            </a:r>
          </a:p>
          <a:p>
            <a:pPr marL="457200" indent="-457200">
              <a:buFont typeface="Arial" panose="020B0604020202020204" pitchFamily="34" charset="0"/>
              <a:buChar char="•"/>
              <a:defRPr/>
            </a:pPr>
            <a:r>
              <a:rPr lang="en-GB" dirty="0"/>
              <a:t>1 x pop-up plastic free shop</a:t>
            </a:r>
          </a:p>
          <a:p>
            <a:pPr marL="457200" indent="-457200">
              <a:buFont typeface="Arial" panose="020B0604020202020204" pitchFamily="34" charset="0"/>
              <a:buChar char="•"/>
              <a:defRPr/>
            </a:pPr>
            <a:r>
              <a:rPr lang="en-GB" dirty="0"/>
              <a:t>1 x project to install water refill stations</a:t>
            </a:r>
          </a:p>
          <a:p>
            <a:endParaRPr lang="en-GB" dirty="0"/>
          </a:p>
        </p:txBody>
      </p:sp>
    </p:spTree>
    <p:extLst>
      <p:ext uri="{BB962C8B-B14F-4D97-AF65-F5344CB8AC3E}">
        <p14:creationId xmlns:p14="http://schemas.microsoft.com/office/powerpoint/2010/main" val="665105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312558-5078-4BB8-BB8A-834A797C19D8}"/>
              </a:ext>
            </a:extLst>
          </p:cNvPr>
          <p:cNvSpPr/>
          <p:nvPr/>
        </p:nvSpPr>
        <p:spPr>
          <a:xfrm>
            <a:off x="1919289" y="1268414"/>
            <a:ext cx="8353425" cy="2986087"/>
          </a:xfrm>
          <a:prstGeom prst="rect">
            <a:avLst/>
          </a:prstGeom>
        </p:spPr>
        <p:txBody>
          <a:bodyPr>
            <a:spAutoFit/>
          </a:bodyPr>
          <a:lstStyle/>
          <a:p>
            <a:pPr>
              <a:defRPr/>
            </a:pPr>
            <a:r>
              <a:rPr lang="en-GB" sz="4400" b="1" dirty="0">
                <a:solidFill>
                  <a:srgbClr val="153357"/>
                </a:solidFill>
                <a:latin typeface="Arial" panose="020B0604020202020204" pitchFamily="34" charset="0"/>
                <a:ea typeface="+mj-ea"/>
              </a:rPr>
              <a:t>Zero Carbon Community grants, Round 2</a:t>
            </a:r>
          </a:p>
          <a:p>
            <a:pPr>
              <a:defRPr/>
            </a:pPr>
            <a:endParaRPr lang="en-GB" sz="4400" b="1" dirty="0">
              <a:solidFill>
                <a:srgbClr val="153357"/>
              </a:solidFill>
              <a:latin typeface="Arial" panose="020B0604020202020204" pitchFamily="34" charset="0"/>
              <a:ea typeface="+mj-ea"/>
            </a:endParaRPr>
          </a:p>
          <a:p>
            <a:pPr>
              <a:defRPr/>
            </a:pPr>
            <a:endParaRPr lang="en-GB" sz="4000" dirty="0">
              <a:solidFill>
                <a:srgbClr val="153357"/>
              </a:solidFill>
              <a:latin typeface="Arial" panose="020B0604020202020204" pitchFamily="34" charset="0"/>
              <a:ea typeface="+mj-ea"/>
            </a:endParaRPr>
          </a:p>
          <a:p>
            <a:pPr marL="571500" indent="-571500">
              <a:buFont typeface="Arial" panose="020B0604020202020204" pitchFamily="34" charset="0"/>
              <a:buChar char="•"/>
              <a:defRPr/>
            </a:pPr>
            <a:endParaRPr lang="en-GB" sz="1600" dirty="0"/>
          </a:p>
        </p:txBody>
      </p:sp>
      <p:sp>
        <p:nvSpPr>
          <p:cNvPr id="8" name="TextBox 7">
            <a:extLst>
              <a:ext uri="{FF2B5EF4-FFF2-40B4-BE49-F238E27FC236}">
                <a16:creationId xmlns:a16="http://schemas.microsoft.com/office/drawing/2014/main" id="{98F51DEC-B766-4C9E-8559-C1046DF25B7C}"/>
              </a:ext>
            </a:extLst>
          </p:cNvPr>
          <p:cNvSpPr txBox="1"/>
          <p:nvPr/>
        </p:nvSpPr>
        <p:spPr>
          <a:xfrm>
            <a:off x="419099" y="2565400"/>
            <a:ext cx="11439525" cy="4216539"/>
          </a:xfrm>
          <a:prstGeom prst="rect">
            <a:avLst/>
          </a:prstGeom>
          <a:noFill/>
        </p:spPr>
        <p:txBody>
          <a:bodyPr wrap="square">
            <a:spAutoFit/>
          </a:bodyPr>
          <a:lstStyle/>
          <a:p>
            <a:pPr marL="457200" indent="-457200">
              <a:buFont typeface="Arial" panose="020B0604020202020204" pitchFamily="34" charset="0"/>
              <a:buChar char="•"/>
              <a:defRPr/>
            </a:pPr>
            <a:endParaRPr lang="en-GB" sz="2800" dirty="0"/>
          </a:p>
          <a:p>
            <a:pPr marL="457200" indent="-457200">
              <a:buFont typeface="Arial" panose="020B0604020202020204" pitchFamily="34" charset="0"/>
              <a:buChar char="•"/>
              <a:defRPr/>
            </a:pPr>
            <a:r>
              <a:rPr lang="en-GB" sz="2800" dirty="0"/>
              <a:t>Details to be finalised by Grants Committee later this month</a:t>
            </a:r>
          </a:p>
          <a:p>
            <a:pPr marL="457200" indent="-457200">
              <a:buFont typeface="Arial" panose="020B0604020202020204" pitchFamily="34" charset="0"/>
              <a:buChar char="•"/>
              <a:defRPr/>
            </a:pPr>
            <a:r>
              <a:rPr lang="en-GB" sz="2800" dirty="0"/>
              <a:t>Proposal to run in broadly similar way to Round 1, ie</a:t>
            </a:r>
          </a:p>
          <a:p>
            <a:pPr marL="914400" lvl="1" indent="-457200">
              <a:buFont typeface="Arial" panose="020B0604020202020204" pitchFamily="34" charset="0"/>
              <a:buChar char="•"/>
              <a:defRPr/>
            </a:pPr>
            <a:r>
              <a:rPr lang="en-GB" sz="2800" dirty="0"/>
              <a:t>Bids would be invited for up to £15k for projects which help move to net zero carbon and engage the community</a:t>
            </a:r>
          </a:p>
          <a:p>
            <a:pPr marL="914400" lvl="1" indent="-457200">
              <a:buFont typeface="Arial" panose="020B0604020202020204" pitchFamily="34" charset="0"/>
              <a:buChar char="•"/>
              <a:defRPr/>
            </a:pPr>
            <a:r>
              <a:rPr lang="en-GB" sz="2800" dirty="0"/>
              <a:t>Would be open to parish councils and constituted community groups operating in South Cambs</a:t>
            </a:r>
          </a:p>
          <a:p>
            <a:pPr marL="457200" indent="-457200">
              <a:buFont typeface="Arial" panose="020B0604020202020204" pitchFamily="34" charset="0"/>
              <a:buChar char="•"/>
              <a:defRPr/>
            </a:pPr>
            <a:r>
              <a:rPr lang="en-GB" sz="2800" dirty="0"/>
              <a:t>Proposal to be open for applications early June – end of September</a:t>
            </a:r>
          </a:p>
          <a:p>
            <a:pPr>
              <a:defRPr/>
            </a:pPr>
            <a:endParaRPr lang="en-GB" sz="4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F3DE7-AE1F-45B6-AAFF-E3358637A980}"/>
              </a:ext>
            </a:extLst>
          </p:cNvPr>
          <p:cNvPicPr>
            <a:picLocks noChangeAspect="1"/>
          </p:cNvPicPr>
          <p:nvPr/>
        </p:nvPicPr>
        <p:blipFill>
          <a:blip r:embed="rId3"/>
          <a:stretch>
            <a:fillRect/>
          </a:stretch>
        </p:blipFill>
        <p:spPr>
          <a:xfrm>
            <a:off x="1811554" y="1870384"/>
            <a:ext cx="6624707" cy="4869160"/>
          </a:xfrm>
          <a:prstGeom prst="rect">
            <a:avLst/>
          </a:prstGeom>
        </p:spPr>
      </p:pic>
      <p:sp>
        <p:nvSpPr>
          <p:cNvPr id="3" name="Oval 2">
            <a:extLst>
              <a:ext uri="{FF2B5EF4-FFF2-40B4-BE49-F238E27FC236}">
                <a16:creationId xmlns:a16="http://schemas.microsoft.com/office/drawing/2014/main" id="{C7F59D7B-F5F2-4A2F-B928-84A14E695DBE}"/>
              </a:ext>
            </a:extLst>
          </p:cNvPr>
          <p:cNvSpPr/>
          <p:nvPr/>
        </p:nvSpPr>
        <p:spPr>
          <a:xfrm>
            <a:off x="4295800" y="544522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 name="Oval 3">
            <a:extLst>
              <a:ext uri="{FF2B5EF4-FFF2-40B4-BE49-F238E27FC236}">
                <a16:creationId xmlns:a16="http://schemas.microsoft.com/office/drawing/2014/main" id="{DAF2C378-F617-4391-9AC5-F0E5A84F0414}"/>
              </a:ext>
            </a:extLst>
          </p:cNvPr>
          <p:cNvSpPr/>
          <p:nvPr/>
        </p:nvSpPr>
        <p:spPr>
          <a:xfrm>
            <a:off x="3755740" y="5229200"/>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Oval 4">
            <a:extLst>
              <a:ext uri="{FF2B5EF4-FFF2-40B4-BE49-F238E27FC236}">
                <a16:creationId xmlns:a16="http://schemas.microsoft.com/office/drawing/2014/main" id="{87555BF6-9848-44F2-99A5-82DCDA495055}"/>
              </a:ext>
            </a:extLst>
          </p:cNvPr>
          <p:cNvSpPr/>
          <p:nvPr/>
        </p:nvSpPr>
        <p:spPr>
          <a:xfrm>
            <a:off x="3845872" y="356360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 name="Oval 5">
            <a:extLst>
              <a:ext uri="{FF2B5EF4-FFF2-40B4-BE49-F238E27FC236}">
                <a16:creationId xmlns:a16="http://schemas.microsoft.com/office/drawing/2014/main" id="{9DAC5562-7A5B-4F29-8529-11E398EE1F4B}"/>
              </a:ext>
            </a:extLst>
          </p:cNvPr>
          <p:cNvSpPr/>
          <p:nvPr/>
        </p:nvSpPr>
        <p:spPr>
          <a:xfrm>
            <a:off x="2809931" y="3780470"/>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7" name="Oval 6">
            <a:extLst>
              <a:ext uri="{FF2B5EF4-FFF2-40B4-BE49-F238E27FC236}">
                <a16:creationId xmlns:a16="http://schemas.microsoft.com/office/drawing/2014/main" id="{B41B9B17-D0FC-4860-8CBA-BB34FFBCD697}"/>
              </a:ext>
            </a:extLst>
          </p:cNvPr>
          <p:cNvSpPr/>
          <p:nvPr/>
        </p:nvSpPr>
        <p:spPr>
          <a:xfrm>
            <a:off x="4389962" y="332397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8" name="Oval 7">
            <a:extLst>
              <a:ext uri="{FF2B5EF4-FFF2-40B4-BE49-F238E27FC236}">
                <a16:creationId xmlns:a16="http://schemas.microsoft.com/office/drawing/2014/main" id="{5C40A7DE-FF3D-43ED-B579-E0103FF6956A}"/>
              </a:ext>
            </a:extLst>
          </p:cNvPr>
          <p:cNvSpPr/>
          <p:nvPr/>
        </p:nvSpPr>
        <p:spPr>
          <a:xfrm>
            <a:off x="6240016" y="458112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Oval 8">
            <a:extLst>
              <a:ext uri="{FF2B5EF4-FFF2-40B4-BE49-F238E27FC236}">
                <a16:creationId xmlns:a16="http://schemas.microsoft.com/office/drawing/2014/main" id="{48BF8D26-F76A-4FED-AC11-7C941C00F3AF}"/>
              </a:ext>
            </a:extLst>
          </p:cNvPr>
          <p:cNvSpPr/>
          <p:nvPr/>
        </p:nvSpPr>
        <p:spPr>
          <a:xfrm>
            <a:off x="4891724" y="472161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Oval 9">
            <a:extLst>
              <a:ext uri="{FF2B5EF4-FFF2-40B4-BE49-F238E27FC236}">
                <a16:creationId xmlns:a16="http://schemas.microsoft.com/office/drawing/2014/main" id="{603A2AE0-3113-4506-ACBC-EBBD70E098F9}"/>
              </a:ext>
            </a:extLst>
          </p:cNvPr>
          <p:cNvSpPr/>
          <p:nvPr/>
        </p:nvSpPr>
        <p:spPr>
          <a:xfrm>
            <a:off x="5435536" y="512118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11" name="Picture 10">
            <a:extLst>
              <a:ext uri="{FF2B5EF4-FFF2-40B4-BE49-F238E27FC236}">
                <a16:creationId xmlns:a16="http://schemas.microsoft.com/office/drawing/2014/main" id="{3D6BAC68-B602-4D57-9478-4720389AE667}"/>
              </a:ext>
            </a:extLst>
          </p:cNvPr>
          <p:cNvPicPr>
            <a:picLocks noChangeAspect="1"/>
          </p:cNvPicPr>
          <p:nvPr/>
        </p:nvPicPr>
        <p:blipFill>
          <a:blip r:embed="rId4"/>
          <a:stretch>
            <a:fillRect/>
          </a:stretch>
        </p:blipFill>
        <p:spPr>
          <a:xfrm>
            <a:off x="2782095" y="5011372"/>
            <a:ext cx="243861" cy="237765"/>
          </a:xfrm>
          <a:prstGeom prst="rect">
            <a:avLst/>
          </a:prstGeom>
        </p:spPr>
      </p:pic>
      <p:sp>
        <p:nvSpPr>
          <p:cNvPr id="12" name="Title 1">
            <a:extLst>
              <a:ext uri="{FF2B5EF4-FFF2-40B4-BE49-F238E27FC236}">
                <a16:creationId xmlns:a16="http://schemas.microsoft.com/office/drawing/2014/main" id="{10328B54-3E39-4028-A170-729CD1670C7B}"/>
              </a:ext>
            </a:extLst>
          </p:cNvPr>
          <p:cNvSpPr txBox="1">
            <a:spLocks/>
          </p:cNvSpPr>
          <p:nvPr/>
        </p:nvSpPr>
        <p:spPr bwMode="auto">
          <a:xfrm>
            <a:off x="3143672" y="1260951"/>
            <a:ext cx="7772400"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altLang="en-US" dirty="0">
                <a:solidFill>
                  <a:srgbClr val="153357"/>
                </a:solidFill>
                <a:latin typeface="Arial" panose="020B0604020202020204" pitchFamily="34" charset="0"/>
                <a:cs typeface="Arial" panose="020B0604020202020204" pitchFamily="34" charset="0"/>
              </a:rPr>
              <a:t>Lots of things happening in the area</a:t>
            </a:r>
          </a:p>
        </p:txBody>
      </p:sp>
    </p:spTree>
    <p:extLst>
      <p:ext uri="{BB962C8B-B14F-4D97-AF65-F5344CB8AC3E}">
        <p14:creationId xmlns:p14="http://schemas.microsoft.com/office/powerpoint/2010/main" val="2735549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A6A16B-4BEA-7740-9F6F-EADF80F7D883}"/>
              </a:ext>
            </a:extLst>
          </p:cNvPr>
          <p:cNvSpPr>
            <a:spLocks noGrp="1"/>
          </p:cNvSpPr>
          <p:nvPr>
            <p:ph type="subTitle" idx="1"/>
          </p:nvPr>
        </p:nvSpPr>
        <p:spPr>
          <a:xfrm>
            <a:off x="1523999" y="3602037"/>
            <a:ext cx="9211733" cy="2985029"/>
          </a:xfrm>
        </p:spPr>
        <p:txBody>
          <a:bodyPr>
            <a:normAutofit/>
          </a:bodyPr>
          <a:lstStyle/>
          <a:p>
            <a:r>
              <a:rPr lang="es-ES_tradnl" dirty="0" err="1"/>
              <a:t>We</a:t>
            </a:r>
            <a:r>
              <a:rPr lang="es-ES_tradnl" dirty="0"/>
              <a:t> are </a:t>
            </a:r>
            <a:r>
              <a:rPr lang="es-ES_tradnl" dirty="0" err="1"/>
              <a:t>facing</a:t>
            </a:r>
            <a:r>
              <a:rPr lang="es-ES_tradnl" dirty="0"/>
              <a:t> a </a:t>
            </a:r>
            <a:r>
              <a:rPr lang="es-ES_tradnl" dirty="0" err="1"/>
              <a:t>Climate</a:t>
            </a:r>
            <a:r>
              <a:rPr lang="es-ES_tradnl" dirty="0"/>
              <a:t> and </a:t>
            </a:r>
            <a:r>
              <a:rPr lang="es-ES_tradnl" dirty="0" err="1"/>
              <a:t>Health</a:t>
            </a:r>
            <a:r>
              <a:rPr lang="es-ES_tradnl" dirty="0"/>
              <a:t> and </a:t>
            </a:r>
            <a:r>
              <a:rPr lang="es-ES_tradnl" dirty="0" err="1"/>
              <a:t>Ecological</a:t>
            </a:r>
            <a:r>
              <a:rPr lang="es-ES_tradnl" dirty="0"/>
              <a:t> </a:t>
            </a:r>
            <a:r>
              <a:rPr lang="es-ES_tradnl" dirty="0" err="1"/>
              <a:t>Emergency</a:t>
            </a:r>
            <a:r>
              <a:rPr lang="es-ES_tradnl" dirty="0"/>
              <a:t>!</a:t>
            </a:r>
          </a:p>
          <a:p>
            <a:endParaRPr lang="es-ES_tradnl" dirty="0"/>
          </a:p>
          <a:p>
            <a:endParaRPr lang="es-ES_tradnl" dirty="0"/>
          </a:p>
          <a:p>
            <a:r>
              <a:rPr lang="es-ES_tradnl" dirty="0"/>
              <a:t>Pippa Heylings</a:t>
            </a:r>
          </a:p>
          <a:p>
            <a:r>
              <a:rPr lang="es-ES_tradnl" dirty="0" err="1"/>
              <a:t>Chair</a:t>
            </a:r>
            <a:r>
              <a:rPr lang="es-ES_tradnl" dirty="0"/>
              <a:t>, </a:t>
            </a:r>
            <a:r>
              <a:rPr lang="es-ES_tradnl" dirty="0" err="1"/>
              <a:t>Climate</a:t>
            </a:r>
            <a:r>
              <a:rPr lang="es-ES_tradnl" dirty="0"/>
              <a:t> </a:t>
            </a:r>
            <a:r>
              <a:rPr lang="es-ES_tradnl" dirty="0" err="1"/>
              <a:t>Change</a:t>
            </a:r>
            <a:r>
              <a:rPr lang="es-ES_tradnl" dirty="0"/>
              <a:t> and </a:t>
            </a:r>
            <a:r>
              <a:rPr lang="es-ES_tradnl" dirty="0" err="1"/>
              <a:t>Environment</a:t>
            </a:r>
            <a:r>
              <a:rPr lang="es-ES_tradnl" dirty="0"/>
              <a:t> </a:t>
            </a:r>
            <a:r>
              <a:rPr lang="es-ES_tradnl" dirty="0" err="1"/>
              <a:t>Advisory</a:t>
            </a:r>
            <a:r>
              <a:rPr lang="es-ES_tradnl" dirty="0"/>
              <a:t> </a:t>
            </a:r>
            <a:r>
              <a:rPr lang="es-ES_tradnl" dirty="0" err="1"/>
              <a:t>Committee</a:t>
            </a:r>
            <a:endParaRPr lang="es-ES_tradnl" dirty="0"/>
          </a:p>
        </p:txBody>
      </p:sp>
      <p:pic>
        <p:nvPicPr>
          <p:cNvPr id="4" name="Picture 3">
            <a:extLst>
              <a:ext uri="{FF2B5EF4-FFF2-40B4-BE49-F238E27FC236}">
                <a16:creationId xmlns:a16="http://schemas.microsoft.com/office/drawing/2014/main" id="{5A438180-3026-814C-AB5A-DEBB4DD36875}"/>
              </a:ext>
            </a:extLst>
          </p:cNvPr>
          <p:cNvPicPr>
            <a:picLocks noChangeAspect="1"/>
          </p:cNvPicPr>
          <p:nvPr/>
        </p:nvPicPr>
        <p:blipFill>
          <a:blip r:embed="rId2"/>
          <a:stretch>
            <a:fillRect/>
          </a:stretch>
        </p:blipFill>
        <p:spPr>
          <a:xfrm>
            <a:off x="643467" y="262466"/>
            <a:ext cx="4749800" cy="3015610"/>
          </a:xfrm>
          <a:prstGeom prst="rect">
            <a:avLst/>
          </a:prstGeom>
        </p:spPr>
      </p:pic>
    </p:spTree>
    <p:extLst>
      <p:ext uri="{BB962C8B-B14F-4D97-AF65-F5344CB8AC3E}">
        <p14:creationId xmlns:p14="http://schemas.microsoft.com/office/powerpoint/2010/main" val="878160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66CFC30-8334-4622-8C9E-32163977188A}"/>
              </a:ext>
            </a:extLst>
          </p:cNvPr>
          <p:cNvPicPr>
            <a:picLocks noChangeAspect="1"/>
          </p:cNvPicPr>
          <p:nvPr/>
        </p:nvPicPr>
        <p:blipFill>
          <a:blip r:embed="rId3"/>
          <a:stretch>
            <a:fillRect/>
          </a:stretch>
        </p:blipFill>
        <p:spPr>
          <a:xfrm rot="412675">
            <a:off x="7712092" y="5299221"/>
            <a:ext cx="2910752" cy="1455376"/>
          </a:xfrm>
          <a:prstGeom prst="rect">
            <a:avLst/>
          </a:prstGeom>
        </p:spPr>
      </p:pic>
      <p:pic>
        <p:nvPicPr>
          <p:cNvPr id="14" name="Picture 13">
            <a:extLst>
              <a:ext uri="{FF2B5EF4-FFF2-40B4-BE49-F238E27FC236}">
                <a16:creationId xmlns:a16="http://schemas.microsoft.com/office/drawing/2014/main" id="{2A1EA284-2E08-4327-9CF7-929BB78EEB38}"/>
              </a:ext>
            </a:extLst>
          </p:cNvPr>
          <p:cNvPicPr>
            <a:picLocks noChangeAspect="1"/>
          </p:cNvPicPr>
          <p:nvPr/>
        </p:nvPicPr>
        <p:blipFill>
          <a:blip r:embed="rId4"/>
          <a:stretch>
            <a:fillRect/>
          </a:stretch>
        </p:blipFill>
        <p:spPr>
          <a:xfrm>
            <a:off x="5083828" y="4306385"/>
            <a:ext cx="2226023" cy="890409"/>
          </a:xfrm>
          <a:prstGeom prst="rect">
            <a:avLst/>
          </a:prstGeom>
        </p:spPr>
      </p:pic>
      <p:grpSp>
        <p:nvGrpSpPr>
          <p:cNvPr id="12290" name="Group 6">
            <a:extLst>
              <a:ext uri="{FF2B5EF4-FFF2-40B4-BE49-F238E27FC236}">
                <a16:creationId xmlns:a16="http://schemas.microsoft.com/office/drawing/2014/main" id="{7CF70F98-ECC9-4292-989F-5957383C80B9}"/>
              </a:ext>
            </a:extLst>
          </p:cNvPr>
          <p:cNvGrpSpPr>
            <a:grpSpLocks/>
          </p:cNvGrpSpPr>
          <p:nvPr/>
        </p:nvGrpSpPr>
        <p:grpSpPr bwMode="auto">
          <a:xfrm>
            <a:off x="1524000" y="0"/>
            <a:ext cx="9144000" cy="1079500"/>
            <a:chOff x="0" y="0"/>
            <a:chExt cx="9144001" cy="1080000"/>
          </a:xfrm>
        </p:grpSpPr>
        <p:sp>
          <p:nvSpPr>
            <p:cNvPr id="4" name="Rectangle 3">
              <a:extLst>
                <a:ext uri="{FF2B5EF4-FFF2-40B4-BE49-F238E27FC236}">
                  <a16:creationId xmlns:a16="http://schemas.microsoft.com/office/drawing/2014/main" id="{91543047-810C-43DA-A7AC-9DDFA69B1878}"/>
                </a:ext>
              </a:extLst>
            </p:cNvPr>
            <p:cNvSpPr/>
            <p:nvPr/>
          </p:nvSpPr>
          <p:spPr>
            <a:xfrm>
              <a:off x="0" y="0"/>
              <a:ext cx="6896101" cy="1080000"/>
            </a:xfrm>
            <a:prstGeom prst="rect">
              <a:avLst/>
            </a:prstGeom>
            <a:solidFill>
              <a:srgbClr val="1533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296" name="Picture 4">
              <a:extLst>
                <a:ext uri="{FF2B5EF4-FFF2-40B4-BE49-F238E27FC236}">
                  <a16:creationId xmlns:a16="http://schemas.microsoft.com/office/drawing/2014/main" id="{FF9E8BF7-8BF4-4FA8-BDD2-EA08136570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40143" y="0"/>
              <a:ext cx="220385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3" name="TextBox 4">
            <a:extLst>
              <a:ext uri="{FF2B5EF4-FFF2-40B4-BE49-F238E27FC236}">
                <a16:creationId xmlns:a16="http://schemas.microsoft.com/office/drawing/2014/main" id="{1E011E1F-A703-4CBF-AE0F-E78337B3DB8C}"/>
              </a:ext>
            </a:extLst>
          </p:cNvPr>
          <p:cNvSpPr txBox="1">
            <a:spLocks noChangeArrowheads="1"/>
          </p:cNvSpPr>
          <p:nvPr/>
        </p:nvSpPr>
        <p:spPr bwMode="auto">
          <a:xfrm>
            <a:off x="5392738" y="4119841"/>
            <a:ext cx="1406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GB" altLang="en-US"/>
          </a:p>
        </p:txBody>
      </p:sp>
      <p:pic>
        <p:nvPicPr>
          <p:cNvPr id="3" name="Picture 2">
            <a:extLst>
              <a:ext uri="{FF2B5EF4-FFF2-40B4-BE49-F238E27FC236}">
                <a16:creationId xmlns:a16="http://schemas.microsoft.com/office/drawing/2014/main" id="{E0165BC5-2084-4622-948E-D110D65EA5E8}"/>
              </a:ext>
            </a:extLst>
          </p:cNvPr>
          <p:cNvPicPr>
            <a:picLocks noChangeAspect="1"/>
          </p:cNvPicPr>
          <p:nvPr/>
        </p:nvPicPr>
        <p:blipFill rotWithShape="1">
          <a:blip r:embed="rId6"/>
          <a:srcRect l="30303"/>
          <a:stretch/>
        </p:blipFill>
        <p:spPr>
          <a:xfrm rot="21049036">
            <a:off x="1758862" y="3431718"/>
            <a:ext cx="2287318" cy="656363"/>
          </a:xfrm>
          <a:prstGeom prst="rect">
            <a:avLst/>
          </a:prstGeom>
        </p:spPr>
      </p:pic>
      <p:pic>
        <p:nvPicPr>
          <p:cNvPr id="5" name="Picture 4">
            <a:extLst>
              <a:ext uri="{FF2B5EF4-FFF2-40B4-BE49-F238E27FC236}">
                <a16:creationId xmlns:a16="http://schemas.microsoft.com/office/drawing/2014/main" id="{8FC4186C-B6F4-4433-8023-F0C81109BD5F}"/>
              </a:ext>
            </a:extLst>
          </p:cNvPr>
          <p:cNvPicPr>
            <a:picLocks noChangeAspect="1"/>
          </p:cNvPicPr>
          <p:nvPr/>
        </p:nvPicPr>
        <p:blipFill>
          <a:blip r:embed="rId7"/>
          <a:stretch>
            <a:fillRect/>
          </a:stretch>
        </p:blipFill>
        <p:spPr>
          <a:xfrm rot="21029719">
            <a:off x="2022212" y="4177422"/>
            <a:ext cx="2276858" cy="2276858"/>
          </a:xfrm>
          <a:prstGeom prst="rect">
            <a:avLst/>
          </a:prstGeom>
        </p:spPr>
      </p:pic>
      <p:pic>
        <p:nvPicPr>
          <p:cNvPr id="9" name="Picture 8">
            <a:extLst>
              <a:ext uri="{FF2B5EF4-FFF2-40B4-BE49-F238E27FC236}">
                <a16:creationId xmlns:a16="http://schemas.microsoft.com/office/drawing/2014/main" id="{571E90F0-601E-4749-8A4D-D39BC15B6C7B}"/>
              </a:ext>
            </a:extLst>
          </p:cNvPr>
          <p:cNvPicPr>
            <a:picLocks noChangeAspect="1"/>
          </p:cNvPicPr>
          <p:nvPr/>
        </p:nvPicPr>
        <p:blipFill>
          <a:blip r:embed="rId8"/>
          <a:stretch>
            <a:fillRect/>
          </a:stretch>
        </p:blipFill>
        <p:spPr>
          <a:xfrm>
            <a:off x="1849853" y="1349949"/>
            <a:ext cx="2627482" cy="1748155"/>
          </a:xfrm>
          <a:prstGeom prst="rect">
            <a:avLst/>
          </a:prstGeom>
        </p:spPr>
      </p:pic>
      <p:pic>
        <p:nvPicPr>
          <p:cNvPr id="10" name="Picture 9">
            <a:extLst>
              <a:ext uri="{FF2B5EF4-FFF2-40B4-BE49-F238E27FC236}">
                <a16:creationId xmlns:a16="http://schemas.microsoft.com/office/drawing/2014/main" id="{D8097336-E679-4556-9A52-9BACF722BD69}"/>
              </a:ext>
            </a:extLst>
          </p:cNvPr>
          <p:cNvPicPr>
            <a:picLocks noChangeAspect="1"/>
          </p:cNvPicPr>
          <p:nvPr/>
        </p:nvPicPr>
        <p:blipFill>
          <a:blip r:embed="rId9"/>
          <a:stretch>
            <a:fillRect/>
          </a:stretch>
        </p:blipFill>
        <p:spPr>
          <a:xfrm>
            <a:off x="5083827" y="5169794"/>
            <a:ext cx="2412276" cy="1608184"/>
          </a:xfrm>
          <a:prstGeom prst="rect">
            <a:avLst/>
          </a:prstGeom>
        </p:spPr>
      </p:pic>
      <p:pic>
        <p:nvPicPr>
          <p:cNvPr id="15" name="Picture 14">
            <a:extLst>
              <a:ext uri="{FF2B5EF4-FFF2-40B4-BE49-F238E27FC236}">
                <a16:creationId xmlns:a16="http://schemas.microsoft.com/office/drawing/2014/main" id="{064D54F2-FF59-44D0-93BC-4245182DF004}"/>
              </a:ext>
            </a:extLst>
          </p:cNvPr>
          <p:cNvPicPr>
            <a:picLocks noChangeAspect="1"/>
          </p:cNvPicPr>
          <p:nvPr/>
        </p:nvPicPr>
        <p:blipFill>
          <a:blip r:embed="rId10"/>
          <a:stretch>
            <a:fillRect/>
          </a:stretch>
        </p:blipFill>
        <p:spPr>
          <a:xfrm rot="431016">
            <a:off x="7740163" y="3173624"/>
            <a:ext cx="2773975" cy="1849317"/>
          </a:xfrm>
          <a:prstGeom prst="rect">
            <a:avLst/>
          </a:prstGeom>
        </p:spPr>
      </p:pic>
      <p:pic>
        <p:nvPicPr>
          <p:cNvPr id="16" name="Picture 15">
            <a:extLst>
              <a:ext uri="{FF2B5EF4-FFF2-40B4-BE49-F238E27FC236}">
                <a16:creationId xmlns:a16="http://schemas.microsoft.com/office/drawing/2014/main" id="{E404C900-14FA-433B-857F-0C9EEB2A4572}"/>
              </a:ext>
            </a:extLst>
          </p:cNvPr>
          <p:cNvPicPr>
            <a:picLocks noChangeAspect="1"/>
          </p:cNvPicPr>
          <p:nvPr/>
        </p:nvPicPr>
        <p:blipFill>
          <a:blip r:embed="rId11"/>
          <a:stretch>
            <a:fillRect/>
          </a:stretch>
        </p:blipFill>
        <p:spPr>
          <a:xfrm>
            <a:off x="7852242" y="1480386"/>
            <a:ext cx="2115495" cy="1371719"/>
          </a:xfrm>
          <a:prstGeom prst="rect">
            <a:avLst/>
          </a:prstGeom>
        </p:spPr>
      </p:pic>
      <p:sp>
        <p:nvSpPr>
          <p:cNvPr id="17" name="TextBox 16">
            <a:extLst>
              <a:ext uri="{FF2B5EF4-FFF2-40B4-BE49-F238E27FC236}">
                <a16:creationId xmlns:a16="http://schemas.microsoft.com/office/drawing/2014/main" id="{C5B6FDD0-FD40-4621-BD31-4FCAF33D53E8}"/>
              </a:ext>
            </a:extLst>
          </p:cNvPr>
          <p:cNvSpPr txBox="1"/>
          <p:nvPr/>
        </p:nvSpPr>
        <p:spPr>
          <a:xfrm>
            <a:off x="8067584" y="1041875"/>
            <a:ext cx="2073149" cy="646331"/>
          </a:xfrm>
          <a:prstGeom prst="rect">
            <a:avLst/>
          </a:prstGeom>
          <a:noFill/>
        </p:spPr>
        <p:txBody>
          <a:bodyPr wrap="square" rtlCol="0">
            <a:spAutoFit/>
          </a:bodyPr>
          <a:lstStyle/>
          <a:p>
            <a:r>
              <a:rPr lang="en-GB" dirty="0"/>
              <a:t>Energy Retrofit to Community Building</a:t>
            </a:r>
          </a:p>
        </p:txBody>
      </p:sp>
      <p:pic>
        <p:nvPicPr>
          <p:cNvPr id="8" name="Picture 7">
            <a:extLst>
              <a:ext uri="{FF2B5EF4-FFF2-40B4-BE49-F238E27FC236}">
                <a16:creationId xmlns:a16="http://schemas.microsoft.com/office/drawing/2014/main" id="{CFC246A0-7B71-469C-8D33-C6E740778D3C}"/>
              </a:ext>
            </a:extLst>
          </p:cNvPr>
          <p:cNvPicPr>
            <a:picLocks noChangeAspect="1"/>
          </p:cNvPicPr>
          <p:nvPr/>
        </p:nvPicPr>
        <p:blipFill>
          <a:blip r:embed="rId12"/>
          <a:stretch>
            <a:fillRect/>
          </a:stretch>
        </p:blipFill>
        <p:spPr>
          <a:xfrm rot="584917">
            <a:off x="4883739" y="1691445"/>
            <a:ext cx="2562098" cy="1895953"/>
          </a:xfrm>
          <a:prstGeom prst="rect">
            <a:avLst/>
          </a:prstGeom>
        </p:spPr>
      </p:pic>
    </p:spTree>
    <p:extLst>
      <p:ext uri="{BB962C8B-B14F-4D97-AF65-F5344CB8AC3E}">
        <p14:creationId xmlns:p14="http://schemas.microsoft.com/office/powerpoint/2010/main" val="2595210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312558-5078-4BB8-BB8A-834A797C19D8}"/>
              </a:ext>
            </a:extLst>
          </p:cNvPr>
          <p:cNvSpPr/>
          <p:nvPr/>
        </p:nvSpPr>
        <p:spPr>
          <a:xfrm>
            <a:off x="1919289" y="1268414"/>
            <a:ext cx="8353425" cy="2985433"/>
          </a:xfrm>
          <a:prstGeom prst="rect">
            <a:avLst/>
          </a:prstGeom>
        </p:spPr>
        <p:txBody>
          <a:bodyPr>
            <a:spAutoFit/>
          </a:bodyPr>
          <a:lstStyle/>
          <a:p>
            <a:pPr>
              <a:defRPr/>
            </a:pPr>
            <a:r>
              <a:rPr lang="en-GB" sz="4400" b="1" dirty="0">
                <a:solidFill>
                  <a:srgbClr val="153357"/>
                </a:solidFill>
                <a:latin typeface="Arial" panose="020B0604020202020204" pitchFamily="34" charset="0"/>
                <a:ea typeface="+mj-ea"/>
              </a:rPr>
              <a:t>Please tell us how we can best help…</a:t>
            </a:r>
          </a:p>
          <a:p>
            <a:pPr>
              <a:defRPr/>
            </a:pPr>
            <a:endParaRPr lang="en-GB" sz="4400" b="1" dirty="0">
              <a:solidFill>
                <a:srgbClr val="153357"/>
              </a:solidFill>
              <a:latin typeface="Arial" panose="020B0604020202020204" pitchFamily="34" charset="0"/>
              <a:ea typeface="+mj-ea"/>
            </a:endParaRPr>
          </a:p>
          <a:p>
            <a:pPr>
              <a:defRPr/>
            </a:pPr>
            <a:endParaRPr lang="en-GB" sz="4000" dirty="0">
              <a:solidFill>
                <a:srgbClr val="153357"/>
              </a:solidFill>
              <a:latin typeface="Arial" panose="020B0604020202020204" pitchFamily="34" charset="0"/>
              <a:ea typeface="+mj-ea"/>
            </a:endParaRPr>
          </a:p>
          <a:p>
            <a:pPr marL="571500" indent="-571500">
              <a:buFont typeface="Arial" panose="020B0604020202020204" pitchFamily="34" charset="0"/>
              <a:buChar char="•"/>
              <a:defRPr/>
            </a:pPr>
            <a:endParaRPr lang="en-GB" sz="1600" dirty="0"/>
          </a:p>
        </p:txBody>
      </p:sp>
      <p:sp>
        <p:nvSpPr>
          <p:cNvPr id="8" name="TextBox 7">
            <a:extLst>
              <a:ext uri="{FF2B5EF4-FFF2-40B4-BE49-F238E27FC236}">
                <a16:creationId xmlns:a16="http://schemas.microsoft.com/office/drawing/2014/main" id="{98F51DEC-B766-4C9E-8559-C1046DF25B7C}"/>
              </a:ext>
            </a:extLst>
          </p:cNvPr>
          <p:cNvSpPr txBox="1"/>
          <p:nvPr/>
        </p:nvSpPr>
        <p:spPr>
          <a:xfrm>
            <a:off x="2135981" y="2348881"/>
            <a:ext cx="7920038" cy="5139869"/>
          </a:xfrm>
          <a:prstGeom prst="rect">
            <a:avLst/>
          </a:prstGeom>
          <a:noFill/>
        </p:spPr>
        <p:txBody>
          <a:bodyPr>
            <a:spAutoFit/>
          </a:bodyPr>
          <a:lstStyle/>
          <a:p>
            <a:pPr marL="457200" indent="-457200">
              <a:buFont typeface="Arial" panose="020B0604020202020204" pitchFamily="34" charset="0"/>
              <a:buChar char="•"/>
              <a:defRPr/>
            </a:pPr>
            <a:endParaRPr lang="en-GB" sz="2800" dirty="0"/>
          </a:p>
          <a:p>
            <a:pPr>
              <a:defRPr/>
            </a:pPr>
            <a:r>
              <a:rPr lang="en-GB" sz="2800" dirty="0"/>
              <a:t>Siobhan Mellon</a:t>
            </a:r>
          </a:p>
          <a:p>
            <a:pPr>
              <a:defRPr/>
            </a:pPr>
            <a:r>
              <a:rPr lang="en-GB" sz="2800" dirty="0"/>
              <a:t>Development Officer, Climate and Environment</a:t>
            </a:r>
          </a:p>
          <a:p>
            <a:pPr>
              <a:defRPr/>
            </a:pPr>
            <a:r>
              <a:rPr lang="en-GB" sz="2800" dirty="0">
                <a:hlinkClick r:id="rId3"/>
              </a:rPr>
              <a:t>Siobhan.mellon@scambs.gov.uk</a:t>
            </a:r>
            <a:endParaRPr lang="en-GB" sz="2800" dirty="0"/>
          </a:p>
          <a:p>
            <a:pPr>
              <a:defRPr/>
            </a:pPr>
            <a:r>
              <a:rPr lang="en-GB" sz="2800" dirty="0"/>
              <a:t>01954 3195</a:t>
            </a:r>
          </a:p>
          <a:p>
            <a:pPr>
              <a:defRPr/>
            </a:pPr>
            <a:endParaRPr lang="en-GB" sz="2800" dirty="0"/>
          </a:p>
          <a:p>
            <a:pPr>
              <a:defRPr/>
            </a:pPr>
            <a:r>
              <a:rPr lang="en-GB" sz="2800" dirty="0"/>
              <a:t>Emma Dyer </a:t>
            </a:r>
          </a:p>
          <a:p>
            <a:pPr>
              <a:defRPr/>
            </a:pPr>
            <a:r>
              <a:rPr lang="en-GB" sz="2800" dirty="0"/>
              <a:t>Project Officer, Climate and Environment</a:t>
            </a:r>
          </a:p>
          <a:p>
            <a:pPr>
              <a:defRPr/>
            </a:pPr>
            <a:r>
              <a:rPr lang="en-GB" sz="2800" dirty="0">
                <a:hlinkClick r:id="rId4"/>
              </a:rPr>
              <a:t>Emma.dyer@scambs.gov.uk</a:t>
            </a:r>
            <a:endParaRPr lang="en-GB" sz="2800" dirty="0"/>
          </a:p>
          <a:p>
            <a:pPr>
              <a:defRPr/>
            </a:pPr>
            <a:r>
              <a:rPr lang="en-GB" sz="2800" dirty="0"/>
              <a:t>01954 3344</a:t>
            </a:r>
          </a:p>
          <a:p>
            <a:pPr>
              <a:defRPr/>
            </a:pPr>
            <a:endParaRPr lang="en-GB" sz="4400" dirty="0"/>
          </a:p>
        </p:txBody>
      </p:sp>
    </p:spTree>
    <p:extLst>
      <p:ext uri="{BB962C8B-B14F-4D97-AF65-F5344CB8AC3E}">
        <p14:creationId xmlns:p14="http://schemas.microsoft.com/office/powerpoint/2010/main" val="83346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ird, drawing&#10;&#10;Description automatically generated">
            <a:extLst>
              <a:ext uri="{FF2B5EF4-FFF2-40B4-BE49-F238E27FC236}">
                <a16:creationId xmlns:a16="http://schemas.microsoft.com/office/drawing/2014/main" id="{FFCEACC2-2015-4539-8538-77CDBE2A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955800"/>
          </a:xfrm>
          <a:prstGeom prst="rect">
            <a:avLst/>
          </a:prstGeom>
        </p:spPr>
      </p:pic>
      <p:graphicFrame>
        <p:nvGraphicFramePr>
          <p:cNvPr id="5" name="Table 4">
            <a:extLst>
              <a:ext uri="{FF2B5EF4-FFF2-40B4-BE49-F238E27FC236}">
                <a16:creationId xmlns:a16="http://schemas.microsoft.com/office/drawing/2014/main" id="{81F6005A-FED9-4A83-9B88-2A1E250602CC}"/>
              </a:ext>
            </a:extLst>
          </p:cNvPr>
          <p:cNvGraphicFramePr>
            <a:graphicFrameLocks noGrp="1"/>
          </p:cNvGraphicFramePr>
          <p:nvPr>
            <p:extLst>
              <p:ext uri="{D42A27DB-BD31-4B8C-83A1-F6EECF244321}">
                <p14:modId xmlns:p14="http://schemas.microsoft.com/office/powerpoint/2010/main" val="1300284408"/>
              </p:ext>
            </p:extLst>
          </p:nvPr>
        </p:nvGraphicFramePr>
        <p:xfrm>
          <a:off x="1769424" y="3219786"/>
          <a:ext cx="9132124" cy="1903413"/>
        </p:xfrm>
        <a:graphic>
          <a:graphicData uri="http://schemas.openxmlformats.org/drawingml/2006/table">
            <a:tbl>
              <a:tblPr firstRow="1" firstCol="1" bandRow="1">
                <a:tableStyleId>{5C22544A-7EE6-4342-B048-85BDC9FD1C3A}</a:tableStyleId>
              </a:tblPr>
              <a:tblGrid>
                <a:gridCol w="9132124">
                  <a:extLst>
                    <a:ext uri="{9D8B030D-6E8A-4147-A177-3AD203B41FA5}">
                      <a16:colId xmlns:a16="http://schemas.microsoft.com/office/drawing/2014/main" val="1138532103"/>
                    </a:ext>
                  </a:extLst>
                </a:gridCol>
              </a:tblGrid>
              <a:tr h="734697">
                <a:tc>
                  <a:txBody>
                    <a:bodyPr/>
                    <a:lstStyle/>
                    <a:p>
                      <a:pPr algn="ctr">
                        <a:lnSpc>
                          <a:spcPct val="150000"/>
                        </a:lnSpc>
                        <a:spcAft>
                          <a:spcPts val="0"/>
                        </a:spcAft>
                      </a:pPr>
                      <a:r>
                        <a:rPr lang="en-GB" sz="4400" dirty="0">
                          <a:solidFill>
                            <a:schemeClr val="tx1"/>
                          </a:solidFill>
                          <a:effectLst/>
                        </a:rPr>
                        <a:t>Zero Carbon Communities grant-funded projects</a:t>
                      </a:r>
                      <a:endParaRPr lang="en-GB" sz="4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70081459"/>
                  </a:ext>
                </a:extLst>
              </a:tr>
            </a:tbl>
          </a:graphicData>
        </a:graphic>
      </p:graphicFrame>
    </p:spTree>
    <p:extLst>
      <p:ext uri="{BB962C8B-B14F-4D97-AF65-F5344CB8AC3E}">
        <p14:creationId xmlns:p14="http://schemas.microsoft.com/office/powerpoint/2010/main" val="2445527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ird, drawing&#10;&#10;Description automatically generated">
            <a:extLst>
              <a:ext uri="{FF2B5EF4-FFF2-40B4-BE49-F238E27FC236}">
                <a16:creationId xmlns:a16="http://schemas.microsoft.com/office/drawing/2014/main" id="{FFCEACC2-2015-4539-8538-77CDBE2A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955800"/>
          </a:xfrm>
          <a:prstGeom prst="rect">
            <a:avLst/>
          </a:prstGeom>
        </p:spPr>
      </p:pic>
      <p:sp>
        <p:nvSpPr>
          <p:cNvPr id="2" name="Rectangle 1">
            <a:extLst>
              <a:ext uri="{FF2B5EF4-FFF2-40B4-BE49-F238E27FC236}">
                <a16:creationId xmlns:a16="http://schemas.microsoft.com/office/drawing/2014/main" id="{C7413330-6E98-4310-A281-D02496B1A39A}"/>
              </a:ext>
            </a:extLst>
          </p:cNvPr>
          <p:cNvSpPr/>
          <p:nvPr/>
        </p:nvSpPr>
        <p:spPr>
          <a:xfrm>
            <a:off x="3225981" y="3657933"/>
            <a:ext cx="6127640" cy="830997"/>
          </a:xfrm>
          <a:prstGeom prst="rect">
            <a:avLst/>
          </a:prstGeom>
        </p:spPr>
        <p:txBody>
          <a:bodyPr wrap="none">
            <a:spAutoFit/>
          </a:bodyPr>
          <a:lstStyle/>
          <a:p>
            <a:pPr fontAlgn="base"/>
            <a:r>
              <a:rPr lang="en-GB" sz="2400" b="1" dirty="0">
                <a:latin typeface="Arial" panose="020B0604020202020204" pitchFamily="34" charset="0"/>
                <a:cs typeface="Arial" panose="020B0604020202020204" pitchFamily="34" charset="0"/>
              </a:rPr>
              <a:t>Net Zero Now </a:t>
            </a:r>
            <a:r>
              <a:rPr lang="en-GB" sz="2400" dirty="0">
                <a:latin typeface="Arial" panose="020B0604020202020204" pitchFamily="34" charset="0"/>
                <a:cs typeface="Arial" panose="020B0604020202020204" pitchFamily="34" charset="0"/>
              </a:rPr>
              <a:t> </a:t>
            </a:r>
          </a:p>
          <a:p>
            <a:pPr fontAlgn="base"/>
            <a:r>
              <a:rPr lang="en-GB" sz="2400" dirty="0">
                <a:latin typeface="Arial" panose="020B0604020202020204" pitchFamily="34" charset="0"/>
                <a:cs typeface="Arial" panose="020B0604020202020204" pitchFamily="34" charset="0"/>
              </a:rPr>
              <a:t>Alana Sinclair, Cambridge Carbon Footprint</a:t>
            </a:r>
          </a:p>
        </p:txBody>
      </p:sp>
    </p:spTree>
    <p:extLst>
      <p:ext uri="{BB962C8B-B14F-4D97-AF65-F5344CB8AC3E}">
        <p14:creationId xmlns:p14="http://schemas.microsoft.com/office/powerpoint/2010/main" val="3524180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5E0203-9295-4BC9-AC47-09FD15D301FA}"/>
              </a:ext>
            </a:extLst>
          </p:cNvPr>
          <p:cNvPicPr>
            <a:picLocks noChangeAspect="1"/>
          </p:cNvPicPr>
          <p:nvPr/>
        </p:nvPicPr>
        <p:blipFill rotWithShape="1">
          <a:blip r:embed="rId2"/>
          <a:srcRect b="16667"/>
          <a:stretch/>
        </p:blipFill>
        <p:spPr>
          <a:xfrm>
            <a:off x="20" y="10"/>
            <a:ext cx="12191980" cy="6857990"/>
          </a:xfrm>
          <a:prstGeom prst="rect">
            <a:avLst/>
          </a:prstGeom>
        </p:spPr>
      </p:pic>
    </p:spTree>
    <p:extLst>
      <p:ext uri="{BB962C8B-B14F-4D97-AF65-F5344CB8AC3E}">
        <p14:creationId xmlns:p14="http://schemas.microsoft.com/office/powerpoint/2010/main" val="4248877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32E8E6-2702-46DF-A58F-ECF06F6F7EAD}"/>
              </a:ext>
            </a:extLst>
          </p:cNvPr>
          <p:cNvPicPr>
            <a:picLocks noChangeAspect="1"/>
          </p:cNvPicPr>
          <p:nvPr/>
        </p:nvPicPr>
        <p:blipFill>
          <a:blip r:embed="rId2"/>
          <a:stretch>
            <a:fillRect/>
          </a:stretch>
        </p:blipFill>
        <p:spPr>
          <a:xfrm>
            <a:off x="1349829" y="36027"/>
            <a:ext cx="9459362" cy="7250143"/>
          </a:xfrm>
          <a:prstGeom prst="rect">
            <a:avLst/>
          </a:prstGeom>
        </p:spPr>
      </p:pic>
    </p:spTree>
    <p:extLst>
      <p:ext uri="{BB962C8B-B14F-4D97-AF65-F5344CB8AC3E}">
        <p14:creationId xmlns:p14="http://schemas.microsoft.com/office/powerpoint/2010/main" val="3610962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CD0C23-04F5-45D5-A50D-105EAD085083}"/>
              </a:ext>
            </a:extLst>
          </p:cNvPr>
          <p:cNvPicPr>
            <a:picLocks noChangeAspect="1"/>
          </p:cNvPicPr>
          <p:nvPr/>
        </p:nvPicPr>
        <p:blipFill>
          <a:blip r:embed="rId2"/>
          <a:stretch>
            <a:fillRect/>
          </a:stretch>
        </p:blipFill>
        <p:spPr>
          <a:xfrm>
            <a:off x="1016000" y="-70551"/>
            <a:ext cx="10334171" cy="7821181"/>
          </a:xfrm>
          <a:prstGeom prst="rect">
            <a:avLst/>
          </a:prstGeom>
        </p:spPr>
      </p:pic>
    </p:spTree>
    <p:extLst>
      <p:ext uri="{BB962C8B-B14F-4D97-AF65-F5344CB8AC3E}">
        <p14:creationId xmlns:p14="http://schemas.microsoft.com/office/powerpoint/2010/main" val="1180262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0EF95-3ED2-4A09-BF89-31ACA0B94C2A}"/>
              </a:ext>
            </a:extLst>
          </p:cNvPr>
          <p:cNvPicPr>
            <a:picLocks noChangeAspect="1"/>
          </p:cNvPicPr>
          <p:nvPr/>
        </p:nvPicPr>
        <p:blipFill>
          <a:blip r:embed="rId2"/>
          <a:stretch>
            <a:fillRect/>
          </a:stretch>
        </p:blipFill>
        <p:spPr>
          <a:xfrm>
            <a:off x="1596571" y="19093"/>
            <a:ext cx="9857155" cy="7470278"/>
          </a:xfrm>
          <a:prstGeom prst="rect">
            <a:avLst/>
          </a:prstGeom>
        </p:spPr>
      </p:pic>
    </p:spTree>
    <p:extLst>
      <p:ext uri="{BB962C8B-B14F-4D97-AF65-F5344CB8AC3E}">
        <p14:creationId xmlns:p14="http://schemas.microsoft.com/office/powerpoint/2010/main" val="1144724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808E8E-028E-4F53-8733-A38C9773D99F}"/>
              </a:ext>
            </a:extLst>
          </p:cNvPr>
          <p:cNvPicPr>
            <a:picLocks noChangeAspect="1"/>
          </p:cNvPicPr>
          <p:nvPr/>
        </p:nvPicPr>
        <p:blipFill>
          <a:blip r:embed="rId2"/>
          <a:stretch>
            <a:fillRect/>
          </a:stretch>
        </p:blipFill>
        <p:spPr>
          <a:xfrm>
            <a:off x="1422400" y="93235"/>
            <a:ext cx="9521371" cy="7134877"/>
          </a:xfrm>
          <a:prstGeom prst="rect">
            <a:avLst/>
          </a:prstGeom>
        </p:spPr>
      </p:pic>
    </p:spTree>
    <p:extLst>
      <p:ext uri="{BB962C8B-B14F-4D97-AF65-F5344CB8AC3E}">
        <p14:creationId xmlns:p14="http://schemas.microsoft.com/office/powerpoint/2010/main" val="3939970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BA15DD-3E82-4EAB-A59B-32D40AD62B7F}"/>
              </a:ext>
            </a:extLst>
          </p:cNvPr>
          <p:cNvPicPr>
            <a:picLocks noChangeAspect="1"/>
          </p:cNvPicPr>
          <p:nvPr/>
        </p:nvPicPr>
        <p:blipFill rotWithShape="1">
          <a:blip r:embed="rId2"/>
          <a:srcRect t="2180" b="11614"/>
          <a:stretch/>
        </p:blipFill>
        <p:spPr>
          <a:xfrm>
            <a:off x="20" y="10"/>
            <a:ext cx="12191980" cy="6857990"/>
          </a:xfrm>
          <a:prstGeom prst="rect">
            <a:avLst/>
          </a:prstGeom>
        </p:spPr>
      </p:pic>
    </p:spTree>
    <p:extLst>
      <p:ext uri="{BB962C8B-B14F-4D97-AF65-F5344CB8AC3E}">
        <p14:creationId xmlns:p14="http://schemas.microsoft.com/office/powerpoint/2010/main" val="1471484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4AB74B7-BA28-5A4D-BD11-13376576D034}"/>
              </a:ext>
            </a:extLst>
          </p:cNvPr>
          <p:cNvPicPr>
            <a:picLocks noGrp="1" noChangeAspect="1"/>
          </p:cNvPicPr>
          <p:nvPr>
            <p:ph idx="1"/>
          </p:nvPr>
        </p:nvPicPr>
        <p:blipFill>
          <a:blip r:embed="rId2"/>
          <a:stretch>
            <a:fillRect/>
          </a:stretch>
        </p:blipFill>
        <p:spPr>
          <a:xfrm>
            <a:off x="702734" y="472631"/>
            <a:ext cx="5197632" cy="5661998"/>
          </a:xfrm>
        </p:spPr>
      </p:pic>
      <p:sp>
        <p:nvSpPr>
          <p:cNvPr id="6" name="TextBox 5">
            <a:extLst>
              <a:ext uri="{FF2B5EF4-FFF2-40B4-BE49-F238E27FC236}">
                <a16:creationId xmlns:a16="http://schemas.microsoft.com/office/drawing/2014/main" id="{9D0577B9-4CAC-414D-BAB4-9843A5FCD4C1}"/>
              </a:ext>
            </a:extLst>
          </p:cNvPr>
          <p:cNvSpPr txBox="1"/>
          <p:nvPr/>
        </p:nvSpPr>
        <p:spPr>
          <a:xfrm>
            <a:off x="6079068" y="287866"/>
            <a:ext cx="5825066"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rPr>
              <a:t>Nov 2019: </a:t>
            </a:r>
            <a:r>
              <a:rPr kumimoji="0" lang="es-ES_tradnl" sz="2000" b="1" i="0" u="none" strike="noStrike" kern="1200" cap="none" spc="0" normalizeH="0" baseline="0" noProof="0" dirty="0" err="1">
                <a:ln>
                  <a:noFill/>
                </a:ln>
                <a:solidFill>
                  <a:srgbClr val="FF0000"/>
                </a:solidFill>
                <a:effectLst/>
                <a:uLnTx/>
                <a:uFillTx/>
                <a:latin typeface="Calibri" panose="020F0502020204030204"/>
                <a:ea typeface="+mn-ea"/>
                <a:cs typeface="+mn-cs"/>
              </a:rPr>
              <a:t>Ahead</a:t>
            </a:r>
            <a:r>
              <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rPr>
              <a:t> of </a:t>
            </a:r>
            <a:r>
              <a:rPr kumimoji="0" lang="es-ES_tradnl" sz="2000" b="1" i="0" u="none" strike="noStrike" kern="1200" cap="none" spc="0" normalizeH="0" baseline="0" noProof="0" dirty="0" err="1">
                <a:ln>
                  <a:noFill/>
                </a:ln>
                <a:solidFill>
                  <a:srgbClr val="FF0000"/>
                </a:solidFill>
                <a:effectLst/>
                <a:uLnTx/>
                <a:uFillTx/>
                <a:latin typeface="Calibri" panose="020F0502020204030204"/>
                <a:ea typeface="+mn-ea"/>
                <a:cs typeface="+mn-cs"/>
              </a:rPr>
              <a:t>projections</a:t>
            </a:r>
            <a:r>
              <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s-ES_tradnl" sz="2000" b="1" i="0" u="none" strike="noStrike" kern="1200" cap="none" spc="0" normalizeH="0" baseline="0" noProof="0" dirty="0" err="1">
                <a:ln>
                  <a:noFill/>
                </a:ln>
                <a:solidFill>
                  <a:srgbClr val="FF0000"/>
                </a:solidFill>
                <a:effectLst/>
                <a:uLnTx/>
                <a:uFillTx/>
                <a:latin typeface="Calibri" panose="020F0502020204030204"/>
                <a:ea typeface="+mn-ea"/>
                <a:cs typeface="+mn-cs"/>
              </a:rPr>
              <a:t>we</a:t>
            </a:r>
            <a:r>
              <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s-ES_tradnl" sz="2000" b="1" i="0" u="none" strike="noStrike" kern="1200" cap="none" spc="0" normalizeH="0" baseline="0" noProof="0" dirty="0" err="1">
                <a:ln>
                  <a:noFill/>
                </a:ln>
                <a:solidFill>
                  <a:srgbClr val="FF0000"/>
                </a:solidFill>
                <a:effectLst/>
                <a:uLnTx/>
                <a:uFillTx/>
                <a:latin typeface="Calibri" panose="020F0502020204030204"/>
                <a:ea typeface="+mn-ea"/>
                <a:cs typeface="+mn-cs"/>
              </a:rPr>
              <a:t>have</a:t>
            </a:r>
            <a:r>
              <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s-ES_tradnl" sz="2000" b="1" i="0" u="none" strike="noStrike" kern="1200" cap="none" spc="0" normalizeH="0" baseline="0" noProof="0" dirty="0" err="1">
                <a:ln>
                  <a:noFill/>
                </a:ln>
                <a:solidFill>
                  <a:srgbClr val="FF0000"/>
                </a:solidFill>
                <a:effectLst/>
                <a:uLnTx/>
                <a:uFillTx/>
                <a:latin typeface="Calibri" panose="020F0502020204030204"/>
                <a:ea typeface="+mn-ea"/>
                <a:cs typeface="+mn-cs"/>
              </a:rPr>
              <a:t>crossed</a:t>
            </a:r>
            <a:r>
              <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rPr>
              <a:t> a series of </a:t>
            </a:r>
            <a:r>
              <a:rPr kumimoji="0" lang="es-ES_tradnl" sz="2000" b="1" i="0" u="none" strike="noStrike" kern="1200" cap="none" spc="0" normalizeH="0" baseline="0" noProof="0" dirty="0" err="1">
                <a:ln>
                  <a:noFill/>
                </a:ln>
                <a:solidFill>
                  <a:srgbClr val="FF0000"/>
                </a:solidFill>
                <a:effectLst/>
                <a:uLnTx/>
                <a:uFillTx/>
                <a:latin typeface="Calibri" panose="020F0502020204030204"/>
                <a:ea typeface="+mn-ea"/>
                <a:cs typeface="+mn-cs"/>
              </a:rPr>
              <a:t>climate</a:t>
            </a:r>
            <a:r>
              <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s-ES_tradnl" sz="2000" b="1" i="0" u="none" strike="noStrike" kern="1200" cap="none" spc="0" normalizeH="0" baseline="0" noProof="0" dirty="0" err="1">
                <a:ln>
                  <a:noFill/>
                </a:ln>
                <a:solidFill>
                  <a:srgbClr val="FF0000"/>
                </a:solidFill>
                <a:effectLst/>
                <a:uLnTx/>
                <a:uFillTx/>
                <a:latin typeface="Calibri" panose="020F0502020204030204"/>
                <a:ea typeface="+mn-ea"/>
                <a:cs typeface="+mn-cs"/>
              </a:rPr>
              <a:t>tipping</a:t>
            </a:r>
            <a:r>
              <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s-ES_tradnl" sz="2000" b="1" i="0" u="none" strike="noStrike" kern="1200" cap="none" spc="0" normalizeH="0" baseline="0" noProof="0" dirty="0" err="1">
                <a:ln>
                  <a:noFill/>
                </a:ln>
                <a:solidFill>
                  <a:srgbClr val="FF0000"/>
                </a:solidFill>
                <a:effectLst/>
                <a:uLnTx/>
                <a:uFillTx/>
                <a:latin typeface="Calibri" panose="020F0502020204030204"/>
                <a:ea typeface="+mn-ea"/>
                <a:cs typeface="+mn-cs"/>
              </a:rPr>
              <a:t>points</a:t>
            </a:r>
            <a:r>
              <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s-ES_tradnl" sz="2000" b="1" i="0" u="none" strike="noStrike" kern="1200" cap="none" spc="0" normalizeH="0" baseline="0" noProof="0" dirty="0" err="1">
                <a:ln>
                  <a:noFill/>
                </a:ln>
                <a:solidFill>
                  <a:srgbClr val="FF0000"/>
                </a:solidFill>
                <a:effectLst/>
                <a:uLnTx/>
                <a:uFillTx/>
                <a:latin typeface="Calibri" panose="020F0502020204030204"/>
                <a:ea typeface="+mn-ea"/>
                <a:cs typeface="+mn-cs"/>
              </a:rPr>
              <a:t>before</a:t>
            </a:r>
            <a:r>
              <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s-ES_tradnl" sz="2000" b="1" i="0" u="none" strike="noStrike" kern="1200" cap="none" spc="0" normalizeH="0" baseline="0" noProof="0" dirty="0" err="1">
                <a:ln>
                  <a:noFill/>
                </a:ln>
                <a:solidFill>
                  <a:srgbClr val="FF0000"/>
                </a:solidFill>
                <a:effectLst/>
                <a:uLnTx/>
                <a:uFillTx/>
                <a:latin typeface="Calibri" panose="020F0502020204030204"/>
                <a:ea typeface="+mn-ea"/>
                <a:cs typeface="+mn-cs"/>
              </a:rPr>
              <a:t>even</a:t>
            </a:r>
            <a:r>
              <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s-ES_tradnl" sz="2000" b="1" i="0" u="none" strike="noStrike" kern="1200" cap="none" spc="0" normalizeH="0" baseline="0" noProof="0" dirty="0" err="1">
                <a:ln>
                  <a:noFill/>
                </a:ln>
                <a:solidFill>
                  <a:srgbClr val="FF0000"/>
                </a:solidFill>
                <a:effectLst/>
                <a:uLnTx/>
                <a:uFillTx/>
                <a:latin typeface="Calibri" panose="020F0502020204030204"/>
                <a:ea typeface="+mn-ea"/>
                <a:cs typeface="+mn-cs"/>
              </a:rPr>
              <a:t>reaching</a:t>
            </a:r>
            <a:r>
              <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rPr>
              <a:t> 1.5 </a:t>
            </a:r>
            <a:r>
              <a:rPr kumimoji="0" lang="es-ES_tradnl" sz="2000" b="1" i="0" u="none" strike="noStrike" kern="1200" cap="none" spc="0" normalizeH="0" baseline="0" noProof="0" dirty="0" err="1">
                <a:ln>
                  <a:noFill/>
                </a:ln>
                <a:solidFill>
                  <a:srgbClr val="FF0000"/>
                </a:solidFill>
                <a:effectLst/>
                <a:uLnTx/>
                <a:uFillTx/>
                <a:latin typeface="Calibri" panose="020F0502020204030204"/>
                <a:ea typeface="+mn-ea"/>
                <a:cs typeface="+mn-cs"/>
              </a:rPr>
              <a:t>degrees</a:t>
            </a:r>
            <a:r>
              <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rPr>
              <a:t> of global </a:t>
            </a:r>
            <a:r>
              <a:rPr kumimoji="0" lang="es-ES_tradnl" sz="2000" b="1" i="0" u="none" strike="noStrike" kern="1200" cap="none" spc="0" normalizeH="0" baseline="0" noProof="0" dirty="0" err="1">
                <a:ln>
                  <a:noFill/>
                </a:ln>
                <a:solidFill>
                  <a:srgbClr val="FF0000"/>
                </a:solidFill>
                <a:effectLst/>
                <a:uLnTx/>
                <a:uFillTx/>
                <a:latin typeface="Calibri" panose="020F0502020204030204"/>
                <a:ea typeface="+mn-ea"/>
                <a:cs typeface="+mn-cs"/>
              </a:rPr>
              <a:t>warming</a:t>
            </a:r>
            <a:endPar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We are now experiencing a series of </a:t>
            </a:r>
            <a:r>
              <a:rPr kumimoji="0" lang="en-GB" sz="2000" b="1" i="0" u="none" strike="noStrike" kern="1200" cap="none" spc="0" normalizeH="0" baseline="0" noProof="0" dirty="0">
                <a:ln>
                  <a:noFill/>
                </a:ln>
                <a:solidFill>
                  <a:srgbClr val="FF0000"/>
                </a:solidFill>
                <a:effectLst/>
                <a:uLnTx/>
                <a:uFillTx/>
                <a:latin typeface="Calibri" panose="020F0502020204030204"/>
                <a:ea typeface="+mn-ea"/>
                <a:cs typeface="+mn-cs"/>
              </a:rPr>
              <a:t>unstoppable destructive feedback loops  with a ‘domino effect’ unleashing “a cascade of unstoppable and irreversible events”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where the planet self-amplifies global warming: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Melting of ice-sheets in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Antartica</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and Greenland and melting of permafrost in the Arctic (and the methane that this will also release) happening earlier and faster than predicted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Amazon forest dieback and North American and Australian fires turning carbon sinks into carbon 	source. </a:t>
            </a:r>
            <a:endParaRPr kumimoji="0" lang="en-GB" sz="20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s-ES_tradnl" sz="2400" b="1" i="0" u="none" strike="noStrike" kern="1200" cap="none" spc="0" normalizeH="0" baseline="0" noProof="0" dirty="0" err="1">
                <a:ln>
                  <a:noFill/>
                </a:ln>
                <a:solidFill>
                  <a:srgbClr val="FF0000"/>
                </a:solidFill>
                <a:effectLst/>
                <a:uLnTx/>
                <a:uFillTx/>
                <a:latin typeface="Calibri" panose="020F0502020204030204"/>
                <a:ea typeface="+mn-ea"/>
                <a:cs typeface="+mn-cs"/>
              </a:rPr>
              <a:t>we</a:t>
            </a:r>
            <a:r>
              <a:rPr kumimoji="0" lang="es-ES_tradnl" sz="2400" b="1" i="0" u="none" strike="noStrike" kern="1200" cap="none" spc="0" normalizeH="0" baseline="0" noProof="0" dirty="0">
                <a:ln>
                  <a:noFill/>
                </a:ln>
                <a:solidFill>
                  <a:srgbClr val="FF0000"/>
                </a:solidFill>
                <a:effectLst/>
                <a:uLnTx/>
                <a:uFillTx/>
                <a:latin typeface="Calibri" panose="020F0502020204030204"/>
                <a:ea typeface="+mn-ea"/>
                <a:cs typeface="+mn-cs"/>
              </a:rPr>
              <a:t> are in a </a:t>
            </a:r>
            <a:r>
              <a:rPr kumimoji="0" lang="es-ES_tradnl" sz="2400" b="1" i="0" u="none" strike="noStrike" kern="1200" cap="none" spc="0" normalizeH="0" baseline="0" noProof="0" dirty="0" err="1">
                <a:ln>
                  <a:noFill/>
                </a:ln>
                <a:solidFill>
                  <a:srgbClr val="FF0000"/>
                </a:solidFill>
                <a:effectLst/>
                <a:uLnTx/>
                <a:uFillTx/>
                <a:latin typeface="Calibri" panose="020F0502020204030204"/>
                <a:ea typeface="+mn-ea"/>
                <a:cs typeface="+mn-cs"/>
              </a:rPr>
              <a:t>state</a:t>
            </a:r>
            <a:r>
              <a:rPr kumimoji="0" lang="es-ES_tradnl" sz="2400" b="1" i="0" u="none" strike="noStrike" kern="1200" cap="none" spc="0" normalizeH="0" baseline="0" noProof="0" dirty="0">
                <a:ln>
                  <a:noFill/>
                </a:ln>
                <a:solidFill>
                  <a:srgbClr val="FF0000"/>
                </a:solidFill>
                <a:effectLst/>
                <a:uLnTx/>
                <a:uFillTx/>
                <a:latin typeface="Calibri" panose="020F0502020204030204"/>
                <a:ea typeface="+mn-ea"/>
                <a:cs typeface="+mn-cs"/>
              </a:rPr>
              <a:t> of </a:t>
            </a:r>
            <a:r>
              <a:rPr kumimoji="0" lang="es-ES_tradnl" sz="2400" b="1" i="0" u="none" strike="noStrike" kern="1200" cap="none" spc="0" normalizeH="0" baseline="0" noProof="0" dirty="0" err="1">
                <a:ln>
                  <a:noFill/>
                </a:ln>
                <a:solidFill>
                  <a:srgbClr val="FF0000"/>
                </a:solidFill>
                <a:effectLst/>
                <a:uLnTx/>
                <a:uFillTx/>
                <a:latin typeface="Calibri" panose="020F0502020204030204"/>
                <a:ea typeface="+mn-ea"/>
                <a:cs typeface="+mn-cs"/>
              </a:rPr>
              <a:t>planetary</a:t>
            </a:r>
            <a:r>
              <a:rPr kumimoji="0" lang="es-ES_tradnl"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s-ES_tradnl" sz="2400" b="1" i="0" u="none" strike="noStrike" kern="1200" cap="none" spc="0" normalizeH="0" baseline="0" noProof="0" dirty="0" err="1">
                <a:ln>
                  <a:noFill/>
                </a:ln>
                <a:solidFill>
                  <a:srgbClr val="FF0000"/>
                </a:solidFill>
                <a:effectLst/>
                <a:uLnTx/>
                <a:uFillTx/>
                <a:latin typeface="Calibri" panose="020F0502020204030204"/>
                <a:ea typeface="+mn-ea"/>
                <a:cs typeface="+mn-cs"/>
              </a:rPr>
              <a:t>emergency</a:t>
            </a:r>
            <a:endParaRPr kumimoji="0" lang="es-ES_tradnl"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507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BA7AE0-BB13-4525-A2C6-DE2C4F9602F2}"/>
              </a:ext>
            </a:extLst>
          </p:cNvPr>
          <p:cNvPicPr>
            <a:picLocks noChangeAspect="1"/>
          </p:cNvPicPr>
          <p:nvPr/>
        </p:nvPicPr>
        <p:blipFill>
          <a:blip r:embed="rId2"/>
          <a:stretch>
            <a:fillRect/>
          </a:stretch>
        </p:blipFill>
        <p:spPr>
          <a:xfrm>
            <a:off x="1306191" y="211838"/>
            <a:ext cx="9898837" cy="7408163"/>
          </a:xfrm>
          <a:prstGeom prst="rect">
            <a:avLst/>
          </a:prstGeom>
        </p:spPr>
      </p:pic>
    </p:spTree>
    <p:extLst>
      <p:ext uri="{BB962C8B-B14F-4D97-AF65-F5344CB8AC3E}">
        <p14:creationId xmlns:p14="http://schemas.microsoft.com/office/powerpoint/2010/main" val="3747548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EF84D-B92D-43C6-BCB2-D6B1438D0F16}"/>
              </a:ext>
            </a:extLst>
          </p:cNvPr>
          <p:cNvPicPr>
            <a:picLocks noChangeAspect="1"/>
          </p:cNvPicPr>
          <p:nvPr/>
        </p:nvPicPr>
        <p:blipFill rotWithShape="1">
          <a:blip r:embed="rId2"/>
          <a:srcRect t="14025" b="5618"/>
          <a:stretch/>
        </p:blipFill>
        <p:spPr>
          <a:xfrm>
            <a:off x="20" y="10"/>
            <a:ext cx="12191980" cy="6857990"/>
          </a:xfrm>
          <a:prstGeom prst="rect">
            <a:avLst/>
          </a:prstGeom>
        </p:spPr>
      </p:pic>
    </p:spTree>
    <p:extLst>
      <p:ext uri="{BB962C8B-B14F-4D97-AF65-F5344CB8AC3E}">
        <p14:creationId xmlns:p14="http://schemas.microsoft.com/office/powerpoint/2010/main" val="3171713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ird, drawing&#10;&#10;Description automatically generated">
            <a:extLst>
              <a:ext uri="{FF2B5EF4-FFF2-40B4-BE49-F238E27FC236}">
                <a16:creationId xmlns:a16="http://schemas.microsoft.com/office/drawing/2014/main" id="{FFCEACC2-2015-4539-8538-77CDBE2A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955800"/>
          </a:xfrm>
          <a:prstGeom prst="rect">
            <a:avLst/>
          </a:prstGeom>
        </p:spPr>
      </p:pic>
      <p:sp>
        <p:nvSpPr>
          <p:cNvPr id="2" name="Rectangle 1">
            <a:extLst>
              <a:ext uri="{FF2B5EF4-FFF2-40B4-BE49-F238E27FC236}">
                <a16:creationId xmlns:a16="http://schemas.microsoft.com/office/drawing/2014/main" id="{C5043461-123A-4B79-BEDF-0378C9E66A3E}"/>
              </a:ext>
            </a:extLst>
          </p:cNvPr>
          <p:cNvSpPr/>
          <p:nvPr/>
        </p:nvSpPr>
        <p:spPr>
          <a:xfrm>
            <a:off x="2881253" y="3511034"/>
            <a:ext cx="7453322" cy="830997"/>
          </a:xfrm>
          <a:prstGeom prst="rect">
            <a:avLst/>
          </a:prstGeom>
        </p:spPr>
        <p:txBody>
          <a:bodyPr wrap="none">
            <a:spAutoFit/>
          </a:bodyPr>
          <a:lstStyle/>
          <a:p>
            <a:pPr fontAlgn="base"/>
            <a:r>
              <a:rPr lang="en-GB" sz="2400" b="1" dirty="0">
                <a:latin typeface="Arial" panose="020B0604020202020204" pitchFamily="34" charset="0"/>
                <a:cs typeface="Arial" panose="020B0604020202020204" pitchFamily="34" charset="0"/>
              </a:rPr>
              <a:t>Orchard Park Shared Electric Cargo Trike Project</a:t>
            </a:r>
            <a:r>
              <a:rPr lang="en-GB" sz="2400" dirty="0">
                <a:latin typeface="Arial" panose="020B0604020202020204" pitchFamily="34" charset="0"/>
                <a:cs typeface="Arial" panose="020B0604020202020204" pitchFamily="34" charset="0"/>
              </a:rPr>
              <a:t> </a:t>
            </a:r>
          </a:p>
          <a:p>
            <a:pPr fontAlgn="base"/>
            <a:r>
              <a:rPr lang="en-GB" sz="2400" dirty="0">
                <a:latin typeface="Arial" panose="020B0604020202020204" pitchFamily="34" charset="0"/>
                <a:cs typeface="Arial" panose="020B0604020202020204" pitchFamily="34" charset="0"/>
              </a:rPr>
              <a:t>Frances Wright, Cambridge Cohousing</a:t>
            </a:r>
          </a:p>
        </p:txBody>
      </p:sp>
    </p:spTree>
    <p:extLst>
      <p:ext uri="{BB962C8B-B14F-4D97-AF65-F5344CB8AC3E}">
        <p14:creationId xmlns:p14="http://schemas.microsoft.com/office/powerpoint/2010/main" val="1175194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
        <p:cNvGrpSpPr/>
        <p:nvPr/>
      </p:nvGrpSpPr>
      <p:grpSpPr>
        <a:xfrm>
          <a:off x="0" y="0"/>
          <a:ext cx="0" cy="0"/>
          <a:chOff x="0" y="0"/>
          <a:chExt cx="0" cy="0"/>
        </a:xfrm>
      </p:grpSpPr>
      <p:pic>
        <p:nvPicPr>
          <p:cNvPr id="64" name="Google Shape;64;p13"/>
          <p:cNvPicPr preferRelativeResize="0"/>
          <p:nvPr/>
        </p:nvPicPr>
        <p:blipFill>
          <a:blip r:embed="rId4">
            <a:alphaModFix/>
          </a:blip>
          <a:stretch>
            <a:fillRect/>
          </a:stretch>
        </p:blipFill>
        <p:spPr>
          <a:xfrm>
            <a:off x="-179467" y="0"/>
            <a:ext cx="4652933" cy="4652933"/>
          </a:xfrm>
          <a:prstGeom prst="rect">
            <a:avLst/>
          </a:prstGeom>
          <a:noFill/>
          <a:ln>
            <a:noFill/>
          </a:ln>
        </p:spPr>
      </p:pic>
      <p:sp>
        <p:nvSpPr>
          <p:cNvPr id="65" name="Google Shape;65;p13"/>
          <p:cNvSpPr txBox="1">
            <a:spLocks noGrp="1"/>
          </p:cNvSpPr>
          <p:nvPr>
            <p:ph type="ctrTitle"/>
          </p:nvPr>
        </p:nvSpPr>
        <p:spPr>
          <a:xfrm>
            <a:off x="5490800" y="507167"/>
            <a:ext cx="5536000" cy="1997600"/>
          </a:xfrm>
          <a:prstGeom prst="rect">
            <a:avLst/>
          </a:prstGeom>
        </p:spPr>
        <p:txBody>
          <a:bodyPr spcFirstLastPara="1" wrap="square" lIns="121900" tIns="121900" rIns="121900" bIns="121900" anchor="t" anchorCtr="0">
            <a:noAutofit/>
          </a:bodyPr>
          <a:lstStyle/>
          <a:p>
            <a:pPr algn="ctr"/>
            <a:r>
              <a:rPr lang="en"/>
              <a:t>Orchard Park Shared Electric Trike Project</a:t>
            </a:r>
            <a:endParaRPr/>
          </a:p>
          <a:p>
            <a:pPr algn="ctr"/>
            <a:endParaRPr/>
          </a:p>
          <a:p>
            <a:pPr algn="ctr"/>
            <a:endParaRPr/>
          </a:p>
        </p:txBody>
      </p:sp>
      <p:sp>
        <p:nvSpPr>
          <p:cNvPr id="66" name="Google Shape;66;p13"/>
          <p:cNvSpPr txBox="1">
            <a:spLocks noGrp="1"/>
          </p:cNvSpPr>
          <p:nvPr>
            <p:ph type="subTitle" idx="1"/>
          </p:nvPr>
        </p:nvSpPr>
        <p:spPr>
          <a:xfrm>
            <a:off x="415600" y="2504767"/>
            <a:ext cx="10191200" cy="924400"/>
          </a:xfrm>
          <a:prstGeom prst="rect">
            <a:avLst/>
          </a:prstGeom>
        </p:spPr>
        <p:txBody>
          <a:bodyPr spcFirstLastPara="1" wrap="square" lIns="121900" tIns="121900" rIns="121900" bIns="121900" anchor="t" anchorCtr="0">
            <a:noAutofit/>
          </a:bodyPr>
          <a:lstStyle/>
          <a:p>
            <a:pPr marL="0" indent="0"/>
            <a:r>
              <a:rPr lang="en"/>
              <a:t> </a:t>
            </a:r>
            <a:endParaRPr/>
          </a:p>
        </p:txBody>
      </p:sp>
      <p:pic>
        <p:nvPicPr>
          <p:cNvPr id="67" name="Google Shape;67;p13" descr="The logo of South Cambridgeshire District Council with the phrase 'zero carbon communities' underneath. An outline of a tree is also pictured."/>
          <p:cNvPicPr preferRelativeResize="0"/>
          <p:nvPr/>
        </p:nvPicPr>
        <p:blipFill>
          <a:blip r:embed="rId5">
            <a:alphaModFix/>
          </a:blip>
          <a:stretch>
            <a:fillRect/>
          </a:stretch>
        </p:blipFill>
        <p:spPr>
          <a:xfrm>
            <a:off x="10165434" y="5534533"/>
            <a:ext cx="2026569" cy="132346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4"/>
          <p:cNvPicPr preferRelativeResize="0"/>
          <p:nvPr/>
        </p:nvPicPr>
        <p:blipFill>
          <a:blip r:embed="rId3">
            <a:alphaModFix/>
          </a:blip>
          <a:stretch>
            <a:fillRect/>
          </a:stretch>
        </p:blipFill>
        <p:spPr>
          <a:xfrm>
            <a:off x="-100299" y="1"/>
            <a:ext cx="12292300" cy="68580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5"/>
          <p:cNvPicPr preferRelativeResize="0"/>
          <p:nvPr/>
        </p:nvPicPr>
        <p:blipFill>
          <a:blip r:embed="rId3">
            <a:alphaModFix/>
          </a:blip>
          <a:stretch>
            <a:fillRect/>
          </a:stretch>
        </p:blipFill>
        <p:spPr>
          <a:xfrm>
            <a:off x="0" y="1"/>
            <a:ext cx="8083832" cy="6857999"/>
          </a:xfrm>
          <a:prstGeom prst="rect">
            <a:avLst/>
          </a:prstGeom>
          <a:noFill/>
          <a:ln>
            <a:noFill/>
          </a:ln>
        </p:spPr>
      </p:pic>
      <p:sp>
        <p:nvSpPr>
          <p:cNvPr id="78" name="Google Shape;78;p15"/>
          <p:cNvSpPr txBox="1"/>
          <p:nvPr/>
        </p:nvSpPr>
        <p:spPr>
          <a:xfrm>
            <a:off x="8415133" y="496967"/>
            <a:ext cx="3428800" cy="4522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3200" b="1" i="1" kern="0">
                <a:solidFill>
                  <a:srgbClr val="616365"/>
                </a:solidFill>
                <a:latin typeface="Roboto"/>
                <a:ea typeface="Roboto"/>
                <a:cs typeface="Roboto"/>
                <a:sym typeface="Roboto"/>
              </a:rPr>
              <a:t>Cambridge Cohousing </a:t>
            </a:r>
            <a:endParaRPr sz="3200" b="1" i="1" kern="0">
              <a:solidFill>
                <a:srgbClr val="616365"/>
              </a:solidFill>
              <a:latin typeface="Roboto"/>
              <a:ea typeface="Roboto"/>
              <a:cs typeface="Roboto"/>
              <a:sym typeface="Roboto"/>
            </a:endParaRPr>
          </a:p>
          <a:p>
            <a:pPr algn="ctr" defTabSz="1219170">
              <a:buClr>
                <a:srgbClr val="000000"/>
              </a:buClr>
            </a:pPr>
            <a:r>
              <a:rPr lang="en" sz="3200" b="1" i="1" kern="0">
                <a:solidFill>
                  <a:srgbClr val="616365"/>
                </a:solidFill>
                <a:latin typeface="Roboto"/>
                <a:ea typeface="Roboto"/>
                <a:cs typeface="Roboto"/>
                <a:sym typeface="Roboto"/>
              </a:rPr>
              <a:t>Shared Electric Car </a:t>
            </a:r>
            <a:endParaRPr sz="3200" b="1" i="1" kern="0">
              <a:solidFill>
                <a:srgbClr val="616365"/>
              </a:solidFill>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p:cNvPicPr preferRelativeResize="0"/>
          <p:nvPr/>
        </p:nvPicPr>
        <p:blipFill rotWithShape="1">
          <a:blip r:embed="rId3">
            <a:alphaModFix/>
          </a:blip>
          <a:srcRect b="1739"/>
          <a:stretch/>
        </p:blipFill>
        <p:spPr>
          <a:xfrm>
            <a:off x="2158933" y="203201"/>
            <a:ext cx="7874168" cy="6339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7"/>
          <p:cNvPicPr preferRelativeResize="0"/>
          <p:nvPr/>
        </p:nvPicPr>
        <p:blipFill>
          <a:blip r:embed="rId3">
            <a:alphaModFix/>
          </a:blip>
          <a:stretch>
            <a:fillRect/>
          </a:stretch>
        </p:blipFill>
        <p:spPr>
          <a:xfrm>
            <a:off x="1408667" y="1"/>
            <a:ext cx="9415867" cy="68579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415633" y="667900"/>
            <a:ext cx="4942000" cy="3345200"/>
          </a:xfrm>
          <a:prstGeom prst="rect">
            <a:avLst/>
          </a:prstGeom>
        </p:spPr>
        <p:txBody>
          <a:bodyPr spcFirstLastPara="1" wrap="square" lIns="121900" tIns="121900" rIns="121900" bIns="121900" anchor="t" anchorCtr="0">
            <a:noAutofit/>
          </a:bodyPr>
          <a:lstStyle/>
          <a:p>
            <a:r>
              <a:rPr lang="en"/>
              <a:t>Objectives </a:t>
            </a:r>
            <a:endParaRPr/>
          </a:p>
        </p:txBody>
      </p:sp>
      <p:sp>
        <p:nvSpPr>
          <p:cNvPr id="94" name="Google Shape;94;p18"/>
          <p:cNvSpPr txBox="1">
            <a:spLocks noGrp="1"/>
          </p:cNvSpPr>
          <p:nvPr>
            <p:ph type="body" idx="1"/>
          </p:nvPr>
        </p:nvSpPr>
        <p:spPr>
          <a:xfrm>
            <a:off x="6192900" y="667900"/>
            <a:ext cx="5555200" cy="5464800"/>
          </a:xfrm>
          <a:prstGeom prst="rect">
            <a:avLst/>
          </a:prstGeom>
        </p:spPr>
        <p:txBody>
          <a:bodyPr spcFirstLastPara="1" wrap="square" lIns="121900" tIns="121900" rIns="121900" bIns="121900" anchor="t" anchorCtr="0">
            <a:noAutofit/>
          </a:bodyPr>
          <a:lstStyle/>
          <a:p>
            <a:pPr indent="-457189">
              <a:buClr>
                <a:srgbClr val="000000"/>
              </a:buClr>
              <a:buSzPts val="1800"/>
            </a:pPr>
            <a:r>
              <a:rPr lang="en" sz="2400" b="1">
                <a:solidFill>
                  <a:srgbClr val="000000"/>
                </a:solidFill>
              </a:rPr>
              <a:t>Promote local awareness</a:t>
            </a:r>
            <a:r>
              <a:rPr lang="en" sz="2400">
                <a:solidFill>
                  <a:srgbClr val="000000"/>
                </a:solidFill>
              </a:rPr>
              <a:t> of climate emergency and need for individual action, and contribution of transport choices can make.</a:t>
            </a:r>
            <a:endParaRPr sz="2400">
              <a:solidFill>
                <a:srgbClr val="000000"/>
              </a:solidFill>
            </a:endParaRPr>
          </a:p>
          <a:p>
            <a:pPr indent="-457189">
              <a:buClr>
                <a:srgbClr val="000000"/>
              </a:buClr>
              <a:buSzPts val="1800"/>
            </a:pPr>
            <a:r>
              <a:rPr lang="en" sz="2400">
                <a:solidFill>
                  <a:srgbClr val="000000"/>
                </a:solidFill>
              </a:rPr>
              <a:t>Reduce use &amp; ownership of cars to </a:t>
            </a:r>
            <a:r>
              <a:rPr lang="en" sz="2400" b="1">
                <a:solidFill>
                  <a:srgbClr val="000000"/>
                </a:solidFill>
              </a:rPr>
              <a:t>reduce C02. </a:t>
            </a:r>
            <a:endParaRPr sz="2400" b="1">
              <a:solidFill>
                <a:srgbClr val="000000"/>
              </a:solidFill>
            </a:endParaRPr>
          </a:p>
          <a:p>
            <a:pPr indent="-457189">
              <a:buClr>
                <a:srgbClr val="000000"/>
              </a:buClr>
              <a:buSzPts val="1800"/>
            </a:pPr>
            <a:r>
              <a:rPr lang="en" sz="2400">
                <a:solidFill>
                  <a:srgbClr val="000000"/>
                </a:solidFill>
              </a:rPr>
              <a:t>Provide a </a:t>
            </a:r>
            <a:r>
              <a:rPr lang="en" sz="2400" b="1">
                <a:solidFill>
                  <a:srgbClr val="000000"/>
                </a:solidFill>
              </a:rPr>
              <a:t>case study</a:t>
            </a:r>
            <a:r>
              <a:rPr lang="en" sz="2400">
                <a:solidFill>
                  <a:srgbClr val="000000"/>
                </a:solidFill>
              </a:rPr>
              <a:t> on viability and value of community-led electric bike schemes.</a:t>
            </a:r>
            <a:endParaRPr sz="2400">
              <a:solidFill>
                <a:srgbClr val="000000"/>
              </a:solidFill>
            </a:endParaRPr>
          </a:p>
          <a:p>
            <a:pPr indent="-457189">
              <a:buClr>
                <a:srgbClr val="000000"/>
              </a:buClr>
              <a:buSzPts val="1800"/>
            </a:pPr>
            <a:r>
              <a:rPr lang="en" sz="2400" b="1">
                <a:solidFill>
                  <a:srgbClr val="000000"/>
                </a:solidFill>
              </a:rPr>
              <a:t>Promote community-led solutions</a:t>
            </a:r>
            <a:r>
              <a:rPr lang="en" sz="2400">
                <a:solidFill>
                  <a:srgbClr val="000000"/>
                </a:solidFill>
              </a:rPr>
              <a:t> to climate emergency.</a:t>
            </a:r>
            <a:endParaRPr sz="2400">
              <a:solidFill>
                <a:srgbClr val="000000"/>
              </a:solidFill>
            </a:endParaRPr>
          </a:p>
          <a:p>
            <a:pPr indent="-457189">
              <a:buClr>
                <a:srgbClr val="000000"/>
              </a:buClr>
              <a:buSzPts val="1800"/>
            </a:pPr>
            <a:r>
              <a:rPr lang="en" sz="2400" b="1">
                <a:solidFill>
                  <a:srgbClr val="000000"/>
                </a:solidFill>
              </a:rPr>
              <a:t>Encourage community engagement</a:t>
            </a:r>
            <a:r>
              <a:rPr lang="en" sz="2400">
                <a:solidFill>
                  <a:srgbClr val="000000"/>
                </a:solidFill>
              </a:rPr>
              <a:t> in Orchard Park. </a:t>
            </a:r>
            <a:endParaRPr sz="2400">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415633" y="667900"/>
            <a:ext cx="4942000" cy="3345200"/>
          </a:xfrm>
          <a:prstGeom prst="rect">
            <a:avLst/>
          </a:prstGeom>
        </p:spPr>
        <p:txBody>
          <a:bodyPr spcFirstLastPara="1" wrap="square" lIns="121900" tIns="121900" rIns="121900" bIns="121900" anchor="t" anchorCtr="0">
            <a:noAutofit/>
          </a:bodyPr>
          <a:lstStyle/>
          <a:p>
            <a:r>
              <a:rPr lang="en"/>
              <a:t> Funding </a:t>
            </a:r>
            <a:endParaRPr/>
          </a:p>
        </p:txBody>
      </p:sp>
      <p:sp>
        <p:nvSpPr>
          <p:cNvPr id="100" name="Google Shape;100;p19"/>
          <p:cNvSpPr txBox="1">
            <a:spLocks noGrp="1"/>
          </p:cNvSpPr>
          <p:nvPr>
            <p:ph type="body" idx="1"/>
          </p:nvPr>
        </p:nvSpPr>
        <p:spPr>
          <a:xfrm>
            <a:off x="5854400" y="119633"/>
            <a:ext cx="6151600" cy="6560800"/>
          </a:xfrm>
          <a:prstGeom prst="rect">
            <a:avLst/>
          </a:prstGeom>
        </p:spPr>
        <p:txBody>
          <a:bodyPr spcFirstLastPara="1" wrap="square" lIns="121900" tIns="121900" rIns="121900" bIns="121900" anchor="t" anchorCtr="0">
            <a:noAutofit/>
          </a:bodyPr>
          <a:lstStyle/>
          <a:p>
            <a:pPr marL="0" indent="0">
              <a:buNone/>
            </a:pPr>
            <a:r>
              <a:rPr lang="en" sz="2400" b="1">
                <a:solidFill>
                  <a:srgbClr val="000000"/>
                </a:solidFill>
              </a:rPr>
              <a:t>Trike &amp; accessories. </a:t>
            </a:r>
            <a:r>
              <a:rPr lang="en" sz="2400">
                <a:solidFill>
                  <a:srgbClr val="000000"/>
                </a:solidFill>
              </a:rPr>
              <a:t>Spare battery, box cover, rain cover, sun roof, rear carrier rack, baby seat.  </a:t>
            </a:r>
            <a:endParaRPr sz="2400">
              <a:solidFill>
                <a:srgbClr val="000000"/>
              </a:solidFill>
            </a:endParaRPr>
          </a:p>
          <a:p>
            <a:pPr marL="0" indent="0">
              <a:spcBef>
                <a:spcPts val="2133"/>
              </a:spcBef>
              <a:buNone/>
            </a:pPr>
            <a:r>
              <a:rPr lang="en" sz="2400" b="1">
                <a:solidFill>
                  <a:srgbClr val="000000"/>
                </a:solidFill>
              </a:rPr>
              <a:t>Security measures. </a:t>
            </a:r>
            <a:r>
              <a:rPr lang="en" sz="2400">
                <a:solidFill>
                  <a:srgbClr val="000000"/>
                </a:solidFill>
              </a:rPr>
              <a:t> Padlocks for bin store. Ground anchor. Gold standard chain &amp; padlock. Security marks. Etc.</a:t>
            </a:r>
            <a:endParaRPr sz="2400">
              <a:solidFill>
                <a:srgbClr val="000000"/>
              </a:solidFill>
            </a:endParaRPr>
          </a:p>
          <a:p>
            <a:pPr marL="0" indent="0">
              <a:spcBef>
                <a:spcPts val="2133"/>
              </a:spcBef>
              <a:buNone/>
            </a:pPr>
            <a:r>
              <a:rPr lang="en" sz="2400" b="1">
                <a:solidFill>
                  <a:srgbClr val="000000"/>
                </a:solidFill>
              </a:rPr>
              <a:t>Promotional activity. </a:t>
            </a:r>
            <a:r>
              <a:rPr lang="en" sz="2400">
                <a:solidFill>
                  <a:srgbClr val="000000"/>
                </a:solidFill>
              </a:rPr>
              <a:t> Outspoken bikes event. Materials for box decoration. GPS Tracker for research.  Covered by grant from Cambridgeshire County Council/EU.  </a:t>
            </a:r>
            <a:endParaRPr sz="2400">
              <a:solidFill>
                <a:srgbClr val="000000"/>
              </a:solidFill>
            </a:endParaRPr>
          </a:p>
          <a:p>
            <a:pPr marL="0" indent="0">
              <a:spcBef>
                <a:spcPts val="2133"/>
              </a:spcBef>
              <a:buNone/>
            </a:pPr>
            <a:r>
              <a:rPr lang="en" sz="2400" b="1">
                <a:solidFill>
                  <a:srgbClr val="000000"/>
                </a:solidFill>
              </a:rPr>
              <a:t>Running costs. </a:t>
            </a:r>
            <a:r>
              <a:rPr lang="en" sz="2400">
                <a:solidFill>
                  <a:srgbClr val="000000"/>
                </a:solidFill>
              </a:rPr>
              <a:t>Insurance, electricity &amp; repairs - to cover from membership fees.</a:t>
            </a:r>
            <a:endParaRPr sz="2400">
              <a:solidFill>
                <a:srgbClr val="000000"/>
              </a:solidFill>
            </a:endParaRPr>
          </a:p>
          <a:p>
            <a:pPr marL="0" indent="0">
              <a:spcBef>
                <a:spcPts val="2133"/>
              </a:spcBef>
              <a:buNone/>
            </a:pPr>
            <a:endParaRPr/>
          </a:p>
          <a:p>
            <a:pPr marL="0" indent="0">
              <a:spcBef>
                <a:spcPts val="2133"/>
              </a:spcBef>
              <a:spcAft>
                <a:spcPts val="2133"/>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94877-F45B-5B4F-8588-BE7C233BD3BA}"/>
              </a:ext>
            </a:extLst>
          </p:cNvPr>
          <p:cNvSpPr>
            <a:spLocks noGrp="1"/>
          </p:cNvSpPr>
          <p:nvPr>
            <p:ph type="title"/>
          </p:nvPr>
        </p:nvSpPr>
        <p:spPr/>
        <p:txBody>
          <a:bodyPr/>
          <a:lstStyle/>
          <a:p>
            <a:endParaRPr lang="es-ES_tradnl" dirty="0"/>
          </a:p>
        </p:txBody>
      </p:sp>
      <p:pic>
        <p:nvPicPr>
          <p:cNvPr id="5" name="Content Placeholder 4">
            <a:extLst>
              <a:ext uri="{FF2B5EF4-FFF2-40B4-BE49-F238E27FC236}">
                <a16:creationId xmlns:a16="http://schemas.microsoft.com/office/drawing/2014/main" id="{32F09326-A0DB-164A-8D2B-CE68128A7653}"/>
              </a:ext>
            </a:extLst>
          </p:cNvPr>
          <p:cNvPicPr>
            <a:picLocks noGrp="1" noChangeAspect="1"/>
          </p:cNvPicPr>
          <p:nvPr>
            <p:ph idx="1"/>
          </p:nvPr>
        </p:nvPicPr>
        <p:blipFill>
          <a:blip r:embed="rId2"/>
          <a:stretch>
            <a:fillRect/>
          </a:stretch>
        </p:blipFill>
        <p:spPr>
          <a:xfrm>
            <a:off x="474133" y="2064280"/>
            <a:ext cx="6359035" cy="3860271"/>
          </a:xfrm>
        </p:spPr>
      </p:pic>
      <p:pic>
        <p:nvPicPr>
          <p:cNvPr id="9" name="Picture 8">
            <a:extLst>
              <a:ext uri="{FF2B5EF4-FFF2-40B4-BE49-F238E27FC236}">
                <a16:creationId xmlns:a16="http://schemas.microsoft.com/office/drawing/2014/main" id="{89EA7622-60DB-6743-B2CD-D94A01AEB47B}"/>
              </a:ext>
            </a:extLst>
          </p:cNvPr>
          <p:cNvPicPr>
            <a:picLocks noChangeAspect="1"/>
          </p:cNvPicPr>
          <p:nvPr/>
        </p:nvPicPr>
        <p:blipFill>
          <a:blip r:embed="rId3"/>
          <a:stretch>
            <a:fillRect/>
          </a:stretch>
        </p:blipFill>
        <p:spPr>
          <a:xfrm>
            <a:off x="474133" y="0"/>
            <a:ext cx="7704667" cy="1896533"/>
          </a:xfrm>
          <a:prstGeom prst="rect">
            <a:avLst/>
          </a:prstGeom>
        </p:spPr>
      </p:pic>
      <p:pic>
        <p:nvPicPr>
          <p:cNvPr id="4" name="Picture 3">
            <a:extLst>
              <a:ext uri="{FF2B5EF4-FFF2-40B4-BE49-F238E27FC236}">
                <a16:creationId xmlns:a16="http://schemas.microsoft.com/office/drawing/2014/main" id="{8B32BF69-AC43-9E42-9FC5-AF9588F7D589}"/>
              </a:ext>
            </a:extLst>
          </p:cNvPr>
          <p:cNvPicPr>
            <a:picLocks noChangeAspect="1"/>
          </p:cNvPicPr>
          <p:nvPr/>
        </p:nvPicPr>
        <p:blipFill>
          <a:blip r:embed="rId4"/>
          <a:stretch>
            <a:fillRect/>
          </a:stretch>
        </p:blipFill>
        <p:spPr>
          <a:xfrm>
            <a:off x="6907818" y="1380066"/>
            <a:ext cx="4662868" cy="3386667"/>
          </a:xfrm>
          <a:prstGeom prst="rect">
            <a:avLst/>
          </a:prstGeom>
        </p:spPr>
      </p:pic>
    </p:spTree>
    <p:extLst>
      <p:ext uri="{BB962C8B-B14F-4D97-AF65-F5344CB8AC3E}">
        <p14:creationId xmlns:p14="http://schemas.microsoft.com/office/powerpoint/2010/main" val="6188377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415633" y="667900"/>
            <a:ext cx="4942000" cy="3345200"/>
          </a:xfrm>
          <a:prstGeom prst="rect">
            <a:avLst/>
          </a:prstGeom>
        </p:spPr>
        <p:txBody>
          <a:bodyPr spcFirstLastPara="1" wrap="square" lIns="121900" tIns="121900" rIns="121900" bIns="121900" anchor="t" anchorCtr="0">
            <a:noAutofit/>
          </a:bodyPr>
          <a:lstStyle/>
          <a:p>
            <a:r>
              <a:rPr lang="en"/>
              <a:t>Practicalities</a:t>
            </a:r>
            <a:endParaRPr/>
          </a:p>
        </p:txBody>
      </p:sp>
      <p:sp>
        <p:nvSpPr>
          <p:cNvPr id="106" name="Google Shape;106;p20"/>
          <p:cNvSpPr txBox="1">
            <a:spLocks noGrp="1"/>
          </p:cNvSpPr>
          <p:nvPr>
            <p:ph type="body" idx="1"/>
          </p:nvPr>
        </p:nvSpPr>
        <p:spPr>
          <a:xfrm>
            <a:off x="6192900" y="325533"/>
            <a:ext cx="5555200" cy="6307200"/>
          </a:xfrm>
          <a:prstGeom prst="rect">
            <a:avLst/>
          </a:prstGeom>
        </p:spPr>
        <p:txBody>
          <a:bodyPr spcFirstLastPara="1" wrap="square" lIns="121900" tIns="121900" rIns="121900" bIns="121900" anchor="t" anchorCtr="0">
            <a:noAutofit/>
          </a:bodyPr>
          <a:lstStyle/>
          <a:p>
            <a:pPr indent="-457189">
              <a:lnSpc>
                <a:spcPct val="150000"/>
              </a:lnSpc>
              <a:buClr>
                <a:srgbClr val="000000"/>
              </a:buClr>
              <a:buSzPts val="1800"/>
            </a:pPr>
            <a:r>
              <a:rPr lang="en" sz="2400">
                <a:solidFill>
                  <a:srgbClr val="000000"/>
                </a:solidFill>
              </a:rPr>
              <a:t>Bookings &amp; communication </a:t>
            </a:r>
            <a:endParaRPr sz="2400">
              <a:solidFill>
                <a:srgbClr val="000000"/>
              </a:solidFill>
            </a:endParaRPr>
          </a:p>
          <a:p>
            <a:pPr indent="-457189">
              <a:lnSpc>
                <a:spcPct val="150000"/>
              </a:lnSpc>
              <a:buClr>
                <a:srgbClr val="000000"/>
              </a:buClr>
              <a:buSzPts val="1800"/>
            </a:pPr>
            <a:r>
              <a:rPr lang="en" sz="2400">
                <a:solidFill>
                  <a:srgbClr val="000000"/>
                </a:solidFill>
              </a:rPr>
              <a:t>Cambridge Cohousing  </a:t>
            </a:r>
            <a:endParaRPr sz="2400">
              <a:solidFill>
                <a:srgbClr val="000000"/>
              </a:solidFill>
            </a:endParaRPr>
          </a:p>
          <a:p>
            <a:pPr indent="-457189">
              <a:lnSpc>
                <a:spcPct val="150000"/>
              </a:lnSpc>
              <a:buClr>
                <a:srgbClr val="000000"/>
              </a:buClr>
              <a:buSzPts val="1800"/>
            </a:pPr>
            <a:r>
              <a:rPr lang="en" sz="2400">
                <a:solidFill>
                  <a:srgbClr val="000000"/>
                </a:solidFill>
              </a:rPr>
              <a:t>Administration</a:t>
            </a:r>
            <a:endParaRPr sz="2400">
              <a:solidFill>
                <a:srgbClr val="000000"/>
              </a:solidFill>
            </a:endParaRPr>
          </a:p>
          <a:p>
            <a:pPr indent="-457189">
              <a:lnSpc>
                <a:spcPct val="150000"/>
              </a:lnSpc>
              <a:buClr>
                <a:srgbClr val="000000"/>
              </a:buClr>
              <a:buSzPts val="1800"/>
            </a:pPr>
            <a:r>
              <a:rPr lang="en" sz="2400">
                <a:solidFill>
                  <a:srgbClr val="000000"/>
                </a:solidFill>
              </a:rPr>
              <a:t>Location</a:t>
            </a:r>
            <a:endParaRPr sz="2400">
              <a:solidFill>
                <a:srgbClr val="000000"/>
              </a:solidFill>
            </a:endParaRPr>
          </a:p>
          <a:p>
            <a:pPr indent="-457189">
              <a:lnSpc>
                <a:spcPct val="150000"/>
              </a:lnSpc>
              <a:buClr>
                <a:srgbClr val="000000"/>
              </a:buClr>
              <a:buSzPts val="1800"/>
            </a:pPr>
            <a:r>
              <a:rPr lang="en" sz="2400">
                <a:solidFill>
                  <a:srgbClr val="000000"/>
                </a:solidFill>
              </a:rPr>
              <a:t>Insurance</a:t>
            </a:r>
            <a:endParaRPr sz="2400">
              <a:solidFill>
                <a:srgbClr val="000000"/>
              </a:solidFill>
            </a:endParaRPr>
          </a:p>
          <a:p>
            <a:pPr indent="-457189">
              <a:lnSpc>
                <a:spcPct val="150000"/>
              </a:lnSpc>
              <a:buClr>
                <a:srgbClr val="000000"/>
              </a:buClr>
              <a:buSzPts val="1800"/>
            </a:pPr>
            <a:r>
              <a:rPr lang="en" sz="2400">
                <a:solidFill>
                  <a:srgbClr val="000000"/>
                </a:solidFill>
              </a:rPr>
              <a:t>Storage </a:t>
            </a:r>
            <a:endParaRPr sz="2400">
              <a:solidFill>
                <a:srgbClr val="000000"/>
              </a:solidFill>
            </a:endParaRPr>
          </a:p>
          <a:p>
            <a:pPr indent="-457189">
              <a:lnSpc>
                <a:spcPct val="150000"/>
              </a:lnSpc>
              <a:buClr>
                <a:srgbClr val="000000"/>
              </a:buClr>
              <a:buSzPts val="1800"/>
            </a:pPr>
            <a:r>
              <a:rPr lang="en" sz="2400">
                <a:solidFill>
                  <a:srgbClr val="000000"/>
                </a:solidFill>
              </a:rPr>
              <a:t>Security in use </a:t>
            </a:r>
            <a:endParaRPr sz="2400">
              <a:solidFill>
                <a:srgbClr val="000000"/>
              </a:solidFill>
            </a:endParaRPr>
          </a:p>
          <a:p>
            <a:pPr indent="-457189">
              <a:lnSpc>
                <a:spcPct val="150000"/>
              </a:lnSpc>
              <a:buClr>
                <a:srgbClr val="000000"/>
              </a:buClr>
              <a:buSzPts val="1800"/>
            </a:pPr>
            <a:r>
              <a:rPr lang="en" sz="2400">
                <a:solidFill>
                  <a:srgbClr val="000000"/>
                </a:solidFill>
              </a:rPr>
              <a:t>Sign up, guidance &amp; induction </a:t>
            </a:r>
            <a:endParaRPr sz="2400">
              <a:solidFill>
                <a:srgbClr val="000000"/>
              </a:solidFill>
            </a:endParaRPr>
          </a:p>
          <a:p>
            <a:pPr indent="-457189">
              <a:lnSpc>
                <a:spcPct val="150000"/>
              </a:lnSpc>
              <a:buClr>
                <a:srgbClr val="000000"/>
              </a:buClr>
              <a:buSzPts val="1800"/>
            </a:pPr>
            <a:r>
              <a:rPr lang="en" sz="2400">
                <a:solidFill>
                  <a:srgbClr val="000000"/>
                </a:solidFill>
              </a:rPr>
              <a:t>Tracker</a:t>
            </a:r>
            <a:endParaRPr sz="2400">
              <a:solidFill>
                <a:srgbClr val="000000"/>
              </a:solidFill>
            </a:endParaRPr>
          </a:p>
          <a:p>
            <a:pPr indent="0">
              <a:spcBef>
                <a:spcPts val="2133"/>
              </a:spcBef>
              <a:buNone/>
            </a:pPr>
            <a:endParaRPr sz="2133"/>
          </a:p>
          <a:p>
            <a:pPr indent="0">
              <a:spcBef>
                <a:spcPts val="2133"/>
              </a:spcBef>
              <a:buNone/>
            </a:pPr>
            <a:endParaRPr sz="2133"/>
          </a:p>
          <a:p>
            <a:pPr indent="0">
              <a:spcBef>
                <a:spcPts val="2133"/>
              </a:spcBef>
              <a:buNone/>
            </a:pPr>
            <a:endParaRPr/>
          </a:p>
          <a:p>
            <a:pPr indent="0">
              <a:spcBef>
                <a:spcPts val="2133"/>
              </a:spcBef>
              <a:spcAft>
                <a:spcPts val="2133"/>
              </a:spcAft>
              <a:buNone/>
            </a:pPr>
            <a:endParaRPr/>
          </a:p>
        </p:txBody>
      </p:sp>
      <p:sp>
        <p:nvSpPr>
          <p:cNvPr id="2" name="Rectangle 1">
            <a:extLst>
              <a:ext uri="{FF2B5EF4-FFF2-40B4-BE49-F238E27FC236}">
                <a16:creationId xmlns:a16="http://schemas.microsoft.com/office/drawing/2014/main" id="{B5E2B4B0-E8AF-487E-9820-E25AAB3458D1}"/>
              </a:ext>
            </a:extLst>
          </p:cNvPr>
          <p:cNvSpPr/>
          <p:nvPr/>
        </p:nvSpPr>
        <p:spPr>
          <a:xfrm>
            <a:off x="5971607" y="3244334"/>
            <a:ext cx="248786" cy="369332"/>
          </a:xfrm>
          <a:prstGeom prst="rect">
            <a:avLst/>
          </a:prstGeom>
        </p:spPr>
        <p:txBody>
          <a:bodyPr wrap="none">
            <a:spAutoFit/>
          </a:bodyPr>
          <a:lstStyle/>
          <a:p>
            <a:r>
              <a:rPr lang="en-GB" dirty="0"/>
              <a:t> </a:t>
            </a:r>
          </a:p>
        </p:txBody>
      </p:sp>
      <p:sp>
        <p:nvSpPr>
          <p:cNvPr id="3" name="Rectangle 2">
            <a:extLst>
              <a:ext uri="{FF2B5EF4-FFF2-40B4-BE49-F238E27FC236}">
                <a16:creationId xmlns:a16="http://schemas.microsoft.com/office/drawing/2014/main" id="{61E56367-B419-4C28-9D39-AE7FF18E63BD}"/>
              </a:ext>
            </a:extLst>
          </p:cNvPr>
          <p:cNvSpPr/>
          <p:nvPr/>
        </p:nvSpPr>
        <p:spPr>
          <a:xfrm>
            <a:off x="5971607" y="3244334"/>
            <a:ext cx="248786" cy="369332"/>
          </a:xfrm>
          <a:prstGeom prst="rect">
            <a:avLst/>
          </a:prstGeom>
        </p:spPr>
        <p:txBody>
          <a:bodyPr wrap="none">
            <a:spAutoFit/>
          </a:bodyPr>
          <a:lstStyle/>
          <a:p>
            <a:r>
              <a:rPr lang="en-GB" dirty="0"/>
              <a:t> </a:t>
            </a:r>
          </a:p>
        </p:txBody>
      </p:sp>
      <p:sp>
        <p:nvSpPr>
          <p:cNvPr id="4" name="Rectangle 3">
            <a:extLst>
              <a:ext uri="{FF2B5EF4-FFF2-40B4-BE49-F238E27FC236}">
                <a16:creationId xmlns:a16="http://schemas.microsoft.com/office/drawing/2014/main" id="{84D8223C-14DD-4DD2-8AD6-65205438C86C}"/>
              </a:ext>
            </a:extLst>
          </p:cNvPr>
          <p:cNvSpPr/>
          <p:nvPr/>
        </p:nvSpPr>
        <p:spPr>
          <a:xfrm>
            <a:off x="5971607" y="3244334"/>
            <a:ext cx="248786" cy="369332"/>
          </a:xfrm>
          <a:prstGeom prst="rect">
            <a:avLst/>
          </a:prstGeom>
        </p:spPr>
        <p:txBody>
          <a:bodyPr wrap="none">
            <a:spAutoFit/>
          </a:bodyPr>
          <a:lstStyle/>
          <a:p>
            <a:r>
              <a:rPr lang="en-GB" dirty="0"/>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415633" y="667900"/>
            <a:ext cx="4942000" cy="3345200"/>
          </a:xfrm>
          <a:prstGeom prst="rect">
            <a:avLst/>
          </a:prstGeom>
        </p:spPr>
        <p:txBody>
          <a:bodyPr spcFirstLastPara="1" wrap="square" lIns="121900" tIns="121900" rIns="121900" bIns="121900" anchor="t" anchorCtr="0">
            <a:noAutofit/>
          </a:bodyPr>
          <a:lstStyle/>
          <a:p>
            <a:r>
              <a:rPr lang="en-GB" dirty="0"/>
              <a:t>Challenges</a:t>
            </a:r>
            <a:endParaRPr dirty="0"/>
          </a:p>
        </p:txBody>
      </p:sp>
      <p:sp>
        <p:nvSpPr>
          <p:cNvPr id="106" name="Google Shape;106;p20"/>
          <p:cNvSpPr txBox="1">
            <a:spLocks noGrp="1"/>
          </p:cNvSpPr>
          <p:nvPr>
            <p:ph type="body" idx="1"/>
          </p:nvPr>
        </p:nvSpPr>
        <p:spPr>
          <a:xfrm>
            <a:off x="6192900" y="325533"/>
            <a:ext cx="5555200" cy="6307200"/>
          </a:xfrm>
          <a:prstGeom prst="rect">
            <a:avLst/>
          </a:prstGeom>
        </p:spPr>
        <p:txBody>
          <a:bodyPr spcFirstLastPara="1" wrap="square" lIns="121900" tIns="121900" rIns="121900" bIns="121900" anchor="t" anchorCtr="0">
            <a:noAutofit/>
          </a:bodyPr>
          <a:lstStyle/>
          <a:p>
            <a:pPr fontAlgn="base"/>
            <a:r>
              <a:rPr lang="en-GB" sz="2800" dirty="0"/>
              <a:t>Replication</a:t>
            </a:r>
          </a:p>
          <a:p>
            <a:pPr fontAlgn="base"/>
            <a:r>
              <a:rPr lang="en-GB" sz="2800" dirty="0"/>
              <a:t>Covering running costs</a:t>
            </a:r>
          </a:p>
          <a:p>
            <a:pPr fontAlgn="base"/>
            <a:r>
              <a:rPr lang="en-GB" sz="2800" dirty="0"/>
              <a:t>Engaging with Orchard Park</a:t>
            </a:r>
          </a:p>
          <a:p>
            <a:pPr fontAlgn="base"/>
            <a:r>
              <a:rPr lang="en-GB" sz="2800" dirty="0"/>
              <a:t>Storage</a:t>
            </a:r>
          </a:p>
          <a:p>
            <a:pPr fontAlgn="base"/>
            <a:r>
              <a:rPr lang="en-GB" sz="2800" dirty="0"/>
              <a:t>Security</a:t>
            </a:r>
          </a:p>
          <a:p>
            <a:pPr fontAlgn="base"/>
            <a:r>
              <a:rPr lang="en-GB" sz="2800" dirty="0"/>
              <a:t>Insurance</a:t>
            </a:r>
          </a:p>
          <a:p>
            <a:pPr fontAlgn="base"/>
            <a:r>
              <a:rPr lang="en-GB" sz="2800" dirty="0"/>
              <a:t>Volunteers for weekly checks/admin/repairs</a:t>
            </a:r>
          </a:p>
          <a:p>
            <a:pPr fontAlgn="base"/>
            <a:r>
              <a:rPr lang="en-GB" sz="2800" dirty="0"/>
              <a:t>Managing capacity</a:t>
            </a:r>
          </a:p>
          <a:p>
            <a:pPr marL="152396" indent="0">
              <a:lnSpc>
                <a:spcPct val="150000"/>
              </a:lnSpc>
              <a:buClr>
                <a:srgbClr val="000000"/>
              </a:buClr>
              <a:buSzPts val="1800"/>
              <a:buNone/>
            </a:pPr>
            <a:endParaRPr sz="2133" dirty="0"/>
          </a:p>
          <a:p>
            <a:pPr indent="0">
              <a:spcBef>
                <a:spcPts val="2133"/>
              </a:spcBef>
              <a:buNone/>
            </a:pPr>
            <a:endParaRPr sz="2133" dirty="0"/>
          </a:p>
          <a:p>
            <a:pPr indent="0">
              <a:spcBef>
                <a:spcPts val="2133"/>
              </a:spcBef>
              <a:buNone/>
            </a:pPr>
            <a:endParaRPr dirty="0"/>
          </a:p>
          <a:p>
            <a:pPr indent="0">
              <a:spcBef>
                <a:spcPts val="2133"/>
              </a:spcBef>
              <a:spcAft>
                <a:spcPts val="2133"/>
              </a:spcAft>
              <a:buNone/>
            </a:pPr>
            <a:endParaRPr dirty="0"/>
          </a:p>
        </p:txBody>
      </p:sp>
      <p:sp>
        <p:nvSpPr>
          <p:cNvPr id="2" name="Rectangle 1">
            <a:extLst>
              <a:ext uri="{FF2B5EF4-FFF2-40B4-BE49-F238E27FC236}">
                <a16:creationId xmlns:a16="http://schemas.microsoft.com/office/drawing/2014/main" id="{B5E2B4B0-E8AF-487E-9820-E25AAB3458D1}"/>
              </a:ext>
            </a:extLst>
          </p:cNvPr>
          <p:cNvSpPr/>
          <p:nvPr/>
        </p:nvSpPr>
        <p:spPr>
          <a:xfrm>
            <a:off x="5971607" y="3244334"/>
            <a:ext cx="248786" cy="369332"/>
          </a:xfrm>
          <a:prstGeom prst="rect">
            <a:avLst/>
          </a:prstGeom>
        </p:spPr>
        <p:txBody>
          <a:bodyPr wrap="none">
            <a:spAutoFit/>
          </a:bodyPr>
          <a:lstStyle/>
          <a:p>
            <a:r>
              <a:rPr lang="en-GB" dirty="0"/>
              <a:t> </a:t>
            </a:r>
          </a:p>
        </p:txBody>
      </p:sp>
      <p:sp>
        <p:nvSpPr>
          <p:cNvPr id="3" name="Rectangle 2">
            <a:extLst>
              <a:ext uri="{FF2B5EF4-FFF2-40B4-BE49-F238E27FC236}">
                <a16:creationId xmlns:a16="http://schemas.microsoft.com/office/drawing/2014/main" id="{61E56367-B419-4C28-9D39-AE7FF18E63BD}"/>
              </a:ext>
            </a:extLst>
          </p:cNvPr>
          <p:cNvSpPr/>
          <p:nvPr/>
        </p:nvSpPr>
        <p:spPr>
          <a:xfrm>
            <a:off x="5971607" y="3244334"/>
            <a:ext cx="248786" cy="369332"/>
          </a:xfrm>
          <a:prstGeom prst="rect">
            <a:avLst/>
          </a:prstGeom>
        </p:spPr>
        <p:txBody>
          <a:bodyPr wrap="none">
            <a:spAutoFit/>
          </a:bodyPr>
          <a:lstStyle/>
          <a:p>
            <a:r>
              <a:rPr lang="en-GB" dirty="0"/>
              <a:t> </a:t>
            </a:r>
          </a:p>
        </p:txBody>
      </p:sp>
      <p:sp>
        <p:nvSpPr>
          <p:cNvPr id="4" name="Rectangle 3">
            <a:extLst>
              <a:ext uri="{FF2B5EF4-FFF2-40B4-BE49-F238E27FC236}">
                <a16:creationId xmlns:a16="http://schemas.microsoft.com/office/drawing/2014/main" id="{84D8223C-14DD-4DD2-8AD6-65205438C86C}"/>
              </a:ext>
            </a:extLst>
          </p:cNvPr>
          <p:cNvSpPr/>
          <p:nvPr/>
        </p:nvSpPr>
        <p:spPr>
          <a:xfrm>
            <a:off x="5971607" y="3244334"/>
            <a:ext cx="248786" cy="369332"/>
          </a:xfrm>
          <a:prstGeom prst="rect">
            <a:avLst/>
          </a:prstGeom>
        </p:spPr>
        <p:txBody>
          <a:bodyPr wrap="none">
            <a:spAutoFit/>
          </a:bodyPr>
          <a:lstStyle/>
          <a:p>
            <a:r>
              <a:rPr lang="en-GB" dirty="0"/>
              <a:t> </a:t>
            </a:r>
          </a:p>
        </p:txBody>
      </p:sp>
    </p:spTree>
    <p:extLst>
      <p:ext uri="{BB962C8B-B14F-4D97-AF65-F5344CB8AC3E}">
        <p14:creationId xmlns:p14="http://schemas.microsoft.com/office/powerpoint/2010/main" val="3145745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ird, drawing&#10;&#10;Description automatically generated">
            <a:extLst>
              <a:ext uri="{FF2B5EF4-FFF2-40B4-BE49-F238E27FC236}">
                <a16:creationId xmlns:a16="http://schemas.microsoft.com/office/drawing/2014/main" id="{FFCEACC2-2015-4539-8538-77CDBE2A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955800"/>
          </a:xfrm>
          <a:prstGeom prst="rect">
            <a:avLst/>
          </a:prstGeom>
        </p:spPr>
      </p:pic>
      <p:sp>
        <p:nvSpPr>
          <p:cNvPr id="2" name="Rectangle 1">
            <a:extLst>
              <a:ext uri="{FF2B5EF4-FFF2-40B4-BE49-F238E27FC236}">
                <a16:creationId xmlns:a16="http://schemas.microsoft.com/office/drawing/2014/main" id="{2C42DAEF-DF1E-4C29-BD64-81CED46CD121}"/>
              </a:ext>
            </a:extLst>
          </p:cNvPr>
          <p:cNvSpPr/>
          <p:nvPr/>
        </p:nvSpPr>
        <p:spPr>
          <a:xfrm>
            <a:off x="2972460" y="3429000"/>
            <a:ext cx="7680308" cy="830997"/>
          </a:xfrm>
          <a:prstGeom prst="rect">
            <a:avLst/>
          </a:prstGeom>
        </p:spPr>
        <p:txBody>
          <a:bodyPr wrap="none">
            <a:spAutoFit/>
          </a:bodyPr>
          <a:lstStyle/>
          <a:p>
            <a:pPr fontAlgn="base"/>
            <a:r>
              <a:rPr lang="en-GB" sz="2400" b="1" dirty="0">
                <a:latin typeface="Arial" panose="020B0604020202020204" pitchFamily="34" charset="0"/>
                <a:cs typeface="Arial" panose="020B0604020202020204" pitchFamily="34" charset="0"/>
              </a:rPr>
              <a:t>Wilbraham Woodlands</a:t>
            </a:r>
            <a:r>
              <a:rPr lang="en-GB" sz="2400" dirty="0">
                <a:latin typeface="Arial" panose="020B0604020202020204" pitchFamily="34" charset="0"/>
                <a:cs typeface="Arial" panose="020B0604020202020204" pitchFamily="34" charset="0"/>
              </a:rPr>
              <a:t> </a:t>
            </a:r>
          </a:p>
          <a:p>
            <a:pPr fontAlgn="base"/>
            <a:r>
              <a:rPr lang="en-GB" sz="2400" dirty="0">
                <a:latin typeface="Arial" panose="020B0604020202020204" pitchFamily="34" charset="0"/>
                <a:cs typeface="Arial" panose="020B0604020202020204" pitchFamily="34" charset="0"/>
              </a:rPr>
              <a:t>Stephen Bartlett, Chair of Gt Wilbraham Parish Council</a:t>
            </a:r>
          </a:p>
        </p:txBody>
      </p:sp>
    </p:spTree>
    <p:extLst>
      <p:ext uri="{BB962C8B-B14F-4D97-AF65-F5344CB8AC3E}">
        <p14:creationId xmlns:p14="http://schemas.microsoft.com/office/powerpoint/2010/main" val="2651526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64565" cy="6858000"/>
          </a:xfrm>
          <a:custGeom>
            <a:avLst/>
            <a:gdLst/>
            <a:ahLst/>
            <a:cxnLst/>
            <a:rect l="l" t="t" r="r" b="b"/>
            <a:pathLst>
              <a:path w="964565" h="6858000">
                <a:moveTo>
                  <a:pt x="0" y="0"/>
                </a:moveTo>
                <a:lnTo>
                  <a:pt x="964171" y="0"/>
                </a:lnTo>
                <a:lnTo>
                  <a:pt x="964171" y="6858000"/>
                </a:lnTo>
                <a:lnTo>
                  <a:pt x="0" y="6858000"/>
                </a:lnTo>
                <a:lnTo>
                  <a:pt x="0" y="0"/>
                </a:lnTo>
                <a:close/>
              </a:path>
            </a:pathLst>
          </a:custGeom>
          <a:solidFill>
            <a:srgbClr val="1F2C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984901" y="0"/>
            <a:ext cx="0" cy="6858000"/>
          </a:xfrm>
          <a:custGeom>
            <a:avLst/>
            <a:gdLst/>
            <a:ahLst/>
            <a:cxnLst/>
            <a:rect l="l" t="t" r="r" b="b"/>
            <a:pathLst>
              <a:path h="6858000">
                <a:moveTo>
                  <a:pt x="0" y="0"/>
                </a:moveTo>
                <a:lnTo>
                  <a:pt x="0" y="6858000"/>
                </a:lnTo>
              </a:path>
            </a:pathLst>
          </a:custGeom>
          <a:ln w="45719">
            <a:solidFill>
              <a:srgbClr val="8EC0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007532" y="0"/>
            <a:ext cx="7934959" cy="6858000"/>
          </a:xfrm>
          <a:custGeom>
            <a:avLst/>
            <a:gdLst/>
            <a:ahLst/>
            <a:cxnLst/>
            <a:rect l="l" t="t" r="r" b="b"/>
            <a:pathLst>
              <a:path w="7934959" h="6858000">
                <a:moveTo>
                  <a:pt x="0" y="0"/>
                </a:moveTo>
                <a:lnTo>
                  <a:pt x="7934350" y="0"/>
                </a:lnTo>
                <a:lnTo>
                  <a:pt x="7934350" y="6858000"/>
                </a:lnTo>
                <a:lnTo>
                  <a:pt x="0" y="6858000"/>
                </a:lnTo>
                <a:lnTo>
                  <a:pt x="0" y="0"/>
                </a:lnTo>
                <a:close/>
              </a:path>
            </a:pathLst>
          </a:custGeom>
          <a:solidFill>
            <a:srgbClr val="1F2C29">
              <a:alpha val="9215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8955596" y="0"/>
            <a:ext cx="0" cy="6858000"/>
          </a:xfrm>
          <a:custGeom>
            <a:avLst/>
            <a:gdLst/>
            <a:ahLst/>
            <a:cxnLst/>
            <a:rect l="l" t="t" r="r" b="b"/>
            <a:pathLst>
              <a:path h="6858000">
                <a:moveTo>
                  <a:pt x="0" y="0"/>
                </a:moveTo>
                <a:lnTo>
                  <a:pt x="0" y="6858000"/>
                </a:lnTo>
              </a:path>
            </a:pathLst>
          </a:custGeom>
          <a:ln w="27431">
            <a:solidFill>
              <a:srgbClr val="8EC0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3936530" y="4246588"/>
            <a:ext cx="2864485" cy="46735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900" b="1" i="0" u="none" strike="noStrike" kern="1200" cap="none" spc="-10" normalizeH="0" baseline="0" noProof="0" dirty="0">
                <a:ln>
                  <a:noFill/>
                </a:ln>
                <a:solidFill>
                  <a:srgbClr val="FFC000"/>
                </a:solidFill>
                <a:effectLst/>
                <a:uLnTx/>
                <a:uFillTx/>
                <a:latin typeface="Arial"/>
                <a:ea typeface="+mn-ea"/>
                <a:cs typeface="Arial"/>
              </a:rPr>
              <a:t>Stephen</a:t>
            </a:r>
            <a:r>
              <a:rPr kumimoji="0" sz="2900" b="1" i="0" u="none" strike="noStrike" kern="1200" cap="none" spc="-85" normalizeH="0" baseline="0" noProof="0" dirty="0">
                <a:ln>
                  <a:noFill/>
                </a:ln>
                <a:solidFill>
                  <a:srgbClr val="FFC000"/>
                </a:solidFill>
                <a:effectLst/>
                <a:uLnTx/>
                <a:uFillTx/>
                <a:latin typeface="Arial"/>
                <a:ea typeface="+mn-ea"/>
                <a:cs typeface="Arial"/>
              </a:rPr>
              <a:t> </a:t>
            </a:r>
            <a:r>
              <a:rPr kumimoji="0" sz="2900" b="1" i="0" u="none" strike="noStrike" kern="1200" cap="none" spc="-5" normalizeH="0" baseline="0" noProof="0" dirty="0">
                <a:ln>
                  <a:noFill/>
                </a:ln>
                <a:solidFill>
                  <a:srgbClr val="FFC000"/>
                </a:solidFill>
                <a:effectLst/>
                <a:uLnTx/>
                <a:uFillTx/>
                <a:latin typeface="Arial"/>
                <a:ea typeface="+mn-ea"/>
                <a:cs typeface="Arial"/>
              </a:rPr>
              <a:t>Bartlett</a:t>
            </a:r>
            <a:endParaRPr kumimoji="0" sz="2900"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txBox="1"/>
          <p:nvPr/>
        </p:nvSpPr>
        <p:spPr>
          <a:xfrm>
            <a:off x="3278504" y="5062728"/>
            <a:ext cx="4171950" cy="2692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5" normalizeH="0" baseline="0" noProof="0" dirty="0">
                <a:ln>
                  <a:noFill/>
                </a:ln>
                <a:solidFill>
                  <a:srgbClr val="FFC000"/>
                </a:solidFill>
                <a:effectLst/>
                <a:uLnTx/>
                <a:uFillTx/>
                <a:latin typeface="Arial"/>
                <a:ea typeface="+mn-ea"/>
                <a:cs typeface="Arial"/>
              </a:rPr>
              <a:t>Chairman, Great Wilbraham Parish</a:t>
            </a:r>
            <a:r>
              <a:rPr kumimoji="0" sz="1600" b="1" i="0" u="none" strike="noStrike" kern="1200" cap="none" spc="-80" normalizeH="0" baseline="0" noProof="0" dirty="0">
                <a:ln>
                  <a:noFill/>
                </a:ln>
                <a:solidFill>
                  <a:srgbClr val="FFC000"/>
                </a:solidFill>
                <a:effectLst/>
                <a:uLnTx/>
                <a:uFillTx/>
                <a:latin typeface="Arial"/>
                <a:ea typeface="+mn-ea"/>
                <a:cs typeface="Arial"/>
              </a:rPr>
              <a:t> </a:t>
            </a:r>
            <a:r>
              <a:rPr kumimoji="0" sz="1600" b="1" i="0" u="none" strike="noStrike" kern="1200" cap="none" spc="-5" normalizeH="0" baseline="0" noProof="0" dirty="0">
                <a:ln>
                  <a:noFill/>
                </a:ln>
                <a:solidFill>
                  <a:srgbClr val="FFC000"/>
                </a:solidFill>
                <a:effectLst/>
                <a:uLnTx/>
                <a:uFillTx/>
                <a:latin typeface="Arial"/>
                <a:ea typeface="+mn-ea"/>
                <a:cs typeface="Arial"/>
              </a:rPr>
              <a:t>Council</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a:spLocks noGrp="1"/>
          </p:cNvSpPr>
          <p:nvPr>
            <p:ph type="title"/>
          </p:nvPr>
        </p:nvSpPr>
        <p:spPr>
          <a:xfrm>
            <a:off x="1514640" y="2560701"/>
            <a:ext cx="6991350" cy="802640"/>
          </a:xfrm>
          <a:prstGeom prst="rect">
            <a:avLst/>
          </a:prstGeom>
        </p:spPr>
        <p:txBody>
          <a:bodyPr vert="horz" wrap="square" lIns="0" tIns="12700" rIns="0" bIns="0" rtlCol="0">
            <a:spAutoFit/>
          </a:bodyPr>
          <a:lstStyle/>
          <a:p>
            <a:pPr marL="12700">
              <a:lnSpc>
                <a:spcPct val="100000"/>
              </a:lnSpc>
              <a:spcBef>
                <a:spcPts val="100"/>
              </a:spcBef>
            </a:pPr>
            <a:r>
              <a:rPr sz="5100" spc="-10" dirty="0"/>
              <a:t>Wilbraham</a:t>
            </a:r>
            <a:r>
              <a:rPr sz="5100" spc="-100" dirty="0"/>
              <a:t> </a:t>
            </a:r>
            <a:r>
              <a:rPr sz="5100" spc="-5" dirty="0"/>
              <a:t>Woodlands</a:t>
            </a:r>
            <a:endParaRPr sz="51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25600" y="812800"/>
            <a:ext cx="8765012" cy="545957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25600" y="965200"/>
            <a:ext cx="8347761" cy="524188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64565" cy="6858000"/>
          </a:xfrm>
          <a:custGeom>
            <a:avLst/>
            <a:gdLst/>
            <a:ahLst/>
            <a:cxnLst/>
            <a:rect l="l" t="t" r="r" b="b"/>
            <a:pathLst>
              <a:path w="964565" h="6858000">
                <a:moveTo>
                  <a:pt x="0" y="0"/>
                </a:moveTo>
                <a:lnTo>
                  <a:pt x="964173" y="0"/>
                </a:lnTo>
                <a:lnTo>
                  <a:pt x="964173" y="6858000"/>
                </a:lnTo>
                <a:lnTo>
                  <a:pt x="0" y="6858000"/>
                </a:lnTo>
                <a:lnTo>
                  <a:pt x="0" y="0"/>
                </a:lnTo>
                <a:close/>
              </a:path>
            </a:pathLst>
          </a:custGeom>
          <a:solidFill>
            <a:srgbClr val="1F2D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984901" y="0"/>
            <a:ext cx="0" cy="6858000"/>
          </a:xfrm>
          <a:custGeom>
            <a:avLst/>
            <a:gdLst/>
            <a:ahLst/>
            <a:cxnLst/>
            <a:rect l="l" t="t" r="r" b="b"/>
            <a:pathLst>
              <a:path h="6858000">
                <a:moveTo>
                  <a:pt x="0" y="0"/>
                </a:moveTo>
                <a:lnTo>
                  <a:pt x="0" y="6858000"/>
                </a:lnTo>
              </a:path>
            </a:pathLst>
          </a:custGeom>
          <a:ln w="45719">
            <a:solidFill>
              <a:srgbClr val="8EC0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015089" y="0"/>
            <a:ext cx="10361930" cy="6858000"/>
          </a:xfrm>
          <a:custGeom>
            <a:avLst/>
            <a:gdLst/>
            <a:ahLst/>
            <a:cxnLst/>
            <a:rect l="l" t="t" r="r" b="b"/>
            <a:pathLst>
              <a:path w="10361930" h="6858000">
                <a:moveTo>
                  <a:pt x="0" y="0"/>
                </a:moveTo>
                <a:lnTo>
                  <a:pt x="10361704" y="0"/>
                </a:lnTo>
                <a:lnTo>
                  <a:pt x="10361704" y="6858000"/>
                </a:lnTo>
                <a:lnTo>
                  <a:pt x="0" y="6858000"/>
                </a:lnTo>
                <a:lnTo>
                  <a:pt x="0" y="0"/>
                </a:lnTo>
                <a:close/>
              </a:path>
            </a:pathLst>
          </a:custGeom>
          <a:solidFill>
            <a:srgbClr val="1F2D29">
              <a:alpha val="9215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391762" y="0"/>
            <a:ext cx="0" cy="6858000"/>
          </a:xfrm>
          <a:custGeom>
            <a:avLst/>
            <a:gdLst/>
            <a:ahLst/>
            <a:cxnLst/>
            <a:rect l="l" t="t" r="r" b="b"/>
            <a:pathLst>
              <a:path h="6858000">
                <a:moveTo>
                  <a:pt x="0" y="0"/>
                </a:moveTo>
                <a:lnTo>
                  <a:pt x="0" y="6858000"/>
                </a:lnTo>
              </a:path>
            </a:pathLst>
          </a:custGeom>
          <a:ln w="28868">
            <a:solidFill>
              <a:srgbClr val="8EC0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2408285" y="674693"/>
            <a:ext cx="1270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srgbClr val="8EC0C1"/>
                </a:solidFill>
                <a:effectLst/>
                <a:uLnTx/>
                <a:uFillTx/>
                <a:latin typeface="Times New Roman"/>
                <a:ea typeface="+mn-ea"/>
                <a:cs typeface="Times New Roman"/>
              </a:rPr>
              <a:t>z</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7" name="object 7"/>
          <p:cNvSpPr txBox="1">
            <a:spLocks noGrp="1"/>
          </p:cNvSpPr>
          <p:nvPr>
            <p:ph type="title"/>
          </p:nvPr>
        </p:nvSpPr>
        <p:spPr>
          <a:xfrm>
            <a:off x="2690548" y="787161"/>
            <a:ext cx="3065780" cy="543560"/>
          </a:xfrm>
          <a:prstGeom prst="rect">
            <a:avLst/>
          </a:prstGeom>
        </p:spPr>
        <p:txBody>
          <a:bodyPr vert="horz" wrap="square" lIns="0" tIns="12700" rIns="0" bIns="0" rtlCol="0">
            <a:spAutoFit/>
          </a:bodyPr>
          <a:lstStyle/>
          <a:p>
            <a:pPr marL="12700">
              <a:lnSpc>
                <a:spcPct val="100000"/>
              </a:lnSpc>
              <a:spcBef>
                <a:spcPts val="100"/>
              </a:spcBef>
            </a:pPr>
            <a:r>
              <a:rPr spc="-5" dirty="0"/>
              <a:t>Rough</a:t>
            </a:r>
            <a:r>
              <a:rPr spc="-90" dirty="0"/>
              <a:t> </a:t>
            </a:r>
            <a:r>
              <a:rPr spc="-10" dirty="0"/>
              <a:t>Figures</a:t>
            </a:r>
          </a:p>
        </p:txBody>
      </p:sp>
      <p:sp>
        <p:nvSpPr>
          <p:cNvPr id="8" name="object 8"/>
          <p:cNvSpPr txBox="1"/>
          <p:nvPr/>
        </p:nvSpPr>
        <p:spPr>
          <a:xfrm>
            <a:off x="2852338" y="2759910"/>
            <a:ext cx="1668780" cy="3302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56870" algn="l"/>
              </a:tabLst>
              <a:defRPr/>
            </a:pPr>
            <a:r>
              <a:rPr kumimoji="0" sz="1850" b="0" i="0" u="none" strike="noStrike" kern="1200" cap="none" spc="0" normalizeH="0" baseline="0" noProof="0" dirty="0">
                <a:ln>
                  <a:noFill/>
                </a:ln>
                <a:solidFill>
                  <a:srgbClr val="8EC0C1"/>
                </a:solidFill>
                <a:effectLst/>
                <a:uLnTx/>
                <a:uFillTx/>
                <a:latin typeface="Times New Roman"/>
                <a:ea typeface="+mn-ea"/>
                <a:cs typeface="Times New Roman"/>
              </a:rPr>
              <a:t>§	</a:t>
            </a:r>
            <a:r>
              <a:rPr kumimoji="0" sz="2000" b="1" i="0" u="none" strike="noStrike" kern="1200" cap="none" spc="-5" normalizeH="0" baseline="0" noProof="0" dirty="0">
                <a:ln>
                  <a:noFill/>
                </a:ln>
                <a:solidFill>
                  <a:srgbClr val="FFC000"/>
                </a:solidFill>
                <a:effectLst/>
                <a:uLnTx/>
                <a:uFillTx/>
                <a:latin typeface="Arial"/>
                <a:ea typeface="+mn-ea"/>
                <a:cs typeface="Arial"/>
              </a:rPr>
              <a:t>2000</a:t>
            </a:r>
            <a:r>
              <a:rPr kumimoji="0" sz="2000" b="1" i="0" u="none" strike="noStrike" kern="1200" cap="none" spc="-85" normalizeH="0" baseline="0" noProof="0" dirty="0">
                <a:ln>
                  <a:noFill/>
                </a:ln>
                <a:solidFill>
                  <a:srgbClr val="FFC000"/>
                </a:solidFill>
                <a:effectLst/>
                <a:uLnTx/>
                <a:uFillTx/>
                <a:latin typeface="Arial"/>
                <a:ea typeface="+mn-ea"/>
                <a:cs typeface="Arial"/>
              </a:rPr>
              <a:t> </a:t>
            </a:r>
            <a:r>
              <a:rPr kumimoji="0" sz="2000" b="1" i="0" u="none" strike="noStrike" kern="1200" cap="none" spc="-5" normalizeH="0" baseline="0" noProof="0" dirty="0">
                <a:ln>
                  <a:noFill/>
                </a:ln>
                <a:solidFill>
                  <a:srgbClr val="FFC000"/>
                </a:solidFill>
                <a:effectLst/>
                <a:uLnTx/>
                <a:uFillTx/>
                <a:latin typeface="Arial"/>
                <a:ea typeface="+mn-ea"/>
                <a:cs typeface="Arial"/>
              </a:rPr>
              <a:t>acres</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9" name="object 9"/>
          <p:cNvSpPr txBox="1"/>
          <p:nvPr/>
        </p:nvSpPr>
        <p:spPr>
          <a:xfrm>
            <a:off x="2852338" y="3897831"/>
            <a:ext cx="2118360" cy="3302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56870" algn="l"/>
              </a:tabLst>
              <a:defRPr/>
            </a:pPr>
            <a:r>
              <a:rPr kumimoji="0" sz="1850" b="0" i="0" u="none" strike="noStrike" kern="1200" cap="none" spc="0" normalizeH="0" baseline="0" noProof="0" dirty="0">
                <a:ln>
                  <a:noFill/>
                </a:ln>
                <a:solidFill>
                  <a:srgbClr val="8EC0C1"/>
                </a:solidFill>
                <a:effectLst/>
                <a:uLnTx/>
                <a:uFillTx/>
                <a:latin typeface="Times New Roman"/>
                <a:ea typeface="+mn-ea"/>
                <a:cs typeface="Times New Roman"/>
              </a:rPr>
              <a:t>§	</a:t>
            </a:r>
            <a:r>
              <a:rPr kumimoji="0" sz="2000" b="1" i="0" u="none" strike="noStrike" kern="1200" cap="none" spc="-5" normalizeH="0" baseline="0" noProof="0" dirty="0">
                <a:ln>
                  <a:noFill/>
                </a:ln>
                <a:solidFill>
                  <a:srgbClr val="FFC000"/>
                </a:solidFill>
                <a:effectLst/>
                <a:uLnTx/>
                <a:uFillTx/>
                <a:latin typeface="Arial"/>
                <a:ea typeface="+mn-ea"/>
                <a:cs typeface="Arial"/>
              </a:rPr>
              <a:t>c.10%</a:t>
            </a:r>
            <a:r>
              <a:rPr kumimoji="0" sz="2000" b="1" i="0" u="none" strike="noStrike" kern="1200" cap="none" spc="-85" normalizeH="0" baseline="0" noProof="0" dirty="0">
                <a:ln>
                  <a:noFill/>
                </a:ln>
                <a:solidFill>
                  <a:srgbClr val="FFC000"/>
                </a:solidFill>
                <a:effectLst/>
                <a:uLnTx/>
                <a:uFillTx/>
                <a:latin typeface="Arial"/>
                <a:ea typeface="+mn-ea"/>
                <a:cs typeface="Arial"/>
              </a:rPr>
              <a:t> </a:t>
            </a:r>
            <a:r>
              <a:rPr kumimoji="0" sz="2000" b="1" i="0" u="none" strike="noStrike" kern="1200" cap="none" spc="-5" normalizeH="0" baseline="0" noProof="0" dirty="0">
                <a:ln>
                  <a:noFill/>
                </a:ln>
                <a:solidFill>
                  <a:srgbClr val="FFC000"/>
                </a:solidFill>
                <a:effectLst/>
                <a:uLnTx/>
                <a:uFillTx/>
                <a:latin typeface="Arial"/>
                <a:ea typeface="+mn-ea"/>
                <a:cs typeface="Arial"/>
              </a:rPr>
              <a:t>wooded</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0" name="object 10"/>
          <p:cNvSpPr txBox="1"/>
          <p:nvPr/>
        </p:nvSpPr>
        <p:spPr>
          <a:xfrm>
            <a:off x="2852338" y="5035751"/>
            <a:ext cx="2752090" cy="3302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56870" algn="l"/>
              </a:tabLst>
              <a:defRPr/>
            </a:pPr>
            <a:r>
              <a:rPr kumimoji="0" sz="1850" b="0" i="0" u="none" strike="noStrike" kern="1200" cap="none" spc="0" normalizeH="0" baseline="0" noProof="0" dirty="0">
                <a:ln>
                  <a:noFill/>
                </a:ln>
                <a:solidFill>
                  <a:srgbClr val="8EC0C1"/>
                </a:solidFill>
                <a:effectLst/>
                <a:uLnTx/>
                <a:uFillTx/>
                <a:latin typeface="Times New Roman"/>
                <a:ea typeface="+mn-ea"/>
                <a:cs typeface="Times New Roman"/>
              </a:rPr>
              <a:t>§	</a:t>
            </a:r>
            <a:r>
              <a:rPr kumimoji="0" sz="2000" b="1" i="0" u="none" strike="noStrike" kern="1200" cap="none" spc="-5" normalizeH="0" baseline="0" noProof="0" dirty="0">
                <a:ln>
                  <a:noFill/>
                </a:ln>
                <a:solidFill>
                  <a:srgbClr val="FFC000"/>
                </a:solidFill>
                <a:effectLst/>
                <a:uLnTx/>
                <a:uFillTx/>
                <a:latin typeface="Arial"/>
                <a:ea typeface="+mn-ea"/>
                <a:cs typeface="Arial"/>
              </a:rPr>
              <a:t>Goal c.30%</a:t>
            </a:r>
            <a:r>
              <a:rPr kumimoji="0" sz="2000" b="1" i="0" u="none" strike="noStrike" kern="1200" cap="none" spc="-85" normalizeH="0" baseline="0" noProof="0" dirty="0">
                <a:ln>
                  <a:noFill/>
                </a:ln>
                <a:solidFill>
                  <a:srgbClr val="FFC000"/>
                </a:solidFill>
                <a:effectLst/>
                <a:uLnTx/>
                <a:uFillTx/>
                <a:latin typeface="Arial"/>
                <a:ea typeface="+mn-ea"/>
                <a:cs typeface="Arial"/>
              </a:rPr>
              <a:t> </a:t>
            </a:r>
            <a:r>
              <a:rPr kumimoji="0" sz="2000" b="1" i="0" u="none" strike="noStrike" kern="1200" cap="none" spc="-5" normalizeH="0" baseline="0" noProof="0" dirty="0">
                <a:ln>
                  <a:noFill/>
                </a:ln>
                <a:solidFill>
                  <a:srgbClr val="FFC000"/>
                </a:solidFill>
                <a:effectLst/>
                <a:uLnTx/>
                <a:uFillTx/>
                <a:latin typeface="Arial"/>
                <a:ea typeface="+mn-ea"/>
                <a:cs typeface="Arial"/>
              </a:rPr>
              <a:t>wooded</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64565" cy="6858000"/>
          </a:xfrm>
          <a:custGeom>
            <a:avLst/>
            <a:gdLst/>
            <a:ahLst/>
            <a:cxnLst/>
            <a:rect l="l" t="t" r="r" b="b"/>
            <a:pathLst>
              <a:path w="964565" h="6858000">
                <a:moveTo>
                  <a:pt x="0" y="0"/>
                </a:moveTo>
                <a:lnTo>
                  <a:pt x="964173" y="0"/>
                </a:lnTo>
                <a:lnTo>
                  <a:pt x="964173" y="6858000"/>
                </a:lnTo>
                <a:lnTo>
                  <a:pt x="0" y="6858000"/>
                </a:lnTo>
                <a:lnTo>
                  <a:pt x="0" y="0"/>
                </a:lnTo>
                <a:close/>
              </a:path>
            </a:pathLst>
          </a:custGeom>
          <a:solidFill>
            <a:srgbClr val="1F2D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984901" y="0"/>
            <a:ext cx="0" cy="6858000"/>
          </a:xfrm>
          <a:custGeom>
            <a:avLst/>
            <a:gdLst/>
            <a:ahLst/>
            <a:cxnLst/>
            <a:rect l="l" t="t" r="r" b="b"/>
            <a:pathLst>
              <a:path h="6858000">
                <a:moveTo>
                  <a:pt x="0" y="0"/>
                </a:moveTo>
                <a:lnTo>
                  <a:pt x="0" y="6858000"/>
                </a:lnTo>
              </a:path>
            </a:pathLst>
          </a:custGeom>
          <a:ln w="45719">
            <a:solidFill>
              <a:srgbClr val="8EC0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015089" y="0"/>
            <a:ext cx="10361930" cy="6858000"/>
          </a:xfrm>
          <a:custGeom>
            <a:avLst/>
            <a:gdLst/>
            <a:ahLst/>
            <a:cxnLst/>
            <a:rect l="l" t="t" r="r" b="b"/>
            <a:pathLst>
              <a:path w="10361930" h="6858000">
                <a:moveTo>
                  <a:pt x="0" y="0"/>
                </a:moveTo>
                <a:lnTo>
                  <a:pt x="10361704" y="0"/>
                </a:lnTo>
                <a:lnTo>
                  <a:pt x="10361704" y="6858000"/>
                </a:lnTo>
                <a:lnTo>
                  <a:pt x="0" y="6858000"/>
                </a:lnTo>
                <a:lnTo>
                  <a:pt x="0" y="0"/>
                </a:lnTo>
                <a:close/>
              </a:path>
            </a:pathLst>
          </a:custGeom>
          <a:solidFill>
            <a:srgbClr val="1F2D29">
              <a:alpha val="9215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391762" y="0"/>
            <a:ext cx="0" cy="6858000"/>
          </a:xfrm>
          <a:custGeom>
            <a:avLst/>
            <a:gdLst/>
            <a:ahLst/>
            <a:cxnLst/>
            <a:rect l="l" t="t" r="r" b="b"/>
            <a:pathLst>
              <a:path h="6858000">
                <a:moveTo>
                  <a:pt x="0" y="0"/>
                </a:moveTo>
                <a:lnTo>
                  <a:pt x="0" y="6858000"/>
                </a:lnTo>
              </a:path>
            </a:pathLst>
          </a:custGeom>
          <a:ln w="28868">
            <a:solidFill>
              <a:srgbClr val="8EC0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2408285" y="674693"/>
            <a:ext cx="1270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srgbClr val="8EC0C1"/>
                </a:solidFill>
                <a:effectLst/>
                <a:uLnTx/>
                <a:uFillTx/>
                <a:latin typeface="Times New Roman"/>
                <a:ea typeface="+mn-ea"/>
                <a:cs typeface="Times New Roman"/>
              </a:rPr>
              <a:t>z</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7" name="object 7"/>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Others</a:t>
            </a:r>
            <a:r>
              <a:rPr spc="-90" dirty="0"/>
              <a:t> </a:t>
            </a:r>
            <a:r>
              <a:rPr spc="-5" dirty="0"/>
              <a:t>Involved</a:t>
            </a:r>
          </a:p>
        </p:txBody>
      </p:sp>
      <p:sp>
        <p:nvSpPr>
          <p:cNvPr id="8" name="object 8"/>
          <p:cNvSpPr txBox="1"/>
          <p:nvPr/>
        </p:nvSpPr>
        <p:spPr>
          <a:xfrm>
            <a:off x="2852338" y="2292550"/>
            <a:ext cx="7558405" cy="3540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tab pos="356870" algn="l"/>
              </a:tabLst>
              <a:defRPr/>
            </a:pPr>
            <a:r>
              <a:rPr kumimoji="0" sz="1850" b="0" i="0" u="none" strike="noStrike" kern="1200" cap="none" spc="0" normalizeH="0" baseline="0" noProof="0" dirty="0">
                <a:ln>
                  <a:noFill/>
                </a:ln>
                <a:solidFill>
                  <a:srgbClr val="8EC0C1"/>
                </a:solidFill>
                <a:effectLst/>
                <a:uLnTx/>
                <a:uFillTx/>
                <a:latin typeface="Times New Roman"/>
                <a:ea typeface="+mn-ea"/>
                <a:cs typeface="Times New Roman"/>
              </a:rPr>
              <a:t>§	</a:t>
            </a:r>
            <a:r>
              <a:rPr kumimoji="0" sz="2000" b="0" i="0" u="none" strike="noStrike" kern="1200" cap="none" spc="-5" normalizeH="0" baseline="0" noProof="0" dirty="0">
                <a:ln>
                  <a:noFill/>
                </a:ln>
                <a:solidFill>
                  <a:srgbClr val="FFC000"/>
                </a:solidFill>
                <a:effectLst/>
                <a:uLnTx/>
                <a:uFillTx/>
                <a:latin typeface="Arial"/>
                <a:ea typeface="+mn-ea"/>
                <a:cs typeface="Arial"/>
              </a:rPr>
              <a:t>Village Youth Group </a:t>
            </a:r>
            <a:r>
              <a:rPr kumimoji="0" sz="2000" b="0" i="0" u="none" strike="noStrike" kern="1200" cap="none" spc="0" normalizeH="0" baseline="0" noProof="0" dirty="0">
                <a:ln>
                  <a:noFill/>
                </a:ln>
                <a:solidFill>
                  <a:srgbClr val="FFC000"/>
                </a:solidFill>
                <a:effectLst/>
                <a:uLnTx/>
                <a:uFillTx/>
                <a:latin typeface="Arial"/>
                <a:ea typeface="+mn-ea"/>
                <a:cs typeface="Arial"/>
              </a:rPr>
              <a:t>- supported </a:t>
            </a:r>
            <a:r>
              <a:rPr kumimoji="0" sz="2000" b="0" i="0" u="none" strike="noStrike" kern="1200" cap="none" spc="-5" normalizeH="0" baseline="0" noProof="0" dirty="0">
                <a:ln>
                  <a:noFill/>
                </a:ln>
                <a:solidFill>
                  <a:srgbClr val="FFC000"/>
                </a:solidFill>
                <a:effectLst/>
                <a:uLnTx/>
                <a:uFillTx/>
                <a:latin typeface="Arial"/>
                <a:ea typeface="+mn-ea"/>
                <a:cs typeface="Arial"/>
              </a:rPr>
              <a:t>by the Parish</a:t>
            </a:r>
            <a:r>
              <a:rPr kumimoji="0" sz="2000" b="0" i="0" u="none" strike="noStrike" kern="1200" cap="none" spc="-55" normalizeH="0" baseline="0" noProof="0" dirty="0">
                <a:ln>
                  <a:noFill/>
                </a:ln>
                <a:solidFill>
                  <a:srgbClr val="FFC000"/>
                </a:solidFill>
                <a:effectLst/>
                <a:uLnTx/>
                <a:uFillTx/>
                <a:latin typeface="Arial"/>
                <a:ea typeface="+mn-ea"/>
                <a:cs typeface="Arial"/>
              </a:rPr>
              <a:t> </a:t>
            </a:r>
            <a:r>
              <a:rPr kumimoji="0" sz="2000" b="0" i="0" u="none" strike="noStrike" kern="1200" cap="none" spc="-5" normalizeH="0" baseline="0" noProof="0" dirty="0">
                <a:ln>
                  <a:noFill/>
                </a:ln>
                <a:solidFill>
                  <a:srgbClr val="FFC000"/>
                </a:solidFill>
                <a:effectLst/>
                <a:uLnTx/>
                <a:uFillTx/>
                <a:latin typeface="Arial"/>
                <a:ea typeface="+mn-ea"/>
                <a:cs typeface="Arial"/>
              </a:rPr>
              <a:t>Council</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6870" marR="5080" lvl="0" indent="-344805" algn="l" defTabSz="914400" rtl="0" eaLnBrk="1" fontAlgn="auto" latinLnBrk="0" hangingPunct="1">
              <a:lnSpc>
                <a:spcPct val="120000"/>
              </a:lnSpc>
              <a:spcBef>
                <a:spcPts val="1600"/>
              </a:spcBef>
              <a:spcAft>
                <a:spcPts val="0"/>
              </a:spcAft>
              <a:buClrTx/>
              <a:buSzTx/>
              <a:buFontTx/>
              <a:buNone/>
              <a:tabLst>
                <a:tab pos="356870" algn="l"/>
              </a:tabLst>
              <a:defRPr/>
            </a:pPr>
            <a:r>
              <a:rPr kumimoji="0" sz="1850" b="0" i="0" u="none" strike="noStrike" kern="1200" cap="none" spc="0" normalizeH="0" baseline="0" noProof="0" dirty="0">
                <a:ln>
                  <a:noFill/>
                </a:ln>
                <a:solidFill>
                  <a:srgbClr val="8EC0C1"/>
                </a:solidFill>
                <a:effectLst/>
                <a:uLnTx/>
                <a:uFillTx/>
                <a:latin typeface="Times New Roman"/>
                <a:ea typeface="+mn-ea"/>
                <a:cs typeface="Times New Roman"/>
              </a:rPr>
              <a:t>§	</a:t>
            </a:r>
            <a:r>
              <a:rPr kumimoji="0" sz="2000" b="0" i="0" u="none" strike="noStrike" kern="1200" cap="none" spc="-5" normalizeH="0" baseline="0" noProof="0" dirty="0">
                <a:ln>
                  <a:noFill/>
                </a:ln>
                <a:solidFill>
                  <a:srgbClr val="FFC000"/>
                </a:solidFill>
                <a:effectLst/>
                <a:uLnTx/>
                <a:uFillTx/>
                <a:latin typeface="Arial"/>
                <a:ea typeface="+mn-ea"/>
                <a:cs typeface="Arial"/>
              </a:rPr>
              <a:t>Well-brahams </a:t>
            </a:r>
            <a:r>
              <a:rPr kumimoji="0" sz="2000" b="0" i="0" u="none" strike="noStrike" kern="1200" cap="none" spc="0" normalizeH="0" baseline="0" noProof="0" dirty="0">
                <a:ln>
                  <a:noFill/>
                </a:ln>
                <a:solidFill>
                  <a:srgbClr val="FFC000"/>
                </a:solidFill>
                <a:effectLst/>
                <a:uLnTx/>
                <a:uFillTx/>
                <a:latin typeface="Arial"/>
                <a:ea typeface="+mn-ea"/>
                <a:cs typeface="Arial"/>
              </a:rPr>
              <a:t>- a mental </a:t>
            </a:r>
            <a:r>
              <a:rPr kumimoji="0" sz="2000" b="0" i="0" u="none" strike="noStrike" kern="1200" cap="none" spc="-5" normalizeH="0" baseline="0" noProof="0" dirty="0">
                <a:ln>
                  <a:noFill/>
                </a:ln>
                <a:solidFill>
                  <a:srgbClr val="FFC000"/>
                </a:solidFill>
                <a:effectLst/>
                <a:uLnTx/>
                <a:uFillTx/>
                <a:latin typeface="Arial"/>
                <a:ea typeface="+mn-ea"/>
                <a:cs typeface="Arial"/>
              </a:rPr>
              <a:t>health and well-being initiative in Great  and Little Wilbraham, </a:t>
            </a:r>
            <a:r>
              <a:rPr kumimoji="0" sz="2000" b="0" i="0" u="none" strike="noStrike" kern="1200" cap="none" spc="0" normalizeH="0" baseline="0" noProof="0" dirty="0">
                <a:ln>
                  <a:noFill/>
                </a:ln>
                <a:solidFill>
                  <a:srgbClr val="FFC000"/>
                </a:solidFill>
                <a:effectLst/>
                <a:uLnTx/>
                <a:uFillTx/>
                <a:latin typeface="Arial"/>
                <a:ea typeface="+mn-ea"/>
                <a:cs typeface="Arial"/>
              </a:rPr>
              <a:t>supported </a:t>
            </a:r>
            <a:r>
              <a:rPr kumimoji="0" sz="2000" b="0" i="0" u="none" strike="noStrike" kern="1200" cap="none" spc="-5" normalizeH="0" baseline="0" noProof="0" dirty="0">
                <a:ln>
                  <a:noFill/>
                </a:ln>
                <a:solidFill>
                  <a:srgbClr val="FFC000"/>
                </a:solidFill>
                <a:effectLst/>
                <a:uLnTx/>
                <a:uFillTx/>
                <a:latin typeface="Arial"/>
                <a:ea typeface="+mn-ea"/>
                <a:cs typeface="Arial"/>
              </a:rPr>
              <a:t>by the</a:t>
            </a:r>
            <a:r>
              <a:rPr kumimoji="0" sz="2000" b="0" i="0" u="none" strike="noStrike" kern="1200" cap="none" spc="-35" normalizeH="0" baseline="0" noProof="0" dirty="0">
                <a:ln>
                  <a:noFill/>
                </a:ln>
                <a:solidFill>
                  <a:srgbClr val="FFC000"/>
                </a:solidFill>
                <a:effectLst/>
                <a:uLnTx/>
                <a:uFillTx/>
                <a:latin typeface="Arial"/>
                <a:ea typeface="+mn-ea"/>
                <a:cs typeface="Arial"/>
              </a:rPr>
              <a:t> </a:t>
            </a:r>
            <a:r>
              <a:rPr kumimoji="0" sz="2000" b="0" i="0" u="none" strike="noStrike" kern="1200" cap="none" spc="-5" normalizeH="0" baseline="0" noProof="0" dirty="0">
                <a:ln>
                  <a:noFill/>
                </a:ln>
                <a:solidFill>
                  <a:srgbClr val="FFC000"/>
                </a:solidFill>
                <a:effectLst/>
                <a:uLnTx/>
                <a:uFillTx/>
                <a:latin typeface="Arial"/>
                <a:ea typeface="+mn-ea"/>
                <a:cs typeface="Arial"/>
              </a:rPr>
              <a:t>ParishCouncil</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tab pos="356870" algn="l"/>
              </a:tabLst>
              <a:defRPr/>
            </a:pPr>
            <a:r>
              <a:rPr kumimoji="0" sz="1850" b="0" i="0" u="none" strike="noStrike" kern="1200" cap="none" spc="0" normalizeH="0" baseline="0" noProof="0" dirty="0">
                <a:ln>
                  <a:noFill/>
                </a:ln>
                <a:solidFill>
                  <a:srgbClr val="8EC0C1"/>
                </a:solidFill>
                <a:effectLst/>
                <a:uLnTx/>
                <a:uFillTx/>
                <a:latin typeface="Times New Roman"/>
                <a:ea typeface="+mn-ea"/>
                <a:cs typeface="Times New Roman"/>
              </a:rPr>
              <a:t>§	</a:t>
            </a:r>
            <a:r>
              <a:rPr kumimoji="0" sz="2000" b="0" i="0" u="none" strike="noStrike" kern="1200" cap="none" spc="-5" normalizeH="0" baseline="0" noProof="0" dirty="0">
                <a:ln>
                  <a:noFill/>
                </a:ln>
                <a:solidFill>
                  <a:srgbClr val="FFC000"/>
                </a:solidFill>
                <a:effectLst/>
                <a:uLnTx/>
                <a:uFillTx/>
                <a:latin typeface="Arial"/>
                <a:ea typeface="+mn-ea"/>
                <a:cs typeface="Arial"/>
              </a:rPr>
              <a:t>Great Wilbraham Common Rights</a:t>
            </a:r>
            <a:r>
              <a:rPr kumimoji="0" sz="2000" b="0" i="0" u="none" strike="noStrike" kern="1200" cap="none" spc="-20" normalizeH="0" baseline="0" noProof="0" dirty="0">
                <a:ln>
                  <a:noFill/>
                </a:ln>
                <a:solidFill>
                  <a:srgbClr val="FFC000"/>
                </a:solidFill>
                <a:effectLst/>
                <a:uLnTx/>
                <a:uFillTx/>
                <a:latin typeface="Arial"/>
                <a:ea typeface="+mn-ea"/>
                <a:cs typeface="Arial"/>
              </a:rPr>
              <a:t> </a:t>
            </a:r>
            <a:r>
              <a:rPr kumimoji="0" sz="2000" b="0" i="0" u="none" strike="noStrike" kern="1200" cap="none" spc="-5" normalizeH="0" baseline="0" noProof="0" dirty="0">
                <a:ln>
                  <a:noFill/>
                </a:ln>
                <a:solidFill>
                  <a:srgbClr val="FFC000"/>
                </a:solidFill>
                <a:effectLst/>
                <a:uLnTx/>
                <a:uFillTx/>
                <a:latin typeface="Arial"/>
                <a:ea typeface="+mn-ea"/>
                <a:cs typeface="Arial"/>
              </a:rPr>
              <a:t>Holders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tab pos="356870" algn="l"/>
              </a:tabLst>
              <a:defRPr/>
            </a:pPr>
            <a:r>
              <a:rPr kumimoji="0" sz="1850" b="0" i="0" u="none" strike="noStrike" kern="1200" cap="none" spc="0" normalizeH="0" baseline="0" noProof="0" dirty="0">
                <a:ln>
                  <a:noFill/>
                </a:ln>
                <a:solidFill>
                  <a:srgbClr val="8EC0C1"/>
                </a:solidFill>
                <a:effectLst/>
                <a:uLnTx/>
                <a:uFillTx/>
                <a:latin typeface="Times New Roman"/>
                <a:ea typeface="+mn-ea"/>
                <a:cs typeface="Times New Roman"/>
              </a:rPr>
              <a:t>§	</a:t>
            </a:r>
            <a:r>
              <a:rPr kumimoji="0" sz="2000" b="0" i="0" u="none" strike="noStrike" kern="1200" cap="none" spc="-5" normalizeH="0" baseline="0" noProof="0" dirty="0">
                <a:ln>
                  <a:noFill/>
                </a:ln>
                <a:solidFill>
                  <a:srgbClr val="FFC000"/>
                </a:solidFill>
                <a:effectLst/>
                <a:uLnTx/>
                <a:uFillTx/>
                <a:latin typeface="Arial"/>
                <a:ea typeface="+mn-ea"/>
                <a:cs typeface="Arial"/>
              </a:rPr>
              <a:t>Cambridge Wildlife</a:t>
            </a:r>
            <a:r>
              <a:rPr kumimoji="0" sz="2000" b="0" i="0" u="none" strike="noStrike" kern="1200" cap="none" spc="-15" normalizeH="0" baseline="0" noProof="0" dirty="0">
                <a:ln>
                  <a:noFill/>
                </a:ln>
                <a:solidFill>
                  <a:srgbClr val="FFC000"/>
                </a:solidFill>
                <a:effectLst/>
                <a:uLnTx/>
                <a:uFillTx/>
                <a:latin typeface="Arial"/>
                <a:ea typeface="+mn-ea"/>
                <a:cs typeface="Arial"/>
              </a:rPr>
              <a:t> </a:t>
            </a:r>
            <a:r>
              <a:rPr kumimoji="0" sz="2000" b="0" i="0" u="none" strike="noStrike" kern="1200" cap="none" spc="-5" normalizeH="0" baseline="0" noProof="0" dirty="0">
                <a:ln>
                  <a:noFill/>
                </a:ln>
                <a:solidFill>
                  <a:srgbClr val="FFC000"/>
                </a:solidFill>
                <a:effectLst/>
                <a:uLnTx/>
                <a:uFillTx/>
                <a:latin typeface="Arial"/>
                <a:ea typeface="+mn-ea"/>
                <a:cs typeface="Arial"/>
              </a:rPr>
              <a:t>Trust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tab pos="356870" algn="l"/>
              </a:tabLst>
              <a:defRPr/>
            </a:pPr>
            <a:r>
              <a:rPr kumimoji="0" sz="1850" b="0" i="0" u="none" strike="noStrike" kern="1200" cap="none" spc="0" normalizeH="0" baseline="0" noProof="0" dirty="0">
                <a:ln>
                  <a:noFill/>
                </a:ln>
                <a:solidFill>
                  <a:srgbClr val="8EC0C1"/>
                </a:solidFill>
                <a:effectLst/>
                <a:uLnTx/>
                <a:uFillTx/>
                <a:latin typeface="Times New Roman"/>
                <a:ea typeface="+mn-ea"/>
                <a:cs typeface="Times New Roman"/>
              </a:rPr>
              <a:t>§	</a:t>
            </a:r>
            <a:r>
              <a:rPr kumimoji="0" sz="2000" b="0" i="0" u="none" strike="noStrike" kern="1200" cap="none" spc="-5" normalizeH="0" baseline="0" noProof="0" dirty="0">
                <a:ln>
                  <a:noFill/>
                </a:ln>
                <a:solidFill>
                  <a:srgbClr val="FFC000"/>
                </a:solidFill>
                <a:effectLst/>
                <a:uLnTx/>
                <a:uFillTx/>
                <a:latin typeface="Arial"/>
                <a:ea typeface="+mn-ea"/>
                <a:cs typeface="Arial"/>
              </a:rPr>
              <a:t>Natural</a:t>
            </a:r>
            <a:r>
              <a:rPr kumimoji="0" sz="2000" b="0" i="0" u="none" strike="noStrike" kern="1200" cap="none" spc="-10" normalizeH="0" baseline="0" noProof="0" dirty="0">
                <a:ln>
                  <a:noFill/>
                </a:ln>
                <a:solidFill>
                  <a:srgbClr val="FFC000"/>
                </a:solidFill>
                <a:effectLst/>
                <a:uLnTx/>
                <a:uFillTx/>
                <a:latin typeface="Arial"/>
                <a:ea typeface="+mn-ea"/>
                <a:cs typeface="Arial"/>
              </a:rPr>
              <a:t> </a:t>
            </a:r>
            <a:r>
              <a:rPr kumimoji="0" sz="2000" b="0" i="0" u="none" strike="noStrike" kern="1200" cap="none" spc="-5" normalizeH="0" baseline="0" noProof="0" dirty="0">
                <a:ln>
                  <a:noFill/>
                </a:ln>
                <a:solidFill>
                  <a:srgbClr val="FFC000"/>
                </a:solidFill>
                <a:effectLst/>
                <a:uLnTx/>
                <a:uFillTx/>
                <a:latin typeface="Arial"/>
                <a:ea typeface="+mn-ea"/>
                <a:cs typeface="Arial"/>
              </a:rPr>
              <a:t>England</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tab pos="356870" algn="l"/>
              </a:tabLst>
              <a:defRPr/>
            </a:pPr>
            <a:r>
              <a:rPr kumimoji="0" sz="1850" b="0" i="0" u="none" strike="noStrike" kern="1200" cap="none" spc="0" normalizeH="0" baseline="0" noProof="0" dirty="0">
                <a:ln>
                  <a:noFill/>
                </a:ln>
                <a:solidFill>
                  <a:srgbClr val="8EC0C1"/>
                </a:solidFill>
                <a:effectLst/>
                <a:uLnTx/>
                <a:uFillTx/>
                <a:latin typeface="Times New Roman"/>
                <a:ea typeface="+mn-ea"/>
                <a:cs typeface="Times New Roman"/>
              </a:rPr>
              <a:t>§	</a:t>
            </a:r>
            <a:r>
              <a:rPr kumimoji="0" sz="2000" b="0" i="0" u="none" strike="noStrike" kern="1200" cap="none" spc="-5" normalizeH="0" baseline="0" noProof="0" dirty="0">
                <a:ln>
                  <a:noFill/>
                </a:ln>
                <a:solidFill>
                  <a:srgbClr val="FFC000"/>
                </a:solidFill>
                <a:effectLst/>
                <a:uLnTx/>
                <a:uFillTx/>
                <a:latin typeface="Arial"/>
                <a:ea typeface="+mn-ea"/>
                <a:cs typeface="Arial"/>
              </a:rPr>
              <a:t>Woodland</a:t>
            </a:r>
            <a:r>
              <a:rPr kumimoji="0" sz="2000" b="0" i="0" u="none" strike="noStrike" kern="1200" cap="none" spc="-15" normalizeH="0" baseline="0" noProof="0" dirty="0">
                <a:ln>
                  <a:noFill/>
                </a:ln>
                <a:solidFill>
                  <a:srgbClr val="FFC000"/>
                </a:solidFill>
                <a:effectLst/>
                <a:uLnTx/>
                <a:uFillTx/>
                <a:latin typeface="Arial"/>
                <a:ea typeface="+mn-ea"/>
                <a:cs typeface="Arial"/>
              </a:rPr>
              <a:t> </a:t>
            </a:r>
            <a:r>
              <a:rPr kumimoji="0" sz="2000" b="0" i="0" u="none" strike="noStrike" kern="1200" cap="none" spc="-5" normalizeH="0" baseline="0" noProof="0" dirty="0">
                <a:ln>
                  <a:noFill/>
                </a:ln>
                <a:solidFill>
                  <a:srgbClr val="FFC000"/>
                </a:solidFill>
                <a:effectLst/>
                <a:uLnTx/>
                <a:uFillTx/>
                <a:latin typeface="Arial"/>
                <a:ea typeface="+mn-ea"/>
                <a:cs typeface="Arial"/>
              </a:rPr>
              <a:t>Trust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64565" cy="6858000"/>
          </a:xfrm>
          <a:custGeom>
            <a:avLst/>
            <a:gdLst/>
            <a:ahLst/>
            <a:cxnLst/>
            <a:rect l="l" t="t" r="r" b="b"/>
            <a:pathLst>
              <a:path w="964565" h="6858000">
                <a:moveTo>
                  <a:pt x="0" y="0"/>
                </a:moveTo>
                <a:lnTo>
                  <a:pt x="964173" y="0"/>
                </a:lnTo>
                <a:lnTo>
                  <a:pt x="964173" y="6858000"/>
                </a:lnTo>
                <a:lnTo>
                  <a:pt x="0" y="6858000"/>
                </a:lnTo>
                <a:lnTo>
                  <a:pt x="0" y="0"/>
                </a:lnTo>
                <a:close/>
              </a:path>
            </a:pathLst>
          </a:custGeom>
          <a:solidFill>
            <a:srgbClr val="1F2D2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984901" y="0"/>
            <a:ext cx="0" cy="6858000"/>
          </a:xfrm>
          <a:custGeom>
            <a:avLst/>
            <a:gdLst/>
            <a:ahLst/>
            <a:cxnLst/>
            <a:rect l="l" t="t" r="r" b="b"/>
            <a:pathLst>
              <a:path h="6858000">
                <a:moveTo>
                  <a:pt x="0" y="0"/>
                </a:moveTo>
                <a:lnTo>
                  <a:pt x="0" y="6858000"/>
                </a:lnTo>
              </a:path>
            </a:pathLst>
          </a:custGeom>
          <a:ln w="45719">
            <a:solidFill>
              <a:srgbClr val="8EC0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015089" y="0"/>
            <a:ext cx="10361930" cy="6858000"/>
          </a:xfrm>
          <a:custGeom>
            <a:avLst/>
            <a:gdLst/>
            <a:ahLst/>
            <a:cxnLst/>
            <a:rect l="l" t="t" r="r" b="b"/>
            <a:pathLst>
              <a:path w="10361930" h="6858000">
                <a:moveTo>
                  <a:pt x="0" y="0"/>
                </a:moveTo>
                <a:lnTo>
                  <a:pt x="10361704" y="0"/>
                </a:lnTo>
                <a:lnTo>
                  <a:pt x="10361704" y="6858000"/>
                </a:lnTo>
                <a:lnTo>
                  <a:pt x="0" y="6858000"/>
                </a:lnTo>
                <a:lnTo>
                  <a:pt x="0" y="0"/>
                </a:lnTo>
                <a:close/>
              </a:path>
            </a:pathLst>
          </a:custGeom>
          <a:solidFill>
            <a:srgbClr val="1F2D29">
              <a:alpha val="9215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391762" y="0"/>
            <a:ext cx="0" cy="6858000"/>
          </a:xfrm>
          <a:custGeom>
            <a:avLst/>
            <a:gdLst/>
            <a:ahLst/>
            <a:cxnLst/>
            <a:rect l="l" t="t" r="r" b="b"/>
            <a:pathLst>
              <a:path h="6858000">
                <a:moveTo>
                  <a:pt x="0" y="0"/>
                </a:moveTo>
                <a:lnTo>
                  <a:pt x="0" y="6858000"/>
                </a:lnTo>
              </a:path>
            </a:pathLst>
          </a:custGeom>
          <a:ln w="28868">
            <a:solidFill>
              <a:srgbClr val="8EC0C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2408285" y="674693"/>
            <a:ext cx="1270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srgbClr val="8EC0C1"/>
                </a:solidFill>
                <a:effectLst/>
                <a:uLnTx/>
                <a:uFillTx/>
                <a:latin typeface="Times New Roman"/>
                <a:ea typeface="+mn-ea"/>
                <a:cs typeface="Times New Roman"/>
              </a:rPr>
              <a:t>z</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7" name="object 7"/>
          <p:cNvSpPr txBox="1">
            <a:spLocks noGrp="1"/>
          </p:cNvSpPr>
          <p:nvPr>
            <p:ph type="title"/>
          </p:nvPr>
        </p:nvSpPr>
        <p:spPr>
          <a:xfrm>
            <a:off x="2690548" y="787161"/>
            <a:ext cx="3119755" cy="543560"/>
          </a:xfrm>
          <a:prstGeom prst="rect">
            <a:avLst/>
          </a:prstGeom>
        </p:spPr>
        <p:txBody>
          <a:bodyPr vert="horz" wrap="square" lIns="0" tIns="12700" rIns="0" bIns="0" rtlCol="0">
            <a:spAutoFit/>
          </a:bodyPr>
          <a:lstStyle/>
          <a:p>
            <a:pPr marL="12700">
              <a:lnSpc>
                <a:spcPct val="100000"/>
              </a:lnSpc>
              <a:spcBef>
                <a:spcPts val="100"/>
              </a:spcBef>
            </a:pPr>
            <a:r>
              <a:rPr spc="-5" dirty="0"/>
              <a:t>Project</a:t>
            </a:r>
            <a:r>
              <a:rPr spc="-65" dirty="0"/>
              <a:t> </a:t>
            </a:r>
            <a:r>
              <a:rPr spc="-5" dirty="0"/>
              <a:t>Phases</a:t>
            </a:r>
          </a:p>
        </p:txBody>
      </p:sp>
      <p:sp>
        <p:nvSpPr>
          <p:cNvPr id="8" name="object 8"/>
          <p:cNvSpPr txBox="1">
            <a:spLocks noGrp="1"/>
          </p:cNvSpPr>
          <p:nvPr>
            <p:ph type="body" idx="1"/>
          </p:nvPr>
        </p:nvSpPr>
        <p:spPr>
          <a:prstGeom prst="rect">
            <a:avLst/>
          </a:prstGeom>
        </p:spPr>
        <p:txBody>
          <a:bodyPr vert="horz" wrap="square" lIns="0" tIns="12700" rIns="0" bIns="0" rtlCol="0">
            <a:spAutoFit/>
          </a:bodyPr>
          <a:lstStyle/>
          <a:p>
            <a:pPr marL="1501775" marR="538480" indent="-344805">
              <a:lnSpc>
                <a:spcPct val="100000"/>
              </a:lnSpc>
              <a:spcBef>
                <a:spcPts val="100"/>
              </a:spcBef>
              <a:tabLst>
                <a:tab pos="1502410" algn="l"/>
              </a:tabLst>
            </a:pPr>
            <a:r>
              <a:rPr dirty="0">
                <a:solidFill>
                  <a:srgbClr val="8EC0C1"/>
                </a:solidFill>
                <a:latin typeface="Times New Roman"/>
                <a:cs typeface="Times New Roman"/>
              </a:rPr>
              <a:t>§	</a:t>
            </a:r>
            <a:r>
              <a:rPr spc="-5" dirty="0"/>
              <a:t>Phase </a:t>
            </a:r>
            <a:r>
              <a:rPr dirty="0"/>
              <a:t>1 </a:t>
            </a:r>
            <a:r>
              <a:rPr spc="-5" dirty="0"/>
              <a:t>Launch </a:t>
            </a:r>
            <a:r>
              <a:rPr dirty="0"/>
              <a:t>- </a:t>
            </a:r>
            <a:r>
              <a:rPr spc="-5" dirty="0"/>
              <a:t>pupils from the </a:t>
            </a:r>
            <a:r>
              <a:rPr dirty="0"/>
              <a:t>school </a:t>
            </a:r>
            <a:r>
              <a:rPr spc="-5" dirty="0"/>
              <a:t>and </a:t>
            </a:r>
            <a:r>
              <a:rPr dirty="0"/>
              <a:t>members </a:t>
            </a:r>
            <a:r>
              <a:rPr spc="-5" dirty="0"/>
              <a:t>of the Youth Group will plant </a:t>
            </a:r>
            <a:r>
              <a:rPr dirty="0"/>
              <a:t>6  standard </a:t>
            </a:r>
            <a:r>
              <a:rPr spc="-5" dirty="0"/>
              <a:t>oaks at </a:t>
            </a:r>
            <a:r>
              <a:rPr dirty="0"/>
              <a:t>sites </a:t>
            </a:r>
            <a:r>
              <a:rPr spc="-5" dirty="0"/>
              <a:t>around the</a:t>
            </a:r>
            <a:r>
              <a:rPr spc="-25" dirty="0"/>
              <a:t> </a:t>
            </a:r>
            <a:r>
              <a:rPr dirty="0"/>
              <a:t>village.</a:t>
            </a:r>
          </a:p>
          <a:p>
            <a:pPr marL="1144905">
              <a:lnSpc>
                <a:spcPct val="100000"/>
              </a:lnSpc>
              <a:spcBef>
                <a:spcPts val="45"/>
              </a:spcBef>
            </a:pPr>
            <a:endParaRPr sz="1350">
              <a:latin typeface="Times New Roman"/>
              <a:cs typeface="Times New Roman"/>
            </a:endParaRPr>
          </a:p>
          <a:p>
            <a:pPr marL="1501775" marR="151130" indent="-344805">
              <a:lnSpc>
                <a:spcPct val="100000"/>
              </a:lnSpc>
              <a:tabLst>
                <a:tab pos="1502410" algn="l"/>
              </a:tabLst>
            </a:pPr>
            <a:r>
              <a:rPr dirty="0">
                <a:solidFill>
                  <a:srgbClr val="8EC0C1"/>
                </a:solidFill>
                <a:latin typeface="Times New Roman"/>
                <a:cs typeface="Times New Roman"/>
              </a:rPr>
              <a:t>§	</a:t>
            </a:r>
            <a:r>
              <a:rPr spc="-5" dirty="0"/>
              <a:t>Phase </a:t>
            </a:r>
            <a:r>
              <a:rPr dirty="0"/>
              <a:t>2 </a:t>
            </a:r>
            <a:r>
              <a:rPr spc="-5" dirty="0"/>
              <a:t>Common </a:t>
            </a:r>
            <a:r>
              <a:rPr dirty="0"/>
              <a:t>- </a:t>
            </a:r>
            <a:r>
              <a:rPr spc="-5" dirty="0"/>
              <a:t>plant one acre of oak at the eastern end of the </a:t>
            </a:r>
            <a:r>
              <a:rPr dirty="0"/>
              <a:t>common </a:t>
            </a:r>
            <a:r>
              <a:rPr spc="-5" dirty="0"/>
              <a:t>to improve the  boundary windbreak. </a:t>
            </a:r>
            <a:r>
              <a:rPr dirty="0"/>
              <a:t>(now </a:t>
            </a:r>
            <a:r>
              <a:rPr spc="-5" dirty="0"/>
              <a:t>likely to be on other PC</a:t>
            </a:r>
            <a:r>
              <a:rPr spc="-20" dirty="0"/>
              <a:t> </a:t>
            </a:r>
            <a:r>
              <a:rPr spc="-5" dirty="0"/>
              <a:t>land)</a:t>
            </a:r>
          </a:p>
          <a:p>
            <a:pPr marL="1144905">
              <a:lnSpc>
                <a:spcPct val="100000"/>
              </a:lnSpc>
              <a:spcBef>
                <a:spcPts val="50"/>
              </a:spcBef>
            </a:pPr>
            <a:endParaRPr sz="1350">
              <a:latin typeface="Times New Roman"/>
              <a:cs typeface="Times New Roman"/>
            </a:endParaRPr>
          </a:p>
          <a:p>
            <a:pPr marL="1501775" marR="5080" indent="-344805">
              <a:lnSpc>
                <a:spcPct val="100000"/>
              </a:lnSpc>
              <a:tabLst>
                <a:tab pos="1502410" algn="l"/>
              </a:tabLst>
            </a:pPr>
            <a:r>
              <a:rPr dirty="0">
                <a:solidFill>
                  <a:srgbClr val="8EC0C1"/>
                </a:solidFill>
                <a:latin typeface="Times New Roman"/>
                <a:cs typeface="Times New Roman"/>
              </a:rPr>
              <a:t>§	</a:t>
            </a:r>
            <a:r>
              <a:rPr spc="-5" dirty="0"/>
              <a:t>Phase </a:t>
            </a:r>
            <a:r>
              <a:rPr dirty="0"/>
              <a:t>3 - </a:t>
            </a:r>
            <a:r>
              <a:rPr spc="-5" dirty="0"/>
              <a:t>Off-road access to the Common </a:t>
            </a:r>
            <a:r>
              <a:rPr dirty="0"/>
              <a:t>- </a:t>
            </a:r>
            <a:r>
              <a:rPr spc="-5" dirty="0"/>
              <a:t>work with the local Estate </a:t>
            </a:r>
            <a:r>
              <a:rPr dirty="0"/>
              <a:t>- </a:t>
            </a:r>
            <a:r>
              <a:rPr spc="-5" dirty="0"/>
              <a:t>Wilbraham Farms </a:t>
            </a:r>
            <a:r>
              <a:rPr dirty="0"/>
              <a:t>-  </a:t>
            </a:r>
            <a:r>
              <a:rPr spc="-5" dirty="0"/>
              <a:t>to </a:t>
            </a:r>
            <a:r>
              <a:rPr dirty="0"/>
              <a:t>create a </a:t>
            </a:r>
            <a:r>
              <a:rPr spc="-5" dirty="0"/>
              <a:t>wooded walkway from the School to the Common, planting up to 40 acres of oak,  lime and</a:t>
            </a:r>
            <a:r>
              <a:rPr spc="-10" dirty="0"/>
              <a:t> </a:t>
            </a:r>
            <a:r>
              <a:rPr spc="-5" dirty="0"/>
              <a:t>hazel.</a:t>
            </a:r>
          </a:p>
          <a:p>
            <a:pPr marL="1144905">
              <a:lnSpc>
                <a:spcPct val="100000"/>
              </a:lnSpc>
              <a:spcBef>
                <a:spcPts val="45"/>
              </a:spcBef>
            </a:pPr>
            <a:endParaRPr sz="1350">
              <a:latin typeface="Times New Roman"/>
              <a:cs typeface="Times New Roman"/>
            </a:endParaRPr>
          </a:p>
          <a:p>
            <a:pPr marL="1501775" marR="339725" indent="-344805">
              <a:lnSpc>
                <a:spcPct val="100000"/>
              </a:lnSpc>
              <a:tabLst>
                <a:tab pos="1502410" algn="l"/>
              </a:tabLst>
            </a:pPr>
            <a:r>
              <a:rPr dirty="0">
                <a:solidFill>
                  <a:srgbClr val="8EC0C1"/>
                </a:solidFill>
                <a:latin typeface="Times New Roman"/>
                <a:cs typeface="Times New Roman"/>
              </a:rPr>
              <a:t>§	</a:t>
            </a:r>
            <a:r>
              <a:rPr spc="-5" dirty="0"/>
              <a:t>Phase </a:t>
            </a:r>
            <a:r>
              <a:rPr dirty="0"/>
              <a:t>4 - </a:t>
            </a:r>
            <a:r>
              <a:rPr spc="-5" dirty="0"/>
              <a:t>Creating other wooded walkways, again working with the local Estate up to 60  acres.</a:t>
            </a:r>
          </a:p>
          <a:p>
            <a:pPr marL="1144905">
              <a:lnSpc>
                <a:spcPct val="100000"/>
              </a:lnSpc>
              <a:spcBef>
                <a:spcPts val="35"/>
              </a:spcBef>
            </a:pPr>
            <a:endParaRPr sz="1450">
              <a:latin typeface="Times New Roman"/>
              <a:cs typeface="Times New Roman"/>
            </a:endParaRPr>
          </a:p>
          <a:p>
            <a:pPr marL="1501775" marR="218440" indent="-344805">
              <a:lnSpc>
                <a:spcPct val="98800"/>
              </a:lnSpc>
              <a:tabLst>
                <a:tab pos="1502410" algn="l"/>
              </a:tabLst>
            </a:pPr>
            <a:r>
              <a:rPr dirty="0">
                <a:solidFill>
                  <a:srgbClr val="8EC0C1"/>
                </a:solidFill>
                <a:latin typeface="Times New Roman"/>
                <a:cs typeface="Times New Roman"/>
              </a:rPr>
              <a:t>§	</a:t>
            </a:r>
            <a:r>
              <a:rPr spc="-5" dirty="0"/>
              <a:t>Phase </a:t>
            </a:r>
            <a:r>
              <a:rPr dirty="0"/>
              <a:t>5 - </a:t>
            </a:r>
            <a:r>
              <a:rPr spc="-5" dirty="0"/>
              <a:t>Expand the woodland to 600 acres </a:t>
            </a:r>
            <a:r>
              <a:rPr dirty="0"/>
              <a:t>- </a:t>
            </a:r>
            <a:r>
              <a:rPr spc="-5" dirty="0"/>
              <a:t>i.e 205 of the parish and at </a:t>
            </a:r>
            <a:r>
              <a:rPr dirty="0"/>
              <a:t>a </a:t>
            </a:r>
            <a:r>
              <a:rPr spc="-5" dirty="0"/>
              <a:t>level which  </a:t>
            </a:r>
            <a:r>
              <a:rPr dirty="0"/>
              <a:t>makes </a:t>
            </a:r>
            <a:r>
              <a:rPr spc="-5" dirty="0"/>
              <a:t>the </a:t>
            </a:r>
            <a:r>
              <a:rPr dirty="0"/>
              <a:t>village carbon </a:t>
            </a:r>
            <a:r>
              <a:rPr spc="-5" dirty="0"/>
              <a:t>neutral. </a:t>
            </a:r>
            <a:r>
              <a:rPr dirty="0"/>
              <a:t>( </a:t>
            </a:r>
            <a:r>
              <a:rPr spc="-5" dirty="0"/>
              <a:t>the </a:t>
            </a:r>
            <a:r>
              <a:rPr dirty="0"/>
              <a:t>village </a:t>
            </a:r>
            <a:r>
              <a:rPr spc="-5" dirty="0"/>
              <a:t>has approx. 600 </a:t>
            </a:r>
            <a:r>
              <a:rPr dirty="0"/>
              <a:t>residents, </a:t>
            </a:r>
            <a:r>
              <a:rPr spc="-5" dirty="0"/>
              <a:t>for their daily life  each person </a:t>
            </a:r>
            <a:r>
              <a:rPr dirty="0"/>
              <a:t>creates </a:t>
            </a:r>
            <a:r>
              <a:rPr spc="-5" dirty="0"/>
              <a:t>approx. 10 tons of </a:t>
            </a:r>
            <a:r>
              <a:rPr dirty="0"/>
              <a:t>carbon </a:t>
            </a:r>
            <a:r>
              <a:rPr spc="-5" dirty="0"/>
              <a:t>per annum and </a:t>
            </a:r>
            <a:r>
              <a:rPr dirty="0"/>
              <a:t>1 </a:t>
            </a:r>
            <a:r>
              <a:rPr spc="-5" dirty="0"/>
              <a:t>acre of tees will also  </a:t>
            </a:r>
            <a:r>
              <a:rPr dirty="0"/>
              <a:t>capture </a:t>
            </a:r>
            <a:r>
              <a:rPr spc="-5" dirty="0"/>
              <a:t>10 tons of </a:t>
            </a:r>
            <a:r>
              <a:rPr dirty="0"/>
              <a:t>carbon </a:t>
            </a:r>
            <a:r>
              <a:rPr spc="-5" dirty="0"/>
              <a:t>per annum </a:t>
            </a:r>
            <a:r>
              <a:rPr dirty="0"/>
              <a:t>- so </a:t>
            </a:r>
            <a:r>
              <a:rPr spc="-5" dirty="0"/>
              <a:t>for </a:t>
            </a:r>
            <a:r>
              <a:rPr dirty="0"/>
              <a:t>a carbon </a:t>
            </a:r>
            <a:r>
              <a:rPr spc="-5" dirty="0"/>
              <a:t>neutral environment one acre of  wood per</a:t>
            </a:r>
            <a:r>
              <a:rPr spc="-10" dirty="0"/>
              <a:t> </a:t>
            </a:r>
            <a:r>
              <a:rPr dirty="0"/>
              <a:t>resident.)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08285" y="674693"/>
            <a:ext cx="12700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srgbClr val="8EC0C1"/>
                </a:solidFill>
                <a:effectLst/>
                <a:uLnTx/>
                <a:uFillTx/>
                <a:latin typeface="Times New Roman"/>
                <a:ea typeface="+mn-ea"/>
                <a:cs typeface="Times New Roman"/>
              </a:rPr>
              <a:t>z</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3" name="object 3"/>
          <p:cNvSpPr txBox="1"/>
          <p:nvPr/>
        </p:nvSpPr>
        <p:spPr>
          <a:xfrm>
            <a:off x="2690548" y="787161"/>
            <a:ext cx="4669155" cy="543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400" b="1" i="0" u="none" strike="noStrike" kern="1200" cap="none" spc="-10" normalizeH="0" baseline="0" noProof="0" dirty="0">
                <a:ln>
                  <a:noFill/>
                </a:ln>
                <a:solidFill>
                  <a:srgbClr val="FFC000"/>
                </a:solidFill>
                <a:effectLst/>
                <a:uLnTx/>
                <a:uFillTx/>
                <a:latin typeface="Arial"/>
                <a:ea typeface="+mn-ea"/>
                <a:cs typeface="Arial"/>
              </a:rPr>
              <a:t>Wilbraham</a:t>
            </a:r>
            <a:r>
              <a:rPr kumimoji="0" sz="3400" b="1" i="0" u="none" strike="noStrike" kern="1200" cap="none" spc="-90" normalizeH="0" baseline="0" noProof="0" dirty="0">
                <a:ln>
                  <a:noFill/>
                </a:ln>
                <a:solidFill>
                  <a:srgbClr val="FFC000"/>
                </a:solidFill>
                <a:effectLst/>
                <a:uLnTx/>
                <a:uFillTx/>
                <a:latin typeface="Arial"/>
                <a:ea typeface="+mn-ea"/>
                <a:cs typeface="Arial"/>
              </a:rPr>
              <a:t> </a:t>
            </a:r>
            <a:r>
              <a:rPr kumimoji="0" sz="3400" b="1" i="0" u="none" strike="noStrike" kern="1200" cap="none" spc="-5" normalizeH="0" baseline="0" noProof="0" dirty="0">
                <a:ln>
                  <a:noFill/>
                </a:ln>
                <a:solidFill>
                  <a:srgbClr val="FFC000"/>
                </a:solidFill>
                <a:effectLst/>
                <a:uLnTx/>
                <a:uFillTx/>
                <a:latin typeface="Arial"/>
                <a:ea typeface="+mn-ea"/>
                <a:cs typeface="Arial"/>
              </a:rPr>
              <a:t>Woodlands</a:t>
            </a:r>
            <a:endParaRPr kumimoji="0" sz="3400" b="0" i="0" u="none" strike="noStrike" kern="1200" cap="none" spc="0" normalizeH="0" baseline="0" noProof="0">
              <a:ln>
                <a:noFill/>
              </a:ln>
              <a:solidFill>
                <a:prstClr val="black"/>
              </a:solidFill>
              <a:effectLst/>
              <a:uLnTx/>
              <a:uFillTx/>
              <a:latin typeface="Arial"/>
              <a:ea typeface="+mn-ea"/>
              <a:cs typeface="Arial"/>
            </a:endParaRPr>
          </a:p>
        </p:txBody>
      </p:sp>
      <p:sp>
        <p:nvSpPr>
          <p:cNvPr id="4" name="object 4"/>
          <p:cNvSpPr txBox="1"/>
          <p:nvPr/>
        </p:nvSpPr>
        <p:spPr>
          <a:xfrm>
            <a:off x="4681138" y="3824285"/>
            <a:ext cx="2257425" cy="51308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200" b="1" i="0" u="none" strike="noStrike" kern="1200" cap="none" spc="-5" normalizeH="0" baseline="0" noProof="0" dirty="0">
                <a:ln>
                  <a:noFill/>
                </a:ln>
                <a:solidFill>
                  <a:srgbClr val="FFC000"/>
                </a:solidFill>
                <a:effectLst/>
                <a:uLnTx/>
                <a:uFillTx/>
                <a:latin typeface="Arial"/>
                <a:ea typeface="+mn-ea"/>
                <a:cs typeface="Arial"/>
              </a:rPr>
              <a:t>Questions?</a:t>
            </a:r>
            <a:endParaRPr kumimoji="0" sz="32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6265" y="224949"/>
            <a:ext cx="4538627" cy="292925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25" y="1773030"/>
            <a:ext cx="4307840" cy="50570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3840" y="2661771"/>
            <a:ext cx="3627120" cy="4196229"/>
          </a:xfrm>
          <a:prstGeom prst="rect">
            <a:avLst/>
          </a:prstGeom>
        </p:spPr>
      </p:pic>
      <p:sp>
        <p:nvSpPr>
          <p:cNvPr id="7" name="Striped Right Arrow 6"/>
          <p:cNvSpPr/>
          <p:nvPr/>
        </p:nvSpPr>
        <p:spPr>
          <a:xfrm>
            <a:off x="5059680" y="4617720"/>
            <a:ext cx="1935480" cy="626797"/>
          </a:xfrm>
          <a:prstGeom prst="strip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4282440" y="5745480"/>
            <a:ext cx="33070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dirty="0" err="1">
                <a:ln>
                  <a:noFill/>
                </a:ln>
                <a:solidFill>
                  <a:prstClr val="black"/>
                </a:solidFill>
                <a:effectLst/>
                <a:uLnTx/>
                <a:uFillTx/>
                <a:latin typeface="Calibri" panose="020F0502020204030204"/>
                <a:ea typeface="+mn-ea"/>
                <a:cs typeface="+mn-cs"/>
              </a:rPr>
              <a:t>Impact</a:t>
            </a:r>
            <a:r>
              <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es-ES_tradnl" sz="1800" b="0"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s-ES_tradnl" sz="1800" b="0" i="0" u="none" strike="noStrike" kern="1200" cap="none" spc="0" normalizeH="0" baseline="0" noProof="0" dirty="0" err="1">
                <a:ln>
                  <a:noFill/>
                </a:ln>
                <a:solidFill>
                  <a:prstClr val="black"/>
                </a:solidFill>
                <a:effectLst/>
                <a:uLnTx/>
                <a:uFillTx/>
                <a:latin typeface="Calibri" panose="020F0502020204030204"/>
                <a:ea typeface="+mn-ea"/>
                <a:cs typeface="+mn-cs"/>
              </a:rPr>
              <a:t>Land</a:t>
            </a:r>
            <a:r>
              <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rPr>
              <a:t>-Use </a:t>
            </a:r>
            <a:r>
              <a:rPr kumimoji="0" lang="es-ES_tradnl" sz="1800" b="0" i="0" u="none" strike="noStrike" kern="1200" cap="none" spc="0" normalizeH="0" baseline="0" noProof="0" dirty="0" err="1">
                <a:ln>
                  <a:noFill/>
                </a:ln>
                <a:solidFill>
                  <a:prstClr val="black"/>
                </a:solidFill>
                <a:effectLst/>
                <a:uLnTx/>
                <a:uFillTx/>
                <a:latin typeface="Calibri" panose="020F0502020204030204"/>
                <a:ea typeface="+mn-ea"/>
                <a:cs typeface="+mn-cs"/>
              </a:rPr>
              <a:t>Change</a:t>
            </a:r>
            <a:r>
              <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rPr>
              <a:t>  1930s - 2018</a:t>
            </a:r>
          </a:p>
        </p:txBody>
      </p:sp>
      <p:sp>
        <p:nvSpPr>
          <p:cNvPr id="9" name="TextBox 8"/>
          <p:cNvSpPr txBox="1"/>
          <p:nvPr/>
        </p:nvSpPr>
        <p:spPr>
          <a:xfrm>
            <a:off x="8854440" y="711602"/>
            <a:ext cx="29108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dirty="0" err="1">
                <a:ln>
                  <a:noFill/>
                </a:ln>
                <a:solidFill>
                  <a:prstClr val="black"/>
                </a:solidFill>
                <a:effectLst/>
                <a:uLnTx/>
                <a:uFillTx/>
                <a:latin typeface="Calibri" panose="020F0502020204030204"/>
                <a:ea typeface="+mn-ea"/>
                <a:cs typeface="+mn-cs"/>
              </a:rPr>
              <a:t>Future</a:t>
            </a:r>
            <a:r>
              <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_tradnl" sz="1800" b="0"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_tradnl" sz="1800" b="0" i="0" u="none" strike="noStrike" kern="1200" cap="none" spc="0" normalizeH="0" baseline="0" noProof="0" dirty="0" err="1">
                <a:ln>
                  <a:noFill/>
                </a:ln>
                <a:solidFill>
                  <a:prstClr val="black"/>
                </a:solidFill>
                <a:effectLst/>
                <a:uLnTx/>
                <a:uFillTx/>
                <a:latin typeface="Calibri" panose="020F0502020204030204"/>
                <a:ea typeface="+mn-ea"/>
                <a:cs typeface="+mn-cs"/>
              </a:rPr>
              <a:t>Scenarios</a:t>
            </a:r>
            <a:endParaRPr kumimoji="0" lang="es-ES_trad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6729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ird, drawing&#10;&#10;Description automatically generated">
            <a:extLst>
              <a:ext uri="{FF2B5EF4-FFF2-40B4-BE49-F238E27FC236}">
                <a16:creationId xmlns:a16="http://schemas.microsoft.com/office/drawing/2014/main" id="{FFCEACC2-2015-4539-8538-77CDBE2A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955800"/>
          </a:xfrm>
          <a:prstGeom prst="rect">
            <a:avLst/>
          </a:prstGeom>
        </p:spPr>
      </p:pic>
      <p:sp>
        <p:nvSpPr>
          <p:cNvPr id="2" name="TextBox 1">
            <a:extLst>
              <a:ext uri="{FF2B5EF4-FFF2-40B4-BE49-F238E27FC236}">
                <a16:creationId xmlns:a16="http://schemas.microsoft.com/office/drawing/2014/main" id="{D0E31BCF-33C4-464C-8EC2-A2D0C9A264EA}"/>
              </a:ext>
            </a:extLst>
          </p:cNvPr>
          <p:cNvSpPr txBox="1"/>
          <p:nvPr/>
        </p:nvSpPr>
        <p:spPr>
          <a:xfrm>
            <a:off x="1881106" y="4041198"/>
            <a:ext cx="8967391" cy="830997"/>
          </a:xfrm>
          <a:prstGeom prst="rect">
            <a:avLst/>
          </a:prstGeom>
          <a:noFill/>
        </p:spPr>
        <p:txBody>
          <a:bodyPr wrap="none" rtlCol="0">
            <a:spAutoFit/>
          </a:bodyPr>
          <a:lstStyle/>
          <a:p>
            <a:pPr algn="ctr"/>
            <a:r>
              <a:rPr lang="en-GB" sz="4800" b="1" dirty="0"/>
              <a:t>Setting up a Climate Action Group</a:t>
            </a:r>
            <a:r>
              <a:rPr lang="en-GB" sz="4800" dirty="0"/>
              <a:t> </a:t>
            </a:r>
            <a:endParaRPr lang="en-GB"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21811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ird, drawing&#10;&#10;Description automatically generated">
            <a:extLst>
              <a:ext uri="{FF2B5EF4-FFF2-40B4-BE49-F238E27FC236}">
                <a16:creationId xmlns:a16="http://schemas.microsoft.com/office/drawing/2014/main" id="{FFCEACC2-2015-4539-8538-77CDBE2A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955800"/>
          </a:xfrm>
          <a:prstGeom prst="rect">
            <a:avLst/>
          </a:prstGeom>
        </p:spPr>
      </p:pic>
      <p:sp>
        <p:nvSpPr>
          <p:cNvPr id="2" name="TextBox 1">
            <a:extLst>
              <a:ext uri="{FF2B5EF4-FFF2-40B4-BE49-F238E27FC236}">
                <a16:creationId xmlns:a16="http://schemas.microsoft.com/office/drawing/2014/main" id="{D0E31BCF-33C4-464C-8EC2-A2D0C9A264EA}"/>
              </a:ext>
            </a:extLst>
          </p:cNvPr>
          <p:cNvSpPr txBox="1"/>
          <p:nvPr/>
        </p:nvSpPr>
        <p:spPr>
          <a:xfrm>
            <a:off x="3036494" y="4041198"/>
            <a:ext cx="6656630" cy="461665"/>
          </a:xfrm>
          <a:prstGeom prst="rect">
            <a:avLst/>
          </a:prstGeom>
          <a:noFill/>
        </p:spPr>
        <p:txBody>
          <a:bodyPr wrap="none" rtlCol="0">
            <a:spAutoFit/>
          </a:bodyPr>
          <a:lstStyle/>
          <a:p>
            <a:pPr algn="ctr"/>
            <a:r>
              <a:rPr lang="en-GB" sz="2400" dirty="0">
                <a:latin typeface="Arial" panose="020B0604020202020204" pitchFamily="34" charset="0"/>
                <a:cs typeface="Arial" panose="020B0604020202020204" pitchFamily="34" charset="0"/>
              </a:rPr>
              <a:t>Shaun Hughes, Hardwick Climate Action Group</a:t>
            </a:r>
          </a:p>
        </p:txBody>
      </p:sp>
    </p:spTree>
    <p:extLst>
      <p:ext uri="{BB962C8B-B14F-4D97-AF65-F5344CB8AC3E}">
        <p14:creationId xmlns:p14="http://schemas.microsoft.com/office/powerpoint/2010/main" val="1440559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64930-8401-476B-B304-80A6ED76969F}"/>
              </a:ext>
            </a:extLst>
          </p:cNvPr>
          <p:cNvSpPr>
            <a:spLocks noGrp="1"/>
          </p:cNvSpPr>
          <p:nvPr>
            <p:ph type="ctrTitle"/>
          </p:nvPr>
        </p:nvSpPr>
        <p:spPr/>
        <p:txBody>
          <a:bodyPr/>
          <a:lstStyle/>
          <a:p>
            <a:r>
              <a:rPr lang="en-GB" dirty="0"/>
              <a:t>Climate Actions</a:t>
            </a:r>
          </a:p>
        </p:txBody>
      </p:sp>
    </p:spTree>
    <p:extLst>
      <p:ext uri="{BB962C8B-B14F-4D97-AF65-F5344CB8AC3E}">
        <p14:creationId xmlns:p14="http://schemas.microsoft.com/office/powerpoint/2010/main" val="3548711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01E86-1CA7-40D1-903B-FDDB76B075EE}"/>
              </a:ext>
            </a:extLst>
          </p:cNvPr>
          <p:cNvSpPr>
            <a:spLocks noGrp="1"/>
          </p:cNvSpPr>
          <p:nvPr>
            <p:ph type="title"/>
          </p:nvPr>
        </p:nvSpPr>
        <p:spPr>
          <a:xfrm>
            <a:off x="1037510" y="5183104"/>
            <a:ext cx="8577978" cy="453051"/>
          </a:xfrm>
        </p:spPr>
        <p:txBody>
          <a:bodyPr/>
          <a:lstStyle/>
          <a:p>
            <a:r>
              <a:rPr lang="en-GB" dirty="0"/>
              <a:t>Global CO2 Emissions: humans vs volcanoes</a:t>
            </a:r>
          </a:p>
        </p:txBody>
      </p:sp>
      <p:pic>
        <p:nvPicPr>
          <p:cNvPr id="1026" name="Picture 2" descr="Volcanic versus anthropogenic CO2 emissions">
            <a:extLst>
              <a:ext uri="{FF2B5EF4-FFF2-40B4-BE49-F238E27FC236}">
                <a16:creationId xmlns:a16="http://schemas.microsoft.com/office/drawing/2014/main" id="{8B7C1D42-9907-4795-B6D6-7B27DAA6E1E6}"/>
              </a:ext>
            </a:extLst>
          </p:cNvPr>
          <p:cNvPicPr>
            <a:picLocks noGrp="1" noChangeAspect="1" noChangeArrowheads="1"/>
          </p:cNvPicPr>
          <p:nvPr>
            <p:ph type="pic"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04" t="5100" r="-271" b="177"/>
          <a:stretch/>
        </p:blipFill>
        <p:spPr bwMode="auto">
          <a:xfrm>
            <a:off x="1071562" y="216000"/>
            <a:ext cx="9000000" cy="475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E626D4-BEA5-4D76-9D95-37A8E0D9F095}"/>
              </a:ext>
            </a:extLst>
          </p:cNvPr>
          <p:cNvSpPr txBox="1"/>
          <p:nvPr/>
        </p:nvSpPr>
        <p:spPr>
          <a:xfrm>
            <a:off x="1860884" y="6264442"/>
            <a:ext cx="5702969" cy="3689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Source: </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hlinkClick r:id="rId4"/>
              </a:rPr>
              <a:t>NOAA (climate.gov)</a:t>
            </a: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834704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BB3A-E52B-4A32-9F62-A3B7774E2672}"/>
              </a:ext>
            </a:extLst>
          </p:cNvPr>
          <p:cNvSpPr>
            <a:spLocks noGrp="1"/>
          </p:cNvSpPr>
          <p:nvPr>
            <p:ph type="title"/>
          </p:nvPr>
        </p:nvSpPr>
        <p:spPr/>
        <p:txBody>
          <a:bodyPr/>
          <a:lstStyle/>
          <a:p>
            <a:r>
              <a:rPr lang="en-GB" dirty="0"/>
              <a:t>Global Temperature</a:t>
            </a:r>
          </a:p>
        </p:txBody>
      </p:sp>
      <p:sp>
        <p:nvSpPr>
          <p:cNvPr id="7" name="TextBox 6">
            <a:extLst>
              <a:ext uri="{FF2B5EF4-FFF2-40B4-BE49-F238E27FC236}">
                <a16:creationId xmlns:a16="http://schemas.microsoft.com/office/drawing/2014/main" id="{B017721A-4957-4DE6-89E0-6A208E9D8268}"/>
              </a:ext>
            </a:extLst>
          </p:cNvPr>
          <p:cNvSpPr txBox="1"/>
          <p:nvPr/>
        </p:nvSpPr>
        <p:spPr>
          <a:xfrm>
            <a:off x="1860884" y="6264442"/>
            <a:ext cx="62353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Source: </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hlinkClick r:id="rId2"/>
              </a:rPr>
              <a:t>climate.NASA.gov</a:t>
            </a: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9" name="Picture Placeholder 18">
            <a:extLst>
              <a:ext uri="{FF2B5EF4-FFF2-40B4-BE49-F238E27FC236}">
                <a16:creationId xmlns:a16="http://schemas.microsoft.com/office/drawing/2014/main" id="{E7B9E8B0-CB67-4494-9094-4B8ED14DFF16}"/>
              </a:ext>
            </a:extLst>
          </p:cNvPr>
          <p:cNvPicPr>
            <a:picLocks noGrp="1" noChangeAspect="1"/>
          </p:cNvPicPr>
          <p:nvPr>
            <p:ph type="pic"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158" t="-872" r="-2158" b="-872"/>
          <a:stretch/>
        </p:blipFill>
        <p:spPr>
          <a:xfrm>
            <a:off x="223122" y="285751"/>
            <a:ext cx="10596006" cy="3956284"/>
          </a:xfrm>
        </p:spPr>
      </p:pic>
    </p:spTree>
    <p:extLst>
      <p:ext uri="{BB962C8B-B14F-4D97-AF65-F5344CB8AC3E}">
        <p14:creationId xmlns:p14="http://schemas.microsoft.com/office/powerpoint/2010/main" val="1661935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Hardwick Climate Action Group</a:t>
            </a:r>
          </a:p>
        </p:txBody>
      </p:sp>
      <p:sp>
        <p:nvSpPr>
          <p:cNvPr id="5" name="TextBox 4"/>
          <p:cNvSpPr txBox="1"/>
          <p:nvPr/>
        </p:nvSpPr>
        <p:spPr>
          <a:xfrm>
            <a:off x="814388" y="500063"/>
            <a:ext cx="9072562"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Trebuchet MS" panose="020B0603020202020204"/>
                <a:ea typeface="+mn-ea"/>
                <a:cs typeface="+mn-cs"/>
              </a:rPr>
              <a:t>Inaugural meeting 15 Oct 2019: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Trebuchet MS" panose="020B0603020202020204"/>
                <a:ea typeface="+mn-ea"/>
                <a:cs typeface="+mn-cs"/>
              </a:rPr>
              <a:t>About 55 attended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Trebuchet MS" panose="020B0603020202020204"/>
                <a:ea typeface="+mn-ea"/>
                <a:cs typeface="+mn-cs"/>
              </a:rPr>
              <a:t>Welcome/introduction to Stefan </a:t>
            </a:r>
            <a:r>
              <a:rPr kumimoji="0" lang="en-GB" sz="2400" b="0" i="0" u="none" strike="noStrike" kern="1200" cap="none" spc="0" normalizeH="0" baseline="0" noProof="0" dirty="0" err="1">
                <a:ln>
                  <a:noFill/>
                </a:ln>
                <a:solidFill>
                  <a:prstClr val="white"/>
                </a:solidFill>
                <a:effectLst/>
                <a:uLnTx/>
                <a:uFillTx/>
                <a:latin typeface="Trebuchet MS" panose="020B0603020202020204"/>
                <a:ea typeface="+mn-ea"/>
                <a:cs typeface="+mn-cs"/>
              </a:rPr>
              <a:t>Haselwimmer</a:t>
            </a:r>
            <a:r>
              <a:rPr kumimoji="0" lang="en-GB" sz="2400" b="0"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GB" sz="2400" b="0" i="0" u="none" strike="noStrike" kern="1200" cap="none" spc="0" normalizeH="0" baseline="0" noProof="0" dirty="0" err="1">
                <a:ln>
                  <a:noFill/>
                </a:ln>
                <a:solidFill>
                  <a:prstClr val="white"/>
                </a:solidFill>
                <a:effectLst/>
                <a:uLnTx/>
                <a:uFillTx/>
                <a:latin typeface="Trebuchet MS" panose="020B0603020202020204"/>
                <a:ea typeface="+mn-ea"/>
                <a:cs typeface="+mn-cs"/>
              </a:rPr>
              <a:t>Cambs</a:t>
            </a:r>
            <a:r>
              <a:rPr kumimoji="0" lang="en-GB" sz="2400" b="0" i="0" u="none" strike="noStrike" kern="1200" cap="none" spc="0" normalizeH="0" baseline="0" noProof="0" dirty="0">
                <a:ln>
                  <a:noFill/>
                </a:ln>
                <a:solidFill>
                  <a:prstClr val="white"/>
                </a:solidFill>
                <a:effectLst/>
                <a:uLnTx/>
                <a:uFillTx/>
                <a:latin typeface="Trebuchet MS" panose="020B0603020202020204"/>
                <a:ea typeface="+mn-ea"/>
                <a:cs typeface="+mn-cs"/>
              </a:rPr>
              <a:t> Climate Emergency), Lina Nieto (</a:t>
            </a:r>
            <a:r>
              <a:rPr kumimoji="0" lang="en-GB" sz="2400" b="0" i="0" u="none" strike="noStrike" kern="1200" cap="none" spc="0" normalizeH="0" baseline="0" noProof="0" dirty="0" err="1">
                <a:ln>
                  <a:noFill/>
                </a:ln>
                <a:solidFill>
                  <a:prstClr val="white"/>
                </a:solidFill>
                <a:effectLst/>
                <a:uLnTx/>
                <a:uFillTx/>
                <a:latin typeface="Trebuchet MS" panose="020B0603020202020204"/>
                <a:ea typeface="+mn-ea"/>
                <a:cs typeface="+mn-cs"/>
              </a:rPr>
              <a:t>Cambs</a:t>
            </a:r>
            <a:r>
              <a:rPr kumimoji="0" lang="en-GB" sz="2400" b="0" i="0" u="none" strike="noStrike" kern="1200" cap="none" spc="0" normalizeH="0" baseline="0" noProof="0" dirty="0">
                <a:ln>
                  <a:noFill/>
                </a:ln>
                <a:solidFill>
                  <a:prstClr val="white"/>
                </a:solidFill>
                <a:effectLst/>
                <a:uLnTx/>
                <a:uFillTx/>
                <a:latin typeface="Trebuchet MS" panose="020B0603020202020204"/>
                <a:ea typeface="+mn-ea"/>
                <a:cs typeface="+mn-cs"/>
              </a:rPr>
              <a:t> County Council)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Trebuchet MS" panose="020B0603020202020204"/>
                <a:ea typeface="+mn-ea"/>
                <a:cs typeface="+mn-cs"/>
              </a:rPr>
              <a:t>Climate Quiz</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Trebuchet MS" panose="020B0603020202020204"/>
                <a:ea typeface="+mn-ea"/>
                <a:cs typeface="+mn-cs"/>
              </a:rPr>
              <a:t>Sea level change today since 1870? 6, 12 or 24 cm?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Trebuchet MS" panose="020B0603020202020204"/>
                <a:ea typeface="+mn-ea"/>
                <a:cs typeface="+mn-cs"/>
              </a:rPr>
              <a:t>Sea level change by 2100 if 3-6 </a:t>
            </a:r>
            <a:r>
              <a:rPr kumimoji="0" lang="en-GB" sz="2400" b="0" i="0" u="none" strike="noStrike" kern="1200" cap="none" spc="0" normalizeH="0" baseline="0" noProof="0" dirty="0" err="1">
                <a:ln>
                  <a:noFill/>
                </a:ln>
                <a:solidFill>
                  <a:prstClr val="white"/>
                </a:solidFill>
                <a:effectLst/>
                <a:uLnTx/>
                <a:uFillTx/>
                <a:latin typeface="Trebuchet MS" panose="020B0603020202020204"/>
                <a:ea typeface="+mn-ea"/>
                <a:cs typeface="+mn-cs"/>
              </a:rPr>
              <a:t>deg</a:t>
            </a:r>
            <a:r>
              <a:rPr kumimoji="0" lang="en-GB" sz="2400" b="0" i="0" u="none" strike="noStrike" kern="1200" cap="none" spc="0" normalizeH="0" baseline="0" noProof="0" dirty="0">
                <a:ln>
                  <a:noFill/>
                </a:ln>
                <a:solidFill>
                  <a:prstClr val="white"/>
                </a:solidFill>
                <a:effectLst/>
                <a:uLnTx/>
                <a:uFillTx/>
                <a:latin typeface="Trebuchet MS" panose="020B0603020202020204"/>
                <a:ea typeface="+mn-ea"/>
                <a:cs typeface="+mn-cs"/>
              </a:rPr>
              <a:t> hotter?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Trebuchet MS" panose="020B0603020202020204"/>
                <a:ea typeface="+mn-ea"/>
                <a:cs typeface="+mn-cs"/>
              </a:rPr>
              <a:t>CO2 culprits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white"/>
                </a:solidFill>
                <a:effectLst/>
                <a:uLnTx/>
                <a:uFillTx/>
                <a:latin typeface="Trebuchet MS" panose="020B0603020202020204"/>
                <a:ea typeface="+mn-ea"/>
                <a:cs typeface="+mn-cs"/>
              </a:rPr>
              <a:t>Identify actions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 name="TextBox 2"/>
          <p:cNvSpPr txBox="1"/>
          <p:nvPr/>
        </p:nvSpPr>
        <p:spPr>
          <a:xfrm>
            <a:off x="7743826" y="2383780"/>
            <a:ext cx="198596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Trebuchet MS" panose="020B0603020202020204"/>
                <a:ea typeface="+mn-ea"/>
                <a:cs typeface="+mn-cs"/>
              </a:rPr>
              <a:t>80-100 cm</a:t>
            </a:r>
          </a:p>
        </p:txBody>
      </p:sp>
    </p:spTree>
    <p:extLst>
      <p:ext uri="{BB962C8B-B14F-4D97-AF65-F5344CB8AC3E}">
        <p14:creationId xmlns:p14="http://schemas.microsoft.com/office/powerpoint/2010/main" val="90294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753228"/>
            <a:ext cx="10079869" cy="1080938"/>
          </a:xfrm>
        </p:spPr>
        <p:txBody>
          <a:bodyPr>
            <a:normAutofit/>
          </a:bodyPr>
          <a:lstStyle/>
          <a:p>
            <a:r>
              <a:rPr lang="en-GB" dirty="0"/>
              <a:t>Millions of small changes will make a difference</a:t>
            </a:r>
          </a:p>
        </p:txBody>
      </p:sp>
      <p:sp>
        <p:nvSpPr>
          <p:cNvPr id="6" name="TextBox 5"/>
          <p:cNvSpPr txBox="1"/>
          <p:nvPr/>
        </p:nvSpPr>
        <p:spPr>
          <a:xfrm>
            <a:off x="2686122" y="6129338"/>
            <a:ext cx="73866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One person breathes out 20,000 times/day = 0.4 tonnes CO</a:t>
            </a:r>
            <a:r>
              <a:rPr kumimoji="0" lang="en-GB" sz="1800" b="0" i="0" u="none" strike="noStrike" kern="1200" cap="none" spc="0" normalizeH="0" baseline="-25000" noProof="0" dirty="0">
                <a:ln>
                  <a:noFill/>
                </a:ln>
                <a:solidFill>
                  <a:prstClr val="white"/>
                </a:solidFill>
                <a:effectLst/>
                <a:uLnTx/>
                <a:uFillTx/>
                <a:latin typeface="Trebuchet MS" panose="020B0603020202020204"/>
                <a:ea typeface="+mn-ea"/>
                <a:cs typeface="+mn-cs"/>
              </a:rPr>
              <a:t>2 </a:t>
            </a: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per year</a:t>
            </a:r>
          </a:p>
        </p:txBody>
      </p:sp>
      <p:graphicFrame>
        <p:nvGraphicFramePr>
          <p:cNvPr id="12" name="Content Placeholder 11"/>
          <p:cNvGraphicFramePr>
            <a:graphicFrameLocks noGrp="1"/>
          </p:cNvGraphicFramePr>
          <p:nvPr>
            <p:ph idx="1"/>
          </p:nvPr>
        </p:nvGraphicFramePr>
        <p:xfrm>
          <a:off x="1052483" y="2257420"/>
          <a:ext cx="10772851" cy="3457576"/>
        </p:xfrm>
        <a:graphic>
          <a:graphicData uri="http://schemas.openxmlformats.org/drawingml/2006/table">
            <a:tbl>
              <a:tblPr/>
              <a:tblGrid>
                <a:gridCol w="6448461">
                  <a:extLst>
                    <a:ext uri="{9D8B030D-6E8A-4147-A177-3AD203B41FA5}">
                      <a16:colId xmlns:a16="http://schemas.microsoft.com/office/drawing/2014/main" val="20000"/>
                    </a:ext>
                  </a:extLst>
                </a:gridCol>
                <a:gridCol w="1414463">
                  <a:extLst>
                    <a:ext uri="{9D8B030D-6E8A-4147-A177-3AD203B41FA5}">
                      <a16:colId xmlns:a16="http://schemas.microsoft.com/office/drawing/2014/main" val="20001"/>
                    </a:ext>
                  </a:extLst>
                </a:gridCol>
                <a:gridCol w="1671638">
                  <a:extLst>
                    <a:ext uri="{9D8B030D-6E8A-4147-A177-3AD203B41FA5}">
                      <a16:colId xmlns:a16="http://schemas.microsoft.com/office/drawing/2014/main" val="20002"/>
                    </a:ext>
                  </a:extLst>
                </a:gridCol>
                <a:gridCol w="1238289">
                  <a:extLst>
                    <a:ext uri="{9D8B030D-6E8A-4147-A177-3AD203B41FA5}">
                      <a16:colId xmlns:a16="http://schemas.microsoft.com/office/drawing/2014/main" val="20003"/>
                    </a:ext>
                  </a:extLst>
                </a:gridCol>
              </a:tblGrid>
              <a:tr h="432197">
                <a:tc>
                  <a:txBody>
                    <a:bodyPr/>
                    <a:lstStyle/>
                    <a:p>
                      <a:pPr algn="l" fontAlgn="b"/>
                      <a:r>
                        <a:rPr lang="en-GB" sz="2400" b="1" i="0" u="none" strike="noStrike" dirty="0">
                          <a:solidFill>
                            <a:srgbClr val="000000"/>
                          </a:solidFill>
                          <a:effectLst/>
                          <a:latin typeface="Calibri"/>
                        </a:rPr>
                        <a:t>Tonnes of CO2 per person per year</a:t>
                      </a:r>
                    </a:p>
                  </a:txBody>
                  <a:tcPr marL="9525" marR="9525" marT="9525" marB="0" anchor="b">
                    <a:lnL>
                      <a:noFill/>
                    </a:lnL>
                    <a:lnR>
                      <a:noFill/>
                    </a:lnR>
                    <a:lnT>
                      <a:noFill/>
                    </a:lnT>
                    <a:lnB>
                      <a:noFill/>
                    </a:lnB>
                    <a:solidFill>
                      <a:srgbClr val="C4D79B"/>
                    </a:solidFill>
                  </a:tcPr>
                </a:tc>
                <a:tc>
                  <a:txBody>
                    <a:bodyPr/>
                    <a:lstStyle/>
                    <a:p>
                      <a:pPr algn="ctr" fontAlgn="ctr"/>
                      <a:r>
                        <a:rPr lang="en-GB" sz="2400" b="1" i="0" u="none" strike="noStrike">
                          <a:solidFill>
                            <a:srgbClr val="000000"/>
                          </a:solidFill>
                          <a:effectLst/>
                          <a:latin typeface="Calibri"/>
                        </a:rPr>
                        <a:t>Today</a:t>
                      </a:r>
                    </a:p>
                  </a:txBody>
                  <a:tcPr marL="9525" marR="9525" marT="9525" marB="0" anchor="ctr">
                    <a:lnL>
                      <a:noFill/>
                    </a:lnL>
                    <a:lnR>
                      <a:noFill/>
                    </a:lnR>
                    <a:lnT>
                      <a:noFill/>
                    </a:lnT>
                    <a:lnB>
                      <a:noFill/>
                    </a:lnB>
                    <a:solidFill>
                      <a:srgbClr val="C4D79B"/>
                    </a:solidFill>
                  </a:tcPr>
                </a:tc>
                <a:tc>
                  <a:txBody>
                    <a:bodyPr/>
                    <a:lstStyle/>
                    <a:p>
                      <a:pPr algn="ctr" fontAlgn="ctr"/>
                      <a:r>
                        <a:rPr lang="en-GB" sz="2400" b="1" i="0" u="none" strike="noStrike" dirty="0">
                          <a:solidFill>
                            <a:srgbClr val="000000"/>
                          </a:solidFill>
                          <a:effectLst/>
                          <a:latin typeface="Calibri"/>
                        </a:rPr>
                        <a:t>Tomorrow</a:t>
                      </a:r>
                    </a:p>
                  </a:txBody>
                  <a:tcPr marL="9525" marR="9525" marT="9525" marB="0" anchor="ctr">
                    <a:lnL>
                      <a:noFill/>
                    </a:lnL>
                    <a:lnR>
                      <a:noFill/>
                    </a:lnR>
                    <a:lnT>
                      <a:noFill/>
                    </a:lnT>
                    <a:lnB>
                      <a:noFill/>
                    </a:lnB>
                    <a:solidFill>
                      <a:srgbClr val="C4D79B"/>
                    </a:solidFill>
                  </a:tcPr>
                </a:tc>
                <a:tc>
                  <a:txBody>
                    <a:bodyPr/>
                    <a:lstStyle/>
                    <a:p>
                      <a:pPr algn="l" fontAlgn="ctr"/>
                      <a:r>
                        <a:rPr lang="en-GB" sz="2400" b="1" i="0" u="none" strike="noStrike">
                          <a:solidFill>
                            <a:srgbClr val="000000"/>
                          </a:solidFill>
                          <a:effectLst/>
                          <a:latin typeface="Calibri"/>
                        </a:rPr>
                        <a:t>  Savings</a:t>
                      </a:r>
                    </a:p>
                  </a:txBody>
                  <a:tcPr marL="9525" marR="9525" marT="9525" marB="0" anchor="ctr">
                    <a:lnL>
                      <a:noFill/>
                    </a:lnL>
                    <a:lnR>
                      <a:noFill/>
                    </a:lnR>
                    <a:lnT>
                      <a:noFill/>
                    </a:lnT>
                    <a:lnB>
                      <a:noFill/>
                    </a:lnB>
                    <a:solidFill>
                      <a:srgbClr val="C4D79B"/>
                    </a:solidFill>
                  </a:tcPr>
                </a:tc>
                <a:extLst>
                  <a:ext uri="{0D108BD9-81ED-4DB2-BD59-A6C34878D82A}">
                    <a16:rowId xmlns:a16="http://schemas.microsoft.com/office/drawing/2014/main" val="10000"/>
                  </a:ext>
                </a:extLst>
              </a:tr>
              <a:tr h="432197">
                <a:tc>
                  <a:txBody>
                    <a:bodyPr/>
                    <a:lstStyle/>
                    <a:p>
                      <a:pPr algn="l" fontAlgn="b"/>
                      <a:r>
                        <a:rPr lang="en-GB" sz="2400" b="0" i="0" u="none" strike="noStrike">
                          <a:solidFill>
                            <a:srgbClr val="000000"/>
                          </a:solidFill>
                          <a:effectLst/>
                          <a:latin typeface="Calibri"/>
                        </a:rPr>
                        <a:t>Food (Omnivore vs Vegan)</a:t>
                      </a:r>
                    </a:p>
                  </a:txBody>
                  <a:tcPr marL="9525" marR="9525" marT="9525" marB="0" anchor="b">
                    <a:lnL>
                      <a:noFill/>
                    </a:lnL>
                    <a:lnR>
                      <a:noFill/>
                    </a:lnR>
                    <a:lnT>
                      <a:noFill/>
                    </a:lnT>
                    <a:lnB>
                      <a:noFill/>
                    </a:lnB>
                  </a:tcPr>
                </a:tc>
                <a:tc>
                  <a:txBody>
                    <a:bodyPr/>
                    <a:lstStyle/>
                    <a:p>
                      <a:pPr algn="ctr" fontAlgn="b"/>
                      <a:r>
                        <a:rPr lang="en-GB" sz="2400" b="0" i="0" u="none" strike="noStrike" dirty="0">
                          <a:solidFill>
                            <a:srgbClr val="000000"/>
                          </a:solidFill>
                          <a:effectLst/>
                          <a:latin typeface="Calibri"/>
                        </a:rPr>
                        <a:t>2.6</a:t>
                      </a:r>
                    </a:p>
                  </a:txBody>
                  <a:tcPr marL="9525" marR="9525" marT="9525" marB="0" anchor="b">
                    <a:lnL>
                      <a:noFill/>
                    </a:lnL>
                    <a:lnR>
                      <a:noFill/>
                    </a:lnR>
                    <a:lnT>
                      <a:noFill/>
                    </a:lnT>
                    <a:lnB>
                      <a:noFill/>
                    </a:lnB>
                  </a:tcPr>
                </a:tc>
                <a:tc>
                  <a:txBody>
                    <a:bodyPr/>
                    <a:lstStyle/>
                    <a:p>
                      <a:pPr algn="ctr" fontAlgn="b"/>
                      <a:r>
                        <a:rPr lang="en-GB" sz="2400" b="0" i="0" u="none" strike="noStrike">
                          <a:solidFill>
                            <a:srgbClr val="000000"/>
                          </a:solidFill>
                          <a:effectLst/>
                          <a:latin typeface="Calibri"/>
                        </a:rPr>
                        <a:t>1.5</a:t>
                      </a:r>
                    </a:p>
                  </a:txBody>
                  <a:tcPr marL="9525" marR="9525" marT="9525" marB="0" anchor="b">
                    <a:lnL>
                      <a:noFill/>
                    </a:lnL>
                    <a:lnR>
                      <a:noFill/>
                    </a:lnR>
                    <a:lnT>
                      <a:noFill/>
                    </a:lnT>
                    <a:lnB>
                      <a:noFill/>
                    </a:lnB>
                  </a:tcPr>
                </a:tc>
                <a:tc>
                  <a:txBody>
                    <a:bodyPr/>
                    <a:lstStyle/>
                    <a:p>
                      <a:pPr algn="r" fontAlgn="b"/>
                      <a:r>
                        <a:rPr lang="en-GB" sz="2400" b="0" i="0" u="none" strike="noStrike">
                          <a:solidFill>
                            <a:srgbClr val="000000"/>
                          </a:solidFill>
                          <a:effectLst/>
                          <a:latin typeface="Calibri"/>
                        </a:rPr>
                        <a:t>£611</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432197">
                <a:tc>
                  <a:txBody>
                    <a:bodyPr/>
                    <a:lstStyle/>
                    <a:p>
                      <a:pPr algn="l" fontAlgn="b"/>
                      <a:r>
                        <a:rPr lang="en-GB" sz="2400" b="0" i="0" u="none" strike="noStrike">
                          <a:solidFill>
                            <a:srgbClr val="000000"/>
                          </a:solidFill>
                          <a:effectLst/>
                          <a:latin typeface="Calibri"/>
                        </a:rPr>
                        <a:t>Heating (Gas vs Heat Pump)</a:t>
                      </a:r>
                    </a:p>
                  </a:txBody>
                  <a:tcPr marL="9525" marR="9525" marT="9525" marB="0" anchor="b">
                    <a:lnL>
                      <a:noFill/>
                    </a:lnL>
                    <a:lnR>
                      <a:noFill/>
                    </a:lnR>
                    <a:lnT>
                      <a:noFill/>
                    </a:lnT>
                    <a:lnB>
                      <a:noFill/>
                    </a:lnB>
                  </a:tcPr>
                </a:tc>
                <a:tc>
                  <a:txBody>
                    <a:bodyPr/>
                    <a:lstStyle/>
                    <a:p>
                      <a:pPr algn="ctr" fontAlgn="b"/>
                      <a:r>
                        <a:rPr lang="en-GB" sz="2400" b="0" i="0" u="none" strike="noStrike" dirty="0">
                          <a:solidFill>
                            <a:srgbClr val="000000"/>
                          </a:solidFill>
                          <a:effectLst/>
                          <a:latin typeface="Calibri"/>
                        </a:rPr>
                        <a:t>1.5</a:t>
                      </a:r>
                    </a:p>
                  </a:txBody>
                  <a:tcPr marL="9525" marR="9525" marT="9525" marB="0" anchor="b">
                    <a:lnL>
                      <a:noFill/>
                    </a:lnL>
                    <a:lnR>
                      <a:noFill/>
                    </a:lnR>
                    <a:lnT>
                      <a:noFill/>
                    </a:lnT>
                    <a:lnB>
                      <a:noFill/>
                    </a:lnB>
                  </a:tcPr>
                </a:tc>
                <a:tc>
                  <a:txBody>
                    <a:bodyPr/>
                    <a:lstStyle/>
                    <a:p>
                      <a:pPr algn="ctr" fontAlgn="b"/>
                      <a:r>
                        <a:rPr lang="en-GB" sz="2400" b="0" i="0" u="none" strike="noStrike">
                          <a:solidFill>
                            <a:srgbClr val="000000"/>
                          </a:solidFill>
                          <a:effectLst/>
                          <a:latin typeface="Calibri"/>
                        </a:rPr>
                        <a:t>0.5</a:t>
                      </a:r>
                    </a:p>
                  </a:txBody>
                  <a:tcPr marL="9525" marR="9525" marT="9525" marB="0" anchor="b">
                    <a:lnL>
                      <a:noFill/>
                    </a:lnL>
                    <a:lnR>
                      <a:noFill/>
                    </a:lnR>
                    <a:lnT>
                      <a:noFill/>
                    </a:lnT>
                    <a:lnB>
                      <a:noFill/>
                    </a:lnB>
                  </a:tcPr>
                </a:tc>
                <a:tc>
                  <a:txBody>
                    <a:bodyPr/>
                    <a:lstStyle/>
                    <a:p>
                      <a:pPr algn="r" fontAlgn="b"/>
                      <a:r>
                        <a:rPr lang="en-GB" sz="2400" b="0" i="0" u="none" strike="noStrike">
                          <a:solidFill>
                            <a:srgbClr val="000000"/>
                          </a:solidFill>
                          <a:effectLst/>
                          <a:latin typeface="Calibri"/>
                        </a:rPr>
                        <a:t>£700</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432197">
                <a:tc>
                  <a:txBody>
                    <a:bodyPr/>
                    <a:lstStyle/>
                    <a:p>
                      <a:pPr algn="l" fontAlgn="b"/>
                      <a:r>
                        <a:rPr lang="en-GB" sz="2400" b="0" i="0" u="none" strike="noStrike" dirty="0">
                          <a:solidFill>
                            <a:srgbClr val="000000"/>
                          </a:solidFill>
                          <a:effectLst/>
                          <a:latin typeface="Calibri"/>
                        </a:rPr>
                        <a:t>Flights vs Calls</a:t>
                      </a:r>
                    </a:p>
                  </a:txBody>
                  <a:tcPr marL="9525" marR="9525" marT="9525" marB="0" anchor="b">
                    <a:lnL>
                      <a:noFill/>
                    </a:lnL>
                    <a:lnR>
                      <a:noFill/>
                    </a:lnR>
                    <a:lnT>
                      <a:noFill/>
                    </a:lnT>
                    <a:lnB>
                      <a:noFill/>
                    </a:lnB>
                  </a:tcPr>
                </a:tc>
                <a:tc>
                  <a:txBody>
                    <a:bodyPr/>
                    <a:lstStyle/>
                    <a:p>
                      <a:pPr algn="ctr" fontAlgn="b"/>
                      <a:r>
                        <a:rPr lang="en-GB" sz="2400" b="0" i="0" u="none" strike="noStrike" dirty="0">
                          <a:solidFill>
                            <a:srgbClr val="000000"/>
                          </a:solidFill>
                          <a:effectLst/>
                          <a:latin typeface="Calibri"/>
                        </a:rPr>
                        <a:t>0.9</a:t>
                      </a:r>
                    </a:p>
                  </a:txBody>
                  <a:tcPr marL="9525" marR="9525" marT="9525" marB="0" anchor="b">
                    <a:lnL>
                      <a:noFill/>
                    </a:lnL>
                    <a:lnR>
                      <a:noFill/>
                    </a:lnR>
                    <a:lnT>
                      <a:noFill/>
                    </a:lnT>
                    <a:lnB>
                      <a:noFill/>
                    </a:lnB>
                  </a:tcPr>
                </a:tc>
                <a:tc>
                  <a:txBody>
                    <a:bodyPr/>
                    <a:lstStyle/>
                    <a:p>
                      <a:pPr algn="ctr" fontAlgn="b"/>
                      <a:r>
                        <a:rPr lang="en-GB" sz="2400" b="0" i="0" u="none" strike="noStrike" dirty="0">
                          <a:solidFill>
                            <a:srgbClr val="000000"/>
                          </a:solidFill>
                          <a:effectLst/>
                          <a:latin typeface="Calibri"/>
                        </a:rPr>
                        <a:t>0.1</a:t>
                      </a:r>
                    </a:p>
                  </a:txBody>
                  <a:tcPr marL="9525" marR="9525" marT="9525" marB="0" anchor="b">
                    <a:lnL>
                      <a:noFill/>
                    </a:lnL>
                    <a:lnR>
                      <a:noFill/>
                    </a:lnR>
                    <a:lnT>
                      <a:noFill/>
                    </a:lnT>
                    <a:lnB>
                      <a:noFill/>
                    </a:lnB>
                  </a:tcPr>
                </a:tc>
                <a:tc>
                  <a:txBody>
                    <a:bodyPr/>
                    <a:lstStyle/>
                    <a:p>
                      <a:pPr algn="r" fontAlgn="b"/>
                      <a:r>
                        <a:rPr lang="en-GB" sz="2400" b="0" i="0" u="none" strike="noStrike" dirty="0">
                          <a:solidFill>
                            <a:srgbClr val="000000"/>
                          </a:solidFill>
                          <a:effectLst/>
                          <a:latin typeface="Calibri"/>
                        </a:rPr>
                        <a:t>£332</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432197">
                <a:tc>
                  <a:txBody>
                    <a:bodyPr/>
                    <a:lstStyle/>
                    <a:p>
                      <a:pPr algn="l" fontAlgn="b"/>
                      <a:r>
                        <a:rPr lang="en-GB" sz="2400" b="0" i="0" u="none" strike="noStrike" dirty="0">
                          <a:solidFill>
                            <a:srgbClr val="000000"/>
                          </a:solidFill>
                          <a:effectLst/>
                          <a:latin typeface="Calibri"/>
                        </a:rPr>
                        <a:t>Car to Cambridge vs Electric Vehicle</a:t>
                      </a:r>
                    </a:p>
                  </a:txBody>
                  <a:tcPr marL="9525" marR="9525" marT="9525" marB="0" anchor="b">
                    <a:lnL>
                      <a:noFill/>
                    </a:lnL>
                    <a:lnR>
                      <a:noFill/>
                    </a:lnR>
                    <a:lnT>
                      <a:noFill/>
                    </a:lnT>
                    <a:lnB>
                      <a:noFill/>
                    </a:lnB>
                  </a:tcPr>
                </a:tc>
                <a:tc>
                  <a:txBody>
                    <a:bodyPr/>
                    <a:lstStyle/>
                    <a:p>
                      <a:pPr algn="ctr" fontAlgn="b"/>
                      <a:r>
                        <a:rPr lang="en-GB" sz="2400" b="0" i="0" u="none" strike="noStrike">
                          <a:solidFill>
                            <a:srgbClr val="000000"/>
                          </a:solidFill>
                          <a:effectLst/>
                          <a:latin typeface="Calibri"/>
                        </a:rPr>
                        <a:t>0.7</a:t>
                      </a:r>
                    </a:p>
                  </a:txBody>
                  <a:tcPr marL="9525" marR="9525" marT="9525" marB="0" anchor="b">
                    <a:lnL>
                      <a:noFill/>
                    </a:lnL>
                    <a:lnR>
                      <a:noFill/>
                    </a:lnR>
                    <a:lnT>
                      <a:noFill/>
                    </a:lnT>
                    <a:lnB>
                      <a:noFill/>
                    </a:lnB>
                  </a:tcPr>
                </a:tc>
                <a:tc>
                  <a:txBody>
                    <a:bodyPr/>
                    <a:lstStyle/>
                    <a:p>
                      <a:pPr algn="ctr" fontAlgn="b"/>
                      <a:r>
                        <a:rPr lang="en-GB" sz="2400" b="0" i="0" u="none" strike="noStrike" dirty="0">
                          <a:solidFill>
                            <a:srgbClr val="000000"/>
                          </a:solidFill>
                          <a:effectLst/>
                          <a:latin typeface="Calibri"/>
                        </a:rPr>
                        <a:t>0.0</a:t>
                      </a:r>
                    </a:p>
                  </a:txBody>
                  <a:tcPr marL="9525" marR="9525" marT="9525" marB="0" anchor="b">
                    <a:lnL>
                      <a:noFill/>
                    </a:lnL>
                    <a:lnR>
                      <a:noFill/>
                    </a:lnR>
                    <a:lnT>
                      <a:noFill/>
                    </a:lnT>
                    <a:lnB>
                      <a:noFill/>
                    </a:lnB>
                  </a:tcPr>
                </a:tc>
                <a:tc>
                  <a:txBody>
                    <a:bodyPr/>
                    <a:lstStyle/>
                    <a:p>
                      <a:pPr algn="r" fontAlgn="b"/>
                      <a:r>
                        <a:rPr lang="en-GB" sz="2400" b="0" i="0" u="none" strike="noStrike">
                          <a:solidFill>
                            <a:srgbClr val="000000"/>
                          </a:solidFill>
                          <a:effectLst/>
                          <a:latin typeface="Calibri"/>
                        </a:rPr>
                        <a:t>£2,667</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432197">
                <a:tc>
                  <a:txBody>
                    <a:bodyPr/>
                    <a:lstStyle/>
                    <a:p>
                      <a:pPr algn="l" fontAlgn="b"/>
                      <a:r>
                        <a:rPr lang="en-GB" sz="2400" b="0" i="0" u="none" strike="noStrike" dirty="0">
                          <a:solidFill>
                            <a:srgbClr val="000000"/>
                          </a:solidFill>
                          <a:effectLst/>
                          <a:latin typeface="Calibri"/>
                        </a:rPr>
                        <a:t>Bus to Cambridge vs Electric Vehicle</a:t>
                      </a:r>
                    </a:p>
                  </a:txBody>
                  <a:tcPr marL="9525" marR="9525" marT="9525" marB="0" anchor="b">
                    <a:lnL>
                      <a:noFill/>
                    </a:lnL>
                    <a:lnR>
                      <a:noFill/>
                    </a:lnR>
                    <a:lnT>
                      <a:noFill/>
                    </a:lnT>
                    <a:lnB>
                      <a:noFill/>
                    </a:lnB>
                  </a:tcPr>
                </a:tc>
                <a:tc>
                  <a:txBody>
                    <a:bodyPr/>
                    <a:lstStyle/>
                    <a:p>
                      <a:pPr algn="ctr" fontAlgn="b"/>
                      <a:r>
                        <a:rPr lang="en-GB" sz="2400" b="0" i="0" u="none" strike="noStrike">
                          <a:solidFill>
                            <a:srgbClr val="000000"/>
                          </a:solidFill>
                          <a:effectLst/>
                          <a:latin typeface="Calibri"/>
                        </a:rPr>
                        <a:t>0.5</a:t>
                      </a:r>
                    </a:p>
                  </a:txBody>
                  <a:tcPr marL="9525" marR="9525" marT="9525" marB="0" anchor="b">
                    <a:lnL>
                      <a:noFill/>
                    </a:lnL>
                    <a:lnR>
                      <a:noFill/>
                    </a:lnR>
                    <a:lnT>
                      <a:noFill/>
                    </a:lnT>
                    <a:lnB>
                      <a:noFill/>
                    </a:lnB>
                  </a:tcPr>
                </a:tc>
                <a:tc>
                  <a:txBody>
                    <a:bodyPr/>
                    <a:lstStyle/>
                    <a:p>
                      <a:pPr algn="ctr" fontAlgn="b"/>
                      <a:r>
                        <a:rPr lang="en-GB" sz="2400" b="0" i="0" u="none" strike="noStrike" dirty="0">
                          <a:solidFill>
                            <a:srgbClr val="000000"/>
                          </a:solidFill>
                          <a:effectLst/>
                          <a:latin typeface="Calibri"/>
                        </a:rPr>
                        <a:t>0.0</a:t>
                      </a:r>
                    </a:p>
                  </a:txBody>
                  <a:tcPr marL="9525" marR="9525" marT="9525" marB="0" anchor="b">
                    <a:lnL>
                      <a:noFill/>
                    </a:lnL>
                    <a:lnR>
                      <a:noFill/>
                    </a:lnR>
                    <a:lnT>
                      <a:noFill/>
                    </a:lnT>
                    <a:lnB>
                      <a:noFill/>
                    </a:lnB>
                  </a:tcPr>
                </a:tc>
                <a:tc>
                  <a:txBody>
                    <a:bodyPr/>
                    <a:lstStyle/>
                    <a:p>
                      <a:pPr algn="r" fontAlgn="b"/>
                      <a:r>
                        <a:rPr lang="en-GB" sz="2400" b="0" i="0" u="none" strike="noStrike">
                          <a:solidFill>
                            <a:srgbClr val="000000"/>
                          </a:solidFill>
                          <a:effectLst/>
                          <a:latin typeface="Calibri"/>
                        </a:rPr>
                        <a:t>£700</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432197">
                <a:tc>
                  <a:txBody>
                    <a:bodyPr/>
                    <a:lstStyle/>
                    <a:p>
                      <a:pPr algn="l" fontAlgn="b"/>
                      <a:r>
                        <a:rPr lang="en-GB" sz="2400" b="0" i="0" u="none" strike="noStrike">
                          <a:solidFill>
                            <a:srgbClr val="000000"/>
                          </a:solidFill>
                          <a:effectLst/>
                          <a:latin typeface="Calibri"/>
                        </a:rPr>
                        <a:t>Electricity (Fossils vs PV or Wind Turbine)</a:t>
                      </a:r>
                    </a:p>
                  </a:txBody>
                  <a:tcPr marL="9525" marR="9525" marT="9525" marB="0" anchor="b">
                    <a:lnL>
                      <a:noFill/>
                    </a:lnL>
                    <a:lnR>
                      <a:noFill/>
                    </a:lnR>
                    <a:lnT>
                      <a:noFill/>
                    </a:lnT>
                    <a:lnB>
                      <a:noFill/>
                    </a:lnB>
                  </a:tcPr>
                </a:tc>
                <a:tc>
                  <a:txBody>
                    <a:bodyPr/>
                    <a:lstStyle/>
                    <a:p>
                      <a:pPr algn="ctr" fontAlgn="b"/>
                      <a:r>
                        <a:rPr lang="en-GB" sz="2400" b="0" i="0" u="none" strike="noStrike">
                          <a:solidFill>
                            <a:srgbClr val="000000"/>
                          </a:solidFill>
                          <a:effectLst/>
                          <a:latin typeface="Calibri"/>
                        </a:rPr>
                        <a:t>0.9</a:t>
                      </a:r>
                    </a:p>
                  </a:txBody>
                  <a:tcPr marL="9525" marR="9525" marT="9525" marB="0" anchor="b">
                    <a:lnL>
                      <a:noFill/>
                    </a:lnL>
                    <a:lnR>
                      <a:noFill/>
                    </a:lnR>
                    <a:lnT>
                      <a:noFill/>
                    </a:lnT>
                    <a:lnB>
                      <a:noFill/>
                    </a:lnB>
                  </a:tcPr>
                </a:tc>
                <a:tc>
                  <a:txBody>
                    <a:bodyPr/>
                    <a:lstStyle/>
                    <a:p>
                      <a:pPr algn="ctr" fontAlgn="b"/>
                      <a:r>
                        <a:rPr lang="en-GB" sz="2400" b="0" i="0" u="none" strike="noStrike" dirty="0">
                          <a:solidFill>
                            <a:srgbClr val="000000"/>
                          </a:solidFill>
                          <a:effectLst/>
                          <a:latin typeface="Calibri"/>
                        </a:rPr>
                        <a:t>0.0</a:t>
                      </a:r>
                    </a:p>
                  </a:txBody>
                  <a:tcPr marL="9525" marR="9525" marT="9525" marB="0" anchor="b">
                    <a:lnL>
                      <a:noFill/>
                    </a:lnL>
                    <a:lnR>
                      <a:noFill/>
                    </a:lnR>
                    <a:lnT>
                      <a:noFill/>
                    </a:lnT>
                    <a:lnB>
                      <a:noFill/>
                    </a:lnB>
                  </a:tcPr>
                </a:tc>
                <a:tc>
                  <a:txBody>
                    <a:bodyPr/>
                    <a:lstStyle/>
                    <a:p>
                      <a:pPr algn="r" fontAlgn="b"/>
                      <a:r>
                        <a:rPr lang="en-GB" sz="2400" b="0" i="0" u="none" strike="noStrike">
                          <a:solidFill>
                            <a:srgbClr val="000000"/>
                          </a:solidFill>
                          <a:effectLst/>
                          <a:latin typeface="Calibri"/>
                        </a:rPr>
                        <a:t>£800</a:t>
                      </a: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432197">
                <a:tc>
                  <a:txBody>
                    <a:bodyPr/>
                    <a:lstStyle/>
                    <a:p>
                      <a:pPr algn="l" fontAlgn="b"/>
                      <a:r>
                        <a:rPr lang="en-GB" sz="2400" b="1" i="0" u="none" strike="noStrike">
                          <a:solidFill>
                            <a:srgbClr val="000000"/>
                          </a:solidFill>
                          <a:effectLst/>
                          <a:latin typeface="Calibri"/>
                        </a:rPr>
                        <a:t>TOTAL</a:t>
                      </a:r>
                    </a:p>
                  </a:txBody>
                  <a:tcPr marL="9525" marR="9525" marT="9525" marB="0" anchor="b">
                    <a:lnL>
                      <a:noFill/>
                    </a:lnL>
                    <a:lnR>
                      <a:noFill/>
                    </a:lnR>
                    <a:lnT>
                      <a:noFill/>
                    </a:lnT>
                    <a:lnB>
                      <a:noFill/>
                    </a:lnB>
                  </a:tcPr>
                </a:tc>
                <a:tc>
                  <a:txBody>
                    <a:bodyPr/>
                    <a:lstStyle/>
                    <a:p>
                      <a:pPr algn="ctr" fontAlgn="b"/>
                      <a:r>
                        <a:rPr lang="en-GB" sz="2400" b="1" i="0" u="none" strike="noStrike">
                          <a:solidFill>
                            <a:srgbClr val="000000"/>
                          </a:solidFill>
                          <a:effectLst/>
                          <a:latin typeface="Calibri"/>
                        </a:rPr>
                        <a:t>7.1</a:t>
                      </a:r>
                    </a:p>
                  </a:txBody>
                  <a:tcPr marL="9525" marR="9525" marT="9525" marB="0" anchor="b">
                    <a:lnL>
                      <a:noFill/>
                    </a:lnL>
                    <a:lnR>
                      <a:noFill/>
                    </a:lnR>
                    <a:lnT>
                      <a:noFill/>
                    </a:lnT>
                    <a:lnB>
                      <a:noFill/>
                    </a:lnB>
                  </a:tcPr>
                </a:tc>
                <a:tc>
                  <a:txBody>
                    <a:bodyPr/>
                    <a:lstStyle/>
                    <a:p>
                      <a:pPr algn="ctr" fontAlgn="b"/>
                      <a:r>
                        <a:rPr lang="en-GB" sz="2400" b="1" i="0" u="none" strike="noStrike" dirty="0">
                          <a:solidFill>
                            <a:srgbClr val="000000"/>
                          </a:solidFill>
                          <a:effectLst/>
                          <a:latin typeface="Calibri"/>
                        </a:rPr>
                        <a:t>2.5</a:t>
                      </a:r>
                    </a:p>
                  </a:txBody>
                  <a:tcPr marL="9525" marR="9525" marT="9525" marB="0" anchor="b">
                    <a:lnL>
                      <a:noFill/>
                    </a:lnL>
                    <a:lnR>
                      <a:noFill/>
                    </a:lnR>
                    <a:lnT>
                      <a:noFill/>
                    </a:lnT>
                    <a:lnB>
                      <a:noFill/>
                    </a:lnB>
                  </a:tcPr>
                </a:tc>
                <a:tc>
                  <a:txBody>
                    <a:bodyPr/>
                    <a:lstStyle/>
                    <a:p>
                      <a:pPr algn="r" fontAlgn="b"/>
                      <a:r>
                        <a:rPr lang="en-GB" sz="2400" b="1" i="0" u="none" strike="noStrike" dirty="0">
                          <a:solidFill>
                            <a:srgbClr val="000000"/>
                          </a:solidFill>
                          <a:effectLst/>
                          <a:latin typeface="Calibri"/>
                        </a:rPr>
                        <a:t>£5,810</a:t>
                      </a: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9" name="Rectangle 8"/>
          <p:cNvSpPr/>
          <p:nvPr/>
        </p:nvSpPr>
        <p:spPr>
          <a:xfrm>
            <a:off x="10601403" y="2114550"/>
            <a:ext cx="1590597" cy="3729038"/>
          </a:xfrm>
          <a:prstGeom prst="rect">
            <a:avLst/>
          </a:prstGeom>
          <a:solidFill>
            <a:srgbClr val="F789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8359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Hardwick Climate Action Group</a:t>
            </a:r>
          </a:p>
        </p:txBody>
      </p:sp>
      <p:sp>
        <p:nvSpPr>
          <p:cNvPr id="5" name="TextBox 4"/>
          <p:cNvSpPr txBox="1"/>
          <p:nvPr/>
        </p:nvSpPr>
        <p:spPr>
          <a:xfrm>
            <a:off x="814388" y="500063"/>
            <a:ext cx="9072562" cy="49552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Trebuchet MS" panose="020B0603020202020204"/>
                <a:ea typeface="+mn-ea"/>
                <a:cs typeface="+mn-cs"/>
              </a:rPr>
              <a:t>Actions – commit to three (40 signed up):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Fields of Grace (village farm)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Plant more trees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Recycling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Solar Panels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Wind turbines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Vegan diet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Clothing swap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Heating &amp; Insulation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Cycle parking at bus stops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Eco commuting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Car share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rPr>
              <a:t>Eco heating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190" y="166057"/>
            <a:ext cx="5712638" cy="428447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88" y="166057"/>
            <a:ext cx="5712638" cy="4284479"/>
          </a:xfrm>
          <a:prstGeom prst="rect">
            <a:avLst/>
          </a:prstGeom>
        </p:spPr>
      </p:pic>
    </p:spTree>
    <p:extLst>
      <p:ext uri="{BB962C8B-B14F-4D97-AF65-F5344CB8AC3E}">
        <p14:creationId xmlns:p14="http://schemas.microsoft.com/office/powerpoint/2010/main" val="206888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ird, drawing&#10;&#10;Description automatically generated">
            <a:extLst>
              <a:ext uri="{FF2B5EF4-FFF2-40B4-BE49-F238E27FC236}">
                <a16:creationId xmlns:a16="http://schemas.microsoft.com/office/drawing/2014/main" id="{FFCEACC2-2015-4539-8538-77CDBE2A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955800"/>
          </a:xfrm>
          <a:prstGeom prst="rect">
            <a:avLst/>
          </a:prstGeom>
        </p:spPr>
      </p:pic>
      <p:sp>
        <p:nvSpPr>
          <p:cNvPr id="2" name="Rectangle 1">
            <a:extLst>
              <a:ext uri="{FF2B5EF4-FFF2-40B4-BE49-F238E27FC236}">
                <a16:creationId xmlns:a16="http://schemas.microsoft.com/office/drawing/2014/main" id="{C8CE21DB-FCB2-43CB-8FE1-774E6AE2750C}"/>
              </a:ext>
            </a:extLst>
          </p:cNvPr>
          <p:cNvSpPr/>
          <p:nvPr/>
        </p:nvSpPr>
        <p:spPr>
          <a:xfrm>
            <a:off x="3505200" y="3771900"/>
            <a:ext cx="6096000" cy="830997"/>
          </a:xfrm>
          <a:prstGeom prst="rect">
            <a:avLst/>
          </a:prstGeom>
        </p:spPr>
        <p:txBody>
          <a:bodyPr>
            <a:spAutoFit/>
          </a:bodyPr>
          <a:lstStyle/>
          <a:p>
            <a:r>
              <a:rPr lang="en-GB" sz="2400" dirty="0">
                <a:latin typeface="Arial" panose="020B0604020202020204" pitchFamily="34" charset="0"/>
                <a:cs typeface="Arial" panose="020B0604020202020204" pitchFamily="34" charset="0"/>
              </a:rPr>
              <a:t>Mark Freeman, Cambridge Council for Voluntary service (CCVS) </a:t>
            </a:r>
          </a:p>
        </p:txBody>
      </p:sp>
    </p:spTree>
    <p:extLst>
      <p:ext uri="{BB962C8B-B14F-4D97-AF65-F5344CB8AC3E}">
        <p14:creationId xmlns:p14="http://schemas.microsoft.com/office/powerpoint/2010/main" val="42521424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ird, drawing&#10;&#10;Description automatically generated">
            <a:extLst>
              <a:ext uri="{FF2B5EF4-FFF2-40B4-BE49-F238E27FC236}">
                <a16:creationId xmlns:a16="http://schemas.microsoft.com/office/drawing/2014/main" id="{FFCEACC2-2015-4539-8538-77CDBE2A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955800"/>
          </a:xfrm>
          <a:prstGeom prst="rect">
            <a:avLst/>
          </a:prstGeom>
        </p:spPr>
      </p:pic>
      <p:sp>
        <p:nvSpPr>
          <p:cNvPr id="4" name="Rectangle 3">
            <a:extLst>
              <a:ext uri="{FF2B5EF4-FFF2-40B4-BE49-F238E27FC236}">
                <a16:creationId xmlns:a16="http://schemas.microsoft.com/office/drawing/2014/main" id="{1637C689-8B07-4A81-B089-601D2D4AFA89}"/>
              </a:ext>
            </a:extLst>
          </p:cNvPr>
          <p:cNvSpPr/>
          <p:nvPr/>
        </p:nvSpPr>
        <p:spPr>
          <a:xfrm>
            <a:off x="4323262" y="3802474"/>
            <a:ext cx="3877985" cy="923330"/>
          </a:xfrm>
          <a:prstGeom prst="rect">
            <a:avLst/>
          </a:prstGeom>
        </p:spPr>
        <p:txBody>
          <a:bodyPr wrap="none">
            <a:spAutoFit/>
          </a:bodyPr>
          <a:lstStyle/>
          <a:p>
            <a:r>
              <a:rPr lang="en-GB" sz="5400" b="1" dirty="0">
                <a:latin typeface="Arial" panose="020B0604020202020204" pitchFamily="34" charset="0"/>
                <a:ea typeface="Calibri" panose="020F0502020204030204" pitchFamily="34" charset="0"/>
              </a:rPr>
              <a:t>Discussion</a:t>
            </a:r>
            <a:endParaRPr lang="en-GB" sz="5400" dirty="0"/>
          </a:p>
        </p:txBody>
      </p:sp>
    </p:spTree>
    <p:extLst>
      <p:ext uri="{BB962C8B-B14F-4D97-AF65-F5344CB8AC3E}">
        <p14:creationId xmlns:p14="http://schemas.microsoft.com/office/powerpoint/2010/main" val="3180208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7860-50D0-244C-9022-430D103E93FA}"/>
              </a:ext>
            </a:extLst>
          </p:cNvPr>
          <p:cNvSpPr>
            <a:spLocks noGrp="1"/>
          </p:cNvSpPr>
          <p:nvPr>
            <p:ph type="title"/>
          </p:nvPr>
        </p:nvSpPr>
        <p:spPr/>
        <p:txBody>
          <a:bodyPr/>
          <a:lstStyle/>
          <a:p>
            <a:endParaRPr lang="es-ES_tradnl"/>
          </a:p>
        </p:txBody>
      </p:sp>
      <p:pic>
        <p:nvPicPr>
          <p:cNvPr id="5" name="Content Placeholder 4">
            <a:extLst>
              <a:ext uri="{FF2B5EF4-FFF2-40B4-BE49-F238E27FC236}">
                <a16:creationId xmlns:a16="http://schemas.microsoft.com/office/drawing/2014/main" id="{7465AE6C-5570-BA4A-9FC3-DE8F34F28B23}"/>
              </a:ext>
            </a:extLst>
          </p:cNvPr>
          <p:cNvPicPr>
            <a:picLocks noGrp="1" noChangeAspect="1"/>
          </p:cNvPicPr>
          <p:nvPr>
            <p:ph idx="1"/>
          </p:nvPr>
        </p:nvPicPr>
        <p:blipFill>
          <a:blip r:embed="rId2"/>
          <a:stretch>
            <a:fillRect/>
          </a:stretch>
        </p:blipFill>
        <p:spPr>
          <a:xfrm>
            <a:off x="333896" y="572460"/>
            <a:ext cx="7190854" cy="2322512"/>
          </a:xfrm>
        </p:spPr>
      </p:pic>
      <p:pic>
        <p:nvPicPr>
          <p:cNvPr id="7" name="Picture 6">
            <a:extLst>
              <a:ext uri="{FF2B5EF4-FFF2-40B4-BE49-F238E27FC236}">
                <a16:creationId xmlns:a16="http://schemas.microsoft.com/office/drawing/2014/main" id="{2E8A7C40-C648-8646-9866-BF9174385001}"/>
              </a:ext>
            </a:extLst>
          </p:cNvPr>
          <p:cNvPicPr>
            <a:picLocks noChangeAspect="1"/>
          </p:cNvPicPr>
          <p:nvPr/>
        </p:nvPicPr>
        <p:blipFill>
          <a:blip r:embed="rId3"/>
          <a:stretch>
            <a:fillRect/>
          </a:stretch>
        </p:blipFill>
        <p:spPr>
          <a:xfrm>
            <a:off x="8651865" y="470932"/>
            <a:ext cx="3099867" cy="3886756"/>
          </a:xfrm>
          <a:prstGeom prst="rect">
            <a:avLst/>
          </a:prstGeom>
        </p:spPr>
      </p:pic>
      <p:pic>
        <p:nvPicPr>
          <p:cNvPr id="9" name="Picture 8">
            <a:extLst>
              <a:ext uri="{FF2B5EF4-FFF2-40B4-BE49-F238E27FC236}">
                <a16:creationId xmlns:a16="http://schemas.microsoft.com/office/drawing/2014/main" id="{9C18B725-559E-E946-9AAB-EA7D6DA3B7A5}"/>
              </a:ext>
            </a:extLst>
          </p:cNvPr>
          <p:cNvPicPr>
            <a:picLocks noChangeAspect="1"/>
          </p:cNvPicPr>
          <p:nvPr/>
        </p:nvPicPr>
        <p:blipFill>
          <a:blip r:embed="rId4"/>
          <a:stretch>
            <a:fillRect/>
          </a:stretch>
        </p:blipFill>
        <p:spPr>
          <a:xfrm>
            <a:off x="67735" y="3236270"/>
            <a:ext cx="8688122" cy="1757319"/>
          </a:xfrm>
          <a:prstGeom prst="rect">
            <a:avLst/>
          </a:prstGeom>
        </p:spPr>
      </p:pic>
      <p:sp>
        <p:nvSpPr>
          <p:cNvPr id="14" name="TextBox 13">
            <a:extLst>
              <a:ext uri="{FF2B5EF4-FFF2-40B4-BE49-F238E27FC236}">
                <a16:creationId xmlns:a16="http://schemas.microsoft.com/office/drawing/2014/main" id="{111F9075-9509-5545-9AC3-BC0661DA1DF4}"/>
              </a:ext>
            </a:extLst>
          </p:cNvPr>
          <p:cNvSpPr txBox="1"/>
          <p:nvPr/>
        </p:nvSpPr>
        <p:spPr>
          <a:xfrm>
            <a:off x="2237048" y="5416779"/>
            <a:ext cx="7734838"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Or it could be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Calibri" panose="020F0502020204030204"/>
                <a:ea typeface="+mn-ea"/>
                <a:cs typeface="+mn-cs"/>
              </a:rPr>
              <a:t>“the greatest global health opportunity of the 21st century”.</a:t>
            </a:r>
            <a:endParaRPr kumimoji="0" lang="es-ES_tradnl"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0F004C6-5F3D-AD49-B5CF-A047CCC82070}"/>
              </a:ext>
            </a:extLst>
          </p:cNvPr>
          <p:cNvSpPr txBox="1"/>
          <p:nvPr/>
        </p:nvSpPr>
        <p:spPr>
          <a:xfrm>
            <a:off x="440267" y="101600"/>
            <a:ext cx="7086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srgbClr val="FF0000"/>
                </a:solidFill>
                <a:effectLst/>
                <a:uLnTx/>
                <a:uFillTx/>
                <a:latin typeface="Calibri" panose="020F0502020204030204"/>
                <a:ea typeface="+mn-ea"/>
                <a:cs typeface="+mn-cs"/>
              </a:rPr>
              <a:t>2019 </a:t>
            </a:r>
            <a:r>
              <a:rPr kumimoji="0" lang="es-ES_tradnl" sz="1800" b="1" i="0" u="none" strike="noStrike" kern="1200" cap="none" spc="0" normalizeH="0" baseline="0" noProof="0" dirty="0" err="1">
                <a:ln>
                  <a:noFill/>
                </a:ln>
                <a:solidFill>
                  <a:srgbClr val="FF0000"/>
                </a:solidFill>
                <a:effectLst/>
                <a:uLnTx/>
                <a:uFillTx/>
                <a:latin typeface="Calibri" panose="020F0502020204030204"/>
                <a:ea typeface="+mn-ea"/>
                <a:cs typeface="+mn-cs"/>
              </a:rPr>
              <a:t>Lancet</a:t>
            </a:r>
            <a:r>
              <a:rPr kumimoji="0" lang="es-ES_tradnl"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s-ES_tradnl" sz="1800" b="1" i="0" u="none" strike="noStrike" kern="1200" cap="none" spc="0" normalizeH="0" baseline="0" noProof="0" dirty="0" err="1">
                <a:ln>
                  <a:noFill/>
                </a:ln>
                <a:solidFill>
                  <a:srgbClr val="FF0000"/>
                </a:solidFill>
                <a:effectLst/>
                <a:uLnTx/>
                <a:uFillTx/>
                <a:latin typeface="Calibri" panose="020F0502020204030204"/>
                <a:ea typeface="+mn-ea"/>
                <a:cs typeface="+mn-cs"/>
              </a:rPr>
              <a:t>Climate</a:t>
            </a:r>
            <a:r>
              <a:rPr kumimoji="0" lang="es-ES_tradnl" sz="1800" b="1" i="0" u="none" strike="noStrike" kern="1200" cap="none" spc="0" normalizeH="0" baseline="0" noProof="0" dirty="0">
                <a:ln>
                  <a:noFill/>
                </a:ln>
                <a:solidFill>
                  <a:srgbClr val="FF0000"/>
                </a:solidFill>
                <a:effectLst/>
                <a:uLnTx/>
                <a:uFillTx/>
                <a:latin typeface="Calibri" panose="020F0502020204030204"/>
                <a:ea typeface="+mn-ea"/>
                <a:cs typeface="+mn-cs"/>
              </a:rPr>
              <a:t> and </a:t>
            </a:r>
            <a:r>
              <a:rPr kumimoji="0" lang="es-ES_tradnl" sz="1800" b="1" i="0" u="none" strike="noStrike" kern="1200" cap="none" spc="0" normalizeH="0" baseline="0" noProof="0" dirty="0" err="1">
                <a:ln>
                  <a:noFill/>
                </a:ln>
                <a:solidFill>
                  <a:srgbClr val="FF0000"/>
                </a:solidFill>
                <a:effectLst/>
                <a:uLnTx/>
                <a:uFillTx/>
                <a:latin typeface="Calibri" panose="020F0502020204030204"/>
                <a:ea typeface="+mn-ea"/>
                <a:cs typeface="+mn-cs"/>
              </a:rPr>
              <a:t>Health</a:t>
            </a:r>
            <a:r>
              <a:rPr kumimoji="0" lang="es-ES_tradnl"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s-ES_tradnl" sz="1800" b="1" i="0" u="none" strike="noStrike" kern="1200" cap="none" spc="0" normalizeH="0" baseline="0" noProof="0" dirty="0" err="1">
                <a:ln>
                  <a:noFill/>
                </a:ln>
                <a:solidFill>
                  <a:srgbClr val="FF0000"/>
                </a:solidFill>
                <a:effectLst/>
                <a:uLnTx/>
                <a:uFillTx/>
                <a:latin typeface="Calibri" panose="020F0502020204030204"/>
                <a:ea typeface="+mn-ea"/>
                <a:cs typeface="+mn-cs"/>
              </a:rPr>
              <a:t>Report</a:t>
            </a:r>
            <a:endParaRPr kumimoji="0" lang="es-ES_tradnl"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9314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ird, drawing&#10;&#10;Description automatically generated">
            <a:extLst>
              <a:ext uri="{FF2B5EF4-FFF2-40B4-BE49-F238E27FC236}">
                <a16:creationId xmlns:a16="http://schemas.microsoft.com/office/drawing/2014/main" id="{FFCEACC2-2015-4539-8538-77CDBE2A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955800"/>
          </a:xfrm>
          <a:prstGeom prst="rect">
            <a:avLst/>
          </a:prstGeom>
        </p:spPr>
      </p:pic>
      <p:sp>
        <p:nvSpPr>
          <p:cNvPr id="4" name="Rectangle 3">
            <a:extLst>
              <a:ext uri="{FF2B5EF4-FFF2-40B4-BE49-F238E27FC236}">
                <a16:creationId xmlns:a16="http://schemas.microsoft.com/office/drawing/2014/main" id="{1637C689-8B07-4A81-B089-601D2D4AFA89}"/>
              </a:ext>
            </a:extLst>
          </p:cNvPr>
          <p:cNvSpPr/>
          <p:nvPr/>
        </p:nvSpPr>
        <p:spPr>
          <a:xfrm>
            <a:off x="2149434" y="2270559"/>
            <a:ext cx="8360228" cy="3416320"/>
          </a:xfrm>
          <a:prstGeom prst="rect">
            <a:avLst/>
          </a:prstGeom>
        </p:spPr>
        <p:txBody>
          <a:bodyPr wrap="square">
            <a:spAutoFit/>
          </a:bodyPr>
          <a:lstStyle/>
          <a:p>
            <a:r>
              <a:rPr lang="en-GB" sz="5400" dirty="0"/>
              <a:t>Responding locally to the climate emergency: What would help you </a:t>
            </a:r>
            <a:r>
              <a:rPr lang="en-GB" sz="5400"/>
              <a:t>move forwards?</a:t>
            </a:r>
            <a:endParaRPr lang="en-GB" sz="5400" dirty="0"/>
          </a:p>
        </p:txBody>
      </p:sp>
    </p:spTree>
    <p:extLst>
      <p:ext uri="{BB962C8B-B14F-4D97-AF65-F5344CB8AC3E}">
        <p14:creationId xmlns:p14="http://schemas.microsoft.com/office/powerpoint/2010/main" val="2977611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ird, drawing&#10;&#10;Description automatically generated">
            <a:extLst>
              <a:ext uri="{FF2B5EF4-FFF2-40B4-BE49-F238E27FC236}">
                <a16:creationId xmlns:a16="http://schemas.microsoft.com/office/drawing/2014/main" id="{FFCEACC2-2015-4539-8538-77CDBE2A9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955800"/>
          </a:xfrm>
          <a:prstGeom prst="rect">
            <a:avLst/>
          </a:prstGeom>
        </p:spPr>
      </p:pic>
      <p:graphicFrame>
        <p:nvGraphicFramePr>
          <p:cNvPr id="2" name="Table 1">
            <a:extLst>
              <a:ext uri="{FF2B5EF4-FFF2-40B4-BE49-F238E27FC236}">
                <a16:creationId xmlns:a16="http://schemas.microsoft.com/office/drawing/2014/main" id="{F7A539B2-82C7-4E8D-AD73-C857E2A3D747}"/>
              </a:ext>
            </a:extLst>
          </p:cNvPr>
          <p:cNvGraphicFramePr>
            <a:graphicFrameLocks noGrp="1"/>
          </p:cNvGraphicFramePr>
          <p:nvPr>
            <p:extLst>
              <p:ext uri="{D42A27DB-BD31-4B8C-83A1-F6EECF244321}">
                <p14:modId xmlns:p14="http://schemas.microsoft.com/office/powerpoint/2010/main" val="1412106857"/>
              </p:ext>
            </p:extLst>
          </p:nvPr>
        </p:nvGraphicFramePr>
        <p:xfrm>
          <a:off x="4488874" y="3414156"/>
          <a:ext cx="4061360" cy="1101535"/>
        </p:xfrm>
        <a:graphic>
          <a:graphicData uri="http://schemas.openxmlformats.org/drawingml/2006/table">
            <a:tbl>
              <a:tblPr firstRow="1" firstCol="1" bandRow="1">
                <a:tableStyleId>{5C22544A-7EE6-4342-B048-85BDC9FD1C3A}</a:tableStyleId>
              </a:tblPr>
              <a:tblGrid>
                <a:gridCol w="4061360">
                  <a:extLst>
                    <a:ext uri="{9D8B030D-6E8A-4147-A177-3AD203B41FA5}">
                      <a16:colId xmlns:a16="http://schemas.microsoft.com/office/drawing/2014/main" val="2270013361"/>
                    </a:ext>
                  </a:extLst>
                </a:gridCol>
              </a:tblGrid>
              <a:tr h="717614">
                <a:tc>
                  <a:txBody>
                    <a:bodyPr/>
                    <a:lstStyle/>
                    <a:p>
                      <a:pPr>
                        <a:lnSpc>
                          <a:spcPct val="150000"/>
                        </a:lnSpc>
                        <a:spcAft>
                          <a:spcPts val="0"/>
                        </a:spcAft>
                      </a:pPr>
                      <a:r>
                        <a:rPr lang="en-GB" sz="5400" dirty="0">
                          <a:solidFill>
                            <a:schemeClr val="tx1"/>
                          </a:solidFill>
                          <a:effectLst/>
                        </a:rPr>
                        <a:t>Networking</a:t>
                      </a:r>
                      <a:r>
                        <a:rPr lang="en-GB" sz="5400" dirty="0">
                          <a:effectLst/>
                        </a:rPr>
                        <a:t> </a:t>
                      </a:r>
                      <a:endParaRPr lang="en-GB" sz="5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854541308"/>
                  </a:ext>
                </a:extLst>
              </a:tr>
            </a:tbl>
          </a:graphicData>
        </a:graphic>
      </p:graphicFrame>
    </p:spTree>
    <p:extLst>
      <p:ext uri="{BB962C8B-B14F-4D97-AF65-F5344CB8AC3E}">
        <p14:creationId xmlns:p14="http://schemas.microsoft.com/office/powerpoint/2010/main" val="3307938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3F9C9-11F8-9B48-835A-A18BF0499CC5}"/>
              </a:ext>
            </a:extLst>
          </p:cNvPr>
          <p:cNvSpPr>
            <a:spLocks noGrp="1"/>
          </p:cNvSpPr>
          <p:nvPr>
            <p:ph type="title"/>
          </p:nvPr>
        </p:nvSpPr>
        <p:spPr/>
        <p:txBody>
          <a:bodyPr/>
          <a:lstStyle/>
          <a:p>
            <a:endParaRPr lang="es-ES_tradnl" dirty="0"/>
          </a:p>
        </p:txBody>
      </p:sp>
      <p:pic>
        <p:nvPicPr>
          <p:cNvPr id="5" name="Content Placeholder 4">
            <a:extLst>
              <a:ext uri="{FF2B5EF4-FFF2-40B4-BE49-F238E27FC236}">
                <a16:creationId xmlns:a16="http://schemas.microsoft.com/office/drawing/2014/main" id="{93B9282F-EE3D-4A43-9593-A3305A9D1E03}"/>
              </a:ext>
            </a:extLst>
          </p:cNvPr>
          <p:cNvPicPr>
            <a:picLocks noGrp="1" noChangeAspect="1"/>
          </p:cNvPicPr>
          <p:nvPr>
            <p:ph idx="1"/>
          </p:nvPr>
        </p:nvPicPr>
        <p:blipFill>
          <a:blip r:embed="rId2"/>
          <a:stretch>
            <a:fillRect/>
          </a:stretch>
        </p:blipFill>
        <p:spPr>
          <a:xfrm>
            <a:off x="6866198" y="3676689"/>
            <a:ext cx="5221201" cy="2923873"/>
          </a:xfrm>
        </p:spPr>
      </p:pic>
      <p:pic>
        <p:nvPicPr>
          <p:cNvPr id="7" name="Picture 6">
            <a:extLst>
              <a:ext uri="{FF2B5EF4-FFF2-40B4-BE49-F238E27FC236}">
                <a16:creationId xmlns:a16="http://schemas.microsoft.com/office/drawing/2014/main" id="{F864B646-D16C-4D41-A0C5-978FA5F3CB05}"/>
              </a:ext>
            </a:extLst>
          </p:cNvPr>
          <p:cNvPicPr>
            <a:picLocks noChangeAspect="1"/>
          </p:cNvPicPr>
          <p:nvPr/>
        </p:nvPicPr>
        <p:blipFill>
          <a:blip r:embed="rId3"/>
          <a:stretch>
            <a:fillRect/>
          </a:stretch>
        </p:blipFill>
        <p:spPr>
          <a:xfrm>
            <a:off x="7433733" y="0"/>
            <a:ext cx="4653666" cy="3094877"/>
          </a:xfrm>
          <a:prstGeom prst="rect">
            <a:avLst/>
          </a:prstGeom>
        </p:spPr>
      </p:pic>
      <p:pic>
        <p:nvPicPr>
          <p:cNvPr id="9" name="Picture 8">
            <a:extLst>
              <a:ext uri="{FF2B5EF4-FFF2-40B4-BE49-F238E27FC236}">
                <a16:creationId xmlns:a16="http://schemas.microsoft.com/office/drawing/2014/main" id="{3328581C-12BC-3C42-A136-EAF9F5AA303A}"/>
              </a:ext>
            </a:extLst>
          </p:cNvPr>
          <p:cNvPicPr>
            <a:picLocks noChangeAspect="1"/>
          </p:cNvPicPr>
          <p:nvPr/>
        </p:nvPicPr>
        <p:blipFill>
          <a:blip r:embed="rId4"/>
          <a:stretch>
            <a:fillRect/>
          </a:stretch>
        </p:blipFill>
        <p:spPr>
          <a:xfrm>
            <a:off x="714730" y="365125"/>
            <a:ext cx="5196504" cy="5581689"/>
          </a:xfrm>
          <a:prstGeom prst="rect">
            <a:avLst/>
          </a:prstGeom>
        </p:spPr>
      </p:pic>
    </p:spTree>
    <p:extLst>
      <p:ext uri="{BB962C8B-B14F-4D97-AF65-F5344CB8AC3E}">
        <p14:creationId xmlns:p14="http://schemas.microsoft.com/office/powerpoint/2010/main" val="1847593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5F893-6EE4-7146-AF40-3D80743CE75B}"/>
              </a:ext>
            </a:extLst>
          </p:cNvPr>
          <p:cNvSpPr>
            <a:spLocks noGrp="1"/>
          </p:cNvSpPr>
          <p:nvPr>
            <p:ph type="title"/>
          </p:nvPr>
        </p:nvSpPr>
        <p:spPr/>
        <p:txBody>
          <a:bodyPr>
            <a:normAutofit fontScale="90000"/>
          </a:bodyPr>
          <a:lstStyle/>
          <a:p>
            <a:r>
              <a:rPr lang="es-ES_tradnl" dirty="0" err="1"/>
              <a:t>We</a:t>
            </a:r>
            <a:r>
              <a:rPr lang="es-ES_tradnl" dirty="0"/>
              <a:t> do </a:t>
            </a:r>
            <a:r>
              <a:rPr lang="es-ES_tradnl" dirty="0" err="1"/>
              <a:t>have</a:t>
            </a:r>
            <a:r>
              <a:rPr lang="es-ES_tradnl" dirty="0"/>
              <a:t> a </a:t>
            </a:r>
            <a:r>
              <a:rPr lang="es-ES_tradnl" dirty="0" err="1"/>
              <a:t>choice</a:t>
            </a:r>
            <a:r>
              <a:rPr lang="es-ES_tradnl" dirty="0"/>
              <a:t>. </a:t>
            </a:r>
            <a:r>
              <a:rPr lang="es-ES_tradnl" dirty="0" err="1"/>
              <a:t>We</a:t>
            </a:r>
            <a:r>
              <a:rPr lang="es-ES_tradnl" dirty="0"/>
              <a:t> can </a:t>
            </a:r>
            <a:r>
              <a:rPr lang="es-ES_tradnl" dirty="0" err="1"/>
              <a:t>choose</a:t>
            </a:r>
            <a:r>
              <a:rPr lang="es-ES_tradnl" dirty="0"/>
              <a:t> </a:t>
            </a:r>
            <a:r>
              <a:rPr lang="es-ES_tradnl" b="1" dirty="0" err="1">
                <a:solidFill>
                  <a:schemeClr val="accent6">
                    <a:lumMod val="75000"/>
                  </a:schemeClr>
                </a:solidFill>
              </a:rPr>
              <a:t>Stubborn</a:t>
            </a:r>
            <a:r>
              <a:rPr lang="es-ES_tradnl" b="1" dirty="0">
                <a:solidFill>
                  <a:schemeClr val="accent6">
                    <a:lumMod val="75000"/>
                  </a:schemeClr>
                </a:solidFill>
              </a:rPr>
              <a:t> </a:t>
            </a:r>
            <a:r>
              <a:rPr lang="es-ES_tradnl" b="1" dirty="0" err="1">
                <a:solidFill>
                  <a:schemeClr val="accent6">
                    <a:lumMod val="75000"/>
                  </a:schemeClr>
                </a:solidFill>
              </a:rPr>
              <a:t>Optimism</a:t>
            </a:r>
            <a:r>
              <a:rPr lang="es-ES_tradnl" b="1" dirty="0">
                <a:solidFill>
                  <a:schemeClr val="accent6">
                    <a:lumMod val="75000"/>
                  </a:schemeClr>
                </a:solidFill>
              </a:rPr>
              <a:t>! </a:t>
            </a:r>
            <a:br>
              <a:rPr lang="es-ES_tradnl" b="1" dirty="0">
                <a:solidFill>
                  <a:schemeClr val="accent6">
                    <a:lumMod val="75000"/>
                  </a:schemeClr>
                </a:solidFill>
              </a:rPr>
            </a:br>
            <a:r>
              <a:rPr lang="es-ES_tradnl" b="1" dirty="0">
                <a:solidFill>
                  <a:schemeClr val="accent6">
                    <a:lumMod val="75000"/>
                  </a:schemeClr>
                </a:solidFill>
              </a:rPr>
              <a:t>In </a:t>
            </a:r>
            <a:r>
              <a:rPr lang="es-ES_tradnl" b="1" dirty="0" err="1">
                <a:solidFill>
                  <a:schemeClr val="accent6">
                    <a:lumMod val="75000"/>
                  </a:schemeClr>
                </a:solidFill>
              </a:rPr>
              <a:t>the</a:t>
            </a:r>
            <a:r>
              <a:rPr lang="es-ES_tradnl" b="1" dirty="0">
                <a:solidFill>
                  <a:schemeClr val="accent6">
                    <a:lumMod val="75000"/>
                  </a:schemeClr>
                </a:solidFill>
              </a:rPr>
              <a:t> </a:t>
            </a:r>
            <a:r>
              <a:rPr lang="es-ES_tradnl" b="1" dirty="0" err="1">
                <a:solidFill>
                  <a:schemeClr val="accent6">
                    <a:lumMod val="75000"/>
                  </a:schemeClr>
                </a:solidFill>
              </a:rPr>
              <a:t>words</a:t>
            </a:r>
            <a:r>
              <a:rPr lang="es-ES_tradnl" b="1" dirty="0">
                <a:solidFill>
                  <a:schemeClr val="accent6">
                    <a:lumMod val="75000"/>
                  </a:schemeClr>
                </a:solidFill>
              </a:rPr>
              <a:t> of </a:t>
            </a:r>
            <a:r>
              <a:rPr lang="es-ES_tradnl" b="1" dirty="0" err="1">
                <a:solidFill>
                  <a:schemeClr val="accent6">
                    <a:lumMod val="75000"/>
                  </a:schemeClr>
                </a:solidFill>
              </a:rPr>
              <a:t>Christiana</a:t>
            </a:r>
            <a:r>
              <a:rPr lang="es-ES_tradnl" b="1" dirty="0">
                <a:solidFill>
                  <a:schemeClr val="accent6">
                    <a:lumMod val="75000"/>
                  </a:schemeClr>
                </a:solidFill>
              </a:rPr>
              <a:t> Figueres</a:t>
            </a:r>
          </a:p>
        </p:txBody>
      </p:sp>
      <p:sp>
        <p:nvSpPr>
          <p:cNvPr id="3" name="Content Placeholder 2">
            <a:extLst>
              <a:ext uri="{FF2B5EF4-FFF2-40B4-BE49-F238E27FC236}">
                <a16:creationId xmlns:a16="http://schemas.microsoft.com/office/drawing/2014/main" id="{EA271007-6AB5-274A-8BE2-9445B4C6F68C}"/>
              </a:ext>
            </a:extLst>
          </p:cNvPr>
          <p:cNvSpPr>
            <a:spLocks noGrp="1"/>
          </p:cNvSpPr>
          <p:nvPr>
            <p:ph idx="1"/>
          </p:nvPr>
        </p:nvSpPr>
        <p:spPr/>
        <p:txBody>
          <a:bodyPr/>
          <a:lstStyle/>
          <a:p>
            <a:endParaRPr lang="es-ES_tradnl" dirty="0"/>
          </a:p>
          <a:p>
            <a:r>
              <a:rPr lang="es-ES_tradnl" dirty="0" err="1"/>
              <a:t>The</a:t>
            </a:r>
            <a:r>
              <a:rPr lang="es-ES_tradnl" dirty="0"/>
              <a:t> </a:t>
            </a:r>
            <a:r>
              <a:rPr lang="es-ES_tradnl" dirty="0" err="1"/>
              <a:t>year</a:t>
            </a:r>
            <a:r>
              <a:rPr lang="es-ES_tradnl" dirty="0"/>
              <a:t> </a:t>
            </a:r>
            <a:r>
              <a:rPr lang="es-ES_tradnl" dirty="0" err="1"/>
              <a:t>is</a:t>
            </a:r>
            <a:r>
              <a:rPr lang="es-ES_tradnl" dirty="0"/>
              <a:t> 2050. </a:t>
            </a:r>
            <a:r>
              <a:rPr lang="es-ES_tradnl" dirty="0" err="1"/>
              <a:t>The</a:t>
            </a:r>
            <a:r>
              <a:rPr lang="es-ES_tradnl" dirty="0"/>
              <a:t> </a:t>
            </a:r>
            <a:r>
              <a:rPr lang="es-ES_tradnl" dirty="0" err="1"/>
              <a:t>world</a:t>
            </a:r>
            <a:r>
              <a:rPr lang="es-ES_tradnl" dirty="0"/>
              <a:t> </a:t>
            </a:r>
            <a:r>
              <a:rPr lang="es-ES_tradnl" dirty="0" err="1"/>
              <a:t>is</a:t>
            </a:r>
            <a:r>
              <a:rPr lang="es-ES_tradnl" dirty="0"/>
              <a:t> </a:t>
            </a:r>
            <a:r>
              <a:rPr lang="es-ES_tradnl" dirty="0" err="1"/>
              <a:t>on</a:t>
            </a:r>
            <a:r>
              <a:rPr lang="es-ES_tradnl" dirty="0"/>
              <a:t> </a:t>
            </a:r>
            <a:r>
              <a:rPr lang="es-ES_tradnl" dirty="0" err="1"/>
              <a:t>fire</a:t>
            </a:r>
            <a:r>
              <a:rPr lang="es-ES_tradnl" dirty="0"/>
              <a:t>. </a:t>
            </a:r>
            <a:r>
              <a:rPr lang="es-ES_tradnl" dirty="0" err="1"/>
              <a:t>The</a:t>
            </a:r>
            <a:r>
              <a:rPr lang="es-ES_tradnl" dirty="0"/>
              <a:t> air </a:t>
            </a:r>
            <a:r>
              <a:rPr lang="es-ES_tradnl" dirty="0" err="1"/>
              <a:t>is</a:t>
            </a:r>
            <a:r>
              <a:rPr lang="es-ES_tradnl" dirty="0"/>
              <a:t> </a:t>
            </a:r>
            <a:r>
              <a:rPr lang="es-ES_tradnl" dirty="0" err="1"/>
              <a:t>suffocating</a:t>
            </a:r>
            <a:r>
              <a:rPr lang="es-ES_tradnl" dirty="0"/>
              <a:t> and </a:t>
            </a:r>
            <a:r>
              <a:rPr lang="es-ES_tradnl" dirty="0" err="1"/>
              <a:t>deadly</a:t>
            </a:r>
            <a:r>
              <a:rPr lang="es-ES_tradnl" dirty="0"/>
              <a:t>. </a:t>
            </a:r>
            <a:r>
              <a:rPr lang="es-ES_tradnl" dirty="0" err="1"/>
              <a:t>Most</a:t>
            </a:r>
            <a:r>
              <a:rPr lang="es-ES_tradnl" dirty="0"/>
              <a:t> of </a:t>
            </a:r>
            <a:r>
              <a:rPr lang="es-ES_tradnl" dirty="0" err="1"/>
              <a:t>our</a:t>
            </a:r>
            <a:r>
              <a:rPr lang="es-ES_tradnl" dirty="0"/>
              <a:t> </a:t>
            </a:r>
            <a:r>
              <a:rPr lang="es-ES_tradnl" dirty="0" err="1"/>
              <a:t>coastline</a:t>
            </a:r>
            <a:r>
              <a:rPr lang="es-ES_tradnl" dirty="0"/>
              <a:t> and </a:t>
            </a:r>
            <a:r>
              <a:rPr lang="es-ES_tradnl" dirty="0" err="1"/>
              <a:t>inland</a:t>
            </a:r>
            <a:r>
              <a:rPr lang="es-ES_tradnl" dirty="0"/>
              <a:t> </a:t>
            </a:r>
            <a:r>
              <a:rPr lang="es-ES_tradnl" dirty="0" err="1"/>
              <a:t>communities</a:t>
            </a:r>
            <a:r>
              <a:rPr lang="es-ES_tradnl" dirty="0"/>
              <a:t> are </a:t>
            </a:r>
            <a:r>
              <a:rPr lang="es-ES_tradnl" dirty="0" err="1"/>
              <a:t>under</a:t>
            </a:r>
            <a:r>
              <a:rPr lang="es-ES_tradnl" dirty="0"/>
              <a:t> </a:t>
            </a:r>
            <a:r>
              <a:rPr lang="es-ES_tradnl" dirty="0" err="1"/>
              <a:t>water</a:t>
            </a:r>
            <a:r>
              <a:rPr lang="es-ES_tradnl" dirty="0"/>
              <a:t> </a:t>
            </a:r>
            <a:r>
              <a:rPr lang="es-ES_tradnl" dirty="0" err="1"/>
              <a:t>whilst</a:t>
            </a:r>
            <a:r>
              <a:rPr lang="es-ES_tradnl" dirty="0"/>
              <a:t> </a:t>
            </a:r>
            <a:r>
              <a:rPr lang="es-ES_tradnl" dirty="0" err="1"/>
              <a:t>the</a:t>
            </a:r>
            <a:r>
              <a:rPr lang="es-ES_tradnl" dirty="0"/>
              <a:t> </a:t>
            </a:r>
            <a:r>
              <a:rPr lang="es-ES_tradnl" dirty="0" err="1"/>
              <a:t>rest</a:t>
            </a:r>
            <a:r>
              <a:rPr lang="es-ES_tradnl" dirty="0"/>
              <a:t> of </a:t>
            </a:r>
            <a:r>
              <a:rPr lang="es-ES_tradnl" dirty="0" err="1"/>
              <a:t>the</a:t>
            </a:r>
            <a:r>
              <a:rPr lang="es-ES_tradnl" dirty="0"/>
              <a:t> country </a:t>
            </a:r>
            <a:r>
              <a:rPr lang="es-ES_tradnl" dirty="0" err="1"/>
              <a:t>is</a:t>
            </a:r>
            <a:r>
              <a:rPr lang="es-ES_tradnl" dirty="0"/>
              <a:t> </a:t>
            </a:r>
            <a:r>
              <a:rPr lang="es-ES_tradnl" dirty="0" err="1"/>
              <a:t>suffering</a:t>
            </a:r>
            <a:r>
              <a:rPr lang="es-ES_tradnl" dirty="0"/>
              <a:t> terrible </a:t>
            </a:r>
            <a:r>
              <a:rPr lang="es-ES_tradnl" dirty="0" err="1"/>
              <a:t>drought</a:t>
            </a:r>
            <a:r>
              <a:rPr lang="es-ES_tradnl" dirty="0"/>
              <a:t>. </a:t>
            </a:r>
          </a:p>
          <a:p>
            <a:r>
              <a:rPr lang="es-ES_tradnl" dirty="0"/>
              <a:t>OR</a:t>
            </a:r>
          </a:p>
          <a:p>
            <a:r>
              <a:rPr lang="es-ES_tradnl" dirty="0" err="1"/>
              <a:t>The</a:t>
            </a:r>
            <a:r>
              <a:rPr lang="es-ES_tradnl" dirty="0"/>
              <a:t> </a:t>
            </a:r>
            <a:r>
              <a:rPr lang="es-ES_tradnl" dirty="0" err="1"/>
              <a:t>year</a:t>
            </a:r>
            <a:r>
              <a:rPr lang="es-ES_tradnl" dirty="0"/>
              <a:t> </a:t>
            </a:r>
            <a:r>
              <a:rPr lang="es-ES_tradnl" dirty="0" err="1"/>
              <a:t>is</a:t>
            </a:r>
            <a:r>
              <a:rPr lang="es-ES_tradnl" dirty="0"/>
              <a:t> 2050. </a:t>
            </a:r>
            <a:r>
              <a:rPr lang="es-ES_tradnl" dirty="0" err="1"/>
              <a:t>The</a:t>
            </a:r>
            <a:r>
              <a:rPr lang="es-ES_tradnl" dirty="0"/>
              <a:t> </a:t>
            </a:r>
            <a:r>
              <a:rPr lang="es-ES_tradnl" dirty="0" err="1"/>
              <a:t>world</a:t>
            </a:r>
            <a:r>
              <a:rPr lang="es-ES_tradnl" dirty="0"/>
              <a:t> </a:t>
            </a:r>
            <a:r>
              <a:rPr lang="es-ES_tradnl" dirty="0" err="1"/>
              <a:t>is</a:t>
            </a:r>
            <a:r>
              <a:rPr lang="es-ES_tradnl" dirty="0"/>
              <a:t> </a:t>
            </a:r>
            <a:r>
              <a:rPr lang="es-ES_tradnl" dirty="0" err="1"/>
              <a:t>breathing</a:t>
            </a:r>
            <a:r>
              <a:rPr lang="es-ES_tradnl" dirty="0"/>
              <a:t>. </a:t>
            </a:r>
            <a:r>
              <a:rPr lang="es-ES_tradnl" dirty="0" err="1"/>
              <a:t>The</a:t>
            </a:r>
            <a:r>
              <a:rPr lang="es-ES_tradnl" dirty="0"/>
              <a:t> air </a:t>
            </a:r>
            <a:r>
              <a:rPr lang="es-ES_tradnl" dirty="0" err="1"/>
              <a:t>is</a:t>
            </a:r>
            <a:r>
              <a:rPr lang="es-ES_tradnl" dirty="0"/>
              <a:t> </a:t>
            </a:r>
            <a:r>
              <a:rPr lang="es-ES_tradnl" dirty="0" err="1"/>
              <a:t>fresh</a:t>
            </a:r>
            <a:r>
              <a:rPr lang="es-ES_tradnl" dirty="0"/>
              <a:t>. </a:t>
            </a:r>
            <a:r>
              <a:rPr lang="es-ES_tradnl" dirty="0" err="1"/>
              <a:t>Nature</a:t>
            </a:r>
            <a:r>
              <a:rPr lang="es-ES_tradnl" dirty="0"/>
              <a:t> </a:t>
            </a:r>
            <a:r>
              <a:rPr lang="es-ES_tradnl" dirty="0" err="1"/>
              <a:t>is</a:t>
            </a:r>
            <a:r>
              <a:rPr lang="es-ES_tradnl" dirty="0"/>
              <a:t> </a:t>
            </a:r>
            <a:r>
              <a:rPr lang="es-ES_tradnl" dirty="0" err="1"/>
              <a:t>thriving</a:t>
            </a:r>
            <a:r>
              <a:rPr lang="es-ES_tradnl" dirty="0"/>
              <a:t>. </a:t>
            </a:r>
            <a:r>
              <a:rPr lang="es-ES_tradnl" dirty="0" err="1"/>
              <a:t>Entire</a:t>
            </a:r>
            <a:r>
              <a:rPr lang="es-ES_tradnl" dirty="0"/>
              <a:t> </a:t>
            </a:r>
            <a:r>
              <a:rPr lang="es-ES_tradnl" dirty="0" err="1"/>
              <a:t>populations</a:t>
            </a:r>
            <a:r>
              <a:rPr lang="es-ES_tradnl" dirty="0"/>
              <a:t> </a:t>
            </a:r>
            <a:r>
              <a:rPr lang="es-ES_tradnl" dirty="0" err="1"/>
              <a:t>have</a:t>
            </a:r>
            <a:r>
              <a:rPr lang="es-ES_tradnl" dirty="0"/>
              <a:t> a </a:t>
            </a:r>
            <a:r>
              <a:rPr lang="es-ES_tradnl" dirty="0" err="1"/>
              <a:t>better</a:t>
            </a:r>
            <a:r>
              <a:rPr lang="es-ES_tradnl" dirty="0"/>
              <a:t> </a:t>
            </a:r>
            <a:r>
              <a:rPr lang="es-ES_tradnl" dirty="0" err="1"/>
              <a:t>quality</a:t>
            </a:r>
            <a:r>
              <a:rPr lang="es-ES_tradnl" dirty="0"/>
              <a:t> of </a:t>
            </a:r>
            <a:r>
              <a:rPr lang="es-ES_tradnl" dirty="0" err="1"/>
              <a:t>life</a:t>
            </a:r>
            <a:r>
              <a:rPr lang="es-ES_tradnl" dirty="0"/>
              <a:t>.</a:t>
            </a:r>
          </a:p>
        </p:txBody>
      </p:sp>
    </p:spTree>
    <p:extLst>
      <p:ext uri="{BB962C8B-B14F-4D97-AF65-F5344CB8AC3E}">
        <p14:creationId xmlns:p14="http://schemas.microsoft.com/office/powerpoint/2010/main" val="3060067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4227</Words>
  <Application>Microsoft Office PowerPoint</Application>
  <PresentationFormat>Widescreen</PresentationFormat>
  <Paragraphs>466</Paragraphs>
  <Slides>71</Slides>
  <Notes>23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71</vt:i4>
      </vt:variant>
    </vt:vector>
  </HeadingPairs>
  <TitlesOfParts>
    <vt:vector size="84" baseType="lpstr">
      <vt:lpstr>Arial</vt:lpstr>
      <vt:lpstr>Calibri</vt:lpstr>
      <vt:lpstr>Calibri Light</vt:lpstr>
      <vt:lpstr>Merriweather</vt:lpstr>
      <vt:lpstr>Roboto</vt:lpstr>
      <vt:lpstr>Source Code Pro</vt:lpstr>
      <vt:lpstr>Times New Roman</vt:lpstr>
      <vt:lpstr>Trebuchet MS</vt:lpstr>
      <vt:lpstr>Office Theme</vt:lpstr>
      <vt:lpstr>1_Office Theme</vt:lpstr>
      <vt:lpstr>Paradigm</vt:lpstr>
      <vt:lpstr>Berlin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do have a choice. We can choose Stubborn Optimism!  In the words of Christiana Figueres</vt:lpstr>
      <vt:lpstr>PowerPoint Presentation</vt:lpstr>
      <vt:lpstr>PowerPoint Presentation</vt:lpstr>
      <vt:lpstr>Carbon Footprint for Cambridgeshire County</vt:lpstr>
      <vt:lpstr>PowerPoint Presentation</vt:lpstr>
      <vt:lpstr>PowerPoint Presentation</vt:lpstr>
      <vt:lpstr>We are hearing that you want this kind of support:</vt:lpstr>
      <vt:lpstr>PowerPoint Presentation</vt:lpstr>
      <vt:lpstr>PowerPoint Presentation</vt:lpstr>
      <vt:lpstr>PowerPoint Presentation</vt:lpstr>
      <vt:lpstr> The impact of our area on climate change </vt:lpstr>
      <vt:lpstr>PowerPoint Presentation</vt:lpstr>
      <vt:lpstr>PowerPoint Presentation</vt:lpstr>
      <vt:lpstr>PowerPoint Presentation</vt:lpstr>
      <vt:lpstr>Putting our own house in order</vt:lpstr>
      <vt:lpstr>Using our direct influence through policies</vt:lpstr>
      <vt:lpstr>Using our wider influence through partnerships etc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Orchard Park Shared Electric Trike Project  </vt:lpstr>
      <vt:lpstr>PowerPoint Presentation</vt:lpstr>
      <vt:lpstr>PowerPoint Presentation</vt:lpstr>
      <vt:lpstr>PowerPoint Presentation</vt:lpstr>
      <vt:lpstr>PowerPoint Presentation</vt:lpstr>
      <vt:lpstr>Objectives </vt:lpstr>
      <vt:lpstr> Funding </vt:lpstr>
      <vt:lpstr>Practicalities</vt:lpstr>
      <vt:lpstr>Challenges</vt:lpstr>
      <vt:lpstr>PowerPoint Presentation</vt:lpstr>
      <vt:lpstr>Wilbraham Woodlands</vt:lpstr>
      <vt:lpstr>PowerPoint Presentation</vt:lpstr>
      <vt:lpstr>PowerPoint Presentation</vt:lpstr>
      <vt:lpstr>Rough Figures</vt:lpstr>
      <vt:lpstr>Others Involved</vt:lpstr>
      <vt:lpstr>Project Phases</vt:lpstr>
      <vt:lpstr>PowerPoint Presentation</vt:lpstr>
      <vt:lpstr>PowerPoint Presentation</vt:lpstr>
      <vt:lpstr>PowerPoint Presentation</vt:lpstr>
      <vt:lpstr>Climate Actions</vt:lpstr>
      <vt:lpstr>Global CO2 Emissions: humans vs volcanoes</vt:lpstr>
      <vt:lpstr>Global Temperature</vt:lpstr>
      <vt:lpstr>Hardwick Climate Action Group</vt:lpstr>
      <vt:lpstr>Millions of small changes will make a difference</vt:lpstr>
      <vt:lpstr>Hardwick Climate Action Group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dc:creator>
  <cp:lastModifiedBy>Stimson Nicole</cp:lastModifiedBy>
  <cp:revision>1</cp:revision>
  <dcterms:created xsi:type="dcterms:W3CDTF">2020-03-13T17:15:08Z</dcterms:created>
  <dcterms:modified xsi:type="dcterms:W3CDTF">2020-03-13T17:22:07Z</dcterms:modified>
</cp:coreProperties>
</file>