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5" r:id="rId3"/>
    <p:sldId id="268" r:id="rId4"/>
    <p:sldId id="266" r:id="rId5"/>
    <p:sldId id="267" r:id="rId6"/>
    <p:sldId id="289" r:id="rId7"/>
    <p:sldId id="287" r:id="rId8"/>
    <p:sldId id="288" r:id="rId9"/>
    <p:sldId id="275" r:id="rId10"/>
    <p:sldId id="286"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63" autoAdjust="0"/>
  </p:normalViewPr>
  <p:slideViewPr>
    <p:cSldViewPr showGuides="1">
      <p:cViewPr varScale="1">
        <p:scale>
          <a:sx n="76" d="100"/>
          <a:sy n="76" d="100"/>
        </p:scale>
        <p:origin x="2634" y="90"/>
      </p:cViewPr>
      <p:guideLst>
        <p:guide orient="horz" pos="2160"/>
        <p:guide pos="2880"/>
      </p:guideLst>
    </p:cSldViewPr>
  </p:slideViewPr>
  <p:notesTextViewPr>
    <p:cViewPr>
      <p:scale>
        <a:sx n="1" d="1"/>
        <a:sy n="1" d="1"/>
      </p:scale>
      <p:origin x="0" y="0"/>
    </p:cViewPr>
  </p:notesTextViewPr>
  <p:notesViewPr>
    <p:cSldViewPr showGuides="1">
      <p:cViewPr>
        <p:scale>
          <a:sx n="69" d="100"/>
          <a:sy n="69" d="100"/>
        </p:scale>
        <p:origin x="-2802" y="-5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en-GB"/>
          </a:p>
        </p:txBody>
      </p:sp>
      <p:sp>
        <p:nvSpPr>
          <p:cNvPr id="3" name="Date Placeholder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FA557D57-4B24-4BD6-BEE0-DEA1A8C24332}" type="datetimeFigureOut">
              <a:rPr lang="en-GB" smtClean="0"/>
              <a:t>19/07/2019</a:t>
            </a:fld>
            <a:endParaRPr lang="en-GB"/>
          </a:p>
        </p:txBody>
      </p:sp>
      <p:sp>
        <p:nvSpPr>
          <p:cNvPr id="4" name="Footer Placeholder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en-GB"/>
          </a:p>
        </p:txBody>
      </p:sp>
      <p:sp>
        <p:nvSpPr>
          <p:cNvPr id="5" name="Slide Number Placeholder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8D42B5CC-4C54-473E-A766-542E63B792B7}" type="slidenum">
              <a:rPr lang="en-GB" smtClean="0"/>
              <a:t>‹#›</a:t>
            </a:fld>
            <a:endParaRPr lang="en-GB"/>
          </a:p>
        </p:txBody>
      </p:sp>
    </p:spTree>
    <p:extLst>
      <p:ext uri="{BB962C8B-B14F-4D97-AF65-F5344CB8AC3E}">
        <p14:creationId xmlns:p14="http://schemas.microsoft.com/office/powerpoint/2010/main" val="138833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8"/>
          </a:xfrm>
          <a:prstGeom prst="rect">
            <a:avLst/>
          </a:prstGeom>
        </p:spPr>
        <p:txBody>
          <a:bodyPr vert="horz" lIns="91423" tIns="45712" rIns="91423" bIns="45712" rtlCol="0"/>
          <a:lstStyle>
            <a:lvl1pPr algn="l">
              <a:defRPr sz="1200"/>
            </a:lvl1pPr>
          </a:lstStyle>
          <a:p>
            <a:endParaRPr lang="en-GB"/>
          </a:p>
        </p:txBody>
      </p:sp>
      <p:sp>
        <p:nvSpPr>
          <p:cNvPr id="3" name="Date Placeholder 2"/>
          <p:cNvSpPr>
            <a:spLocks noGrp="1"/>
          </p:cNvSpPr>
          <p:nvPr>
            <p:ph type="dt" idx="1"/>
          </p:nvPr>
        </p:nvSpPr>
        <p:spPr>
          <a:xfrm>
            <a:off x="3849689" y="0"/>
            <a:ext cx="2946400" cy="496808"/>
          </a:xfrm>
          <a:prstGeom prst="rect">
            <a:avLst/>
          </a:prstGeom>
        </p:spPr>
        <p:txBody>
          <a:bodyPr vert="horz" lIns="91423" tIns="45712" rIns="91423" bIns="45712" rtlCol="0"/>
          <a:lstStyle>
            <a:lvl1pPr algn="r">
              <a:defRPr sz="1200"/>
            </a:lvl1pPr>
          </a:lstStyle>
          <a:p>
            <a:fld id="{8824699A-6195-4AB2-B5CE-76C3CB309326}" type="datetimeFigureOut">
              <a:rPr lang="en-GB" smtClean="0"/>
              <a:t>19/07/2019</a:t>
            </a:fld>
            <a:endParaRPr lang="en-GB"/>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23" tIns="45712" rIns="91423" bIns="45712" rtlCol="0" anchor="ctr"/>
          <a:lstStyle/>
          <a:p>
            <a:endParaRPr lang="en-GB"/>
          </a:p>
        </p:txBody>
      </p:sp>
      <p:sp>
        <p:nvSpPr>
          <p:cNvPr id="5" name="Notes Placeholder 4"/>
          <p:cNvSpPr>
            <a:spLocks noGrp="1"/>
          </p:cNvSpPr>
          <p:nvPr>
            <p:ph type="body" sz="quarter" idx="3"/>
          </p:nvPr>
        </p:nvSpPr>
        <p:spPr>
          <a:xfrm>
            <a:off x="679451" y="4715710"/>
            <a:ext cx="5438775" cy="4466511"/>
          </a:xfrm>
          <a:prstGeom prst="rect">
            <a:avLst/>
          </a:prstGeom>
        </p:spPr>
        <p:txBody>
          <a:bodyPr vert="horz" lIns="91423" tIns="45712" rIns="91423"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3"/>
            <a:ext cx="2946400" cy="496808"/>
          </a:xfrm>
          <a:prstGeom prst="rect">
            <a:avLst/>
          </a:prstGeom>
        </p:spPr>
        <p:txBody>
          <a:bodyPr vert="horz" lIns="91423" tIns="45712" rIns="91423" bIns="45712" rtlCol="0" anchor="b"/>
          <a:lstStyle>
            <a:lvl1pPr algn="l">
              <a:defRPr sz="1200"/>
            </a:lvl1pPr>
          </a:lstStyle>
          <a:p>
            <a:endParaRPr lang="en-GB"/>
          </a:p>
        </p:txBody>
      </p:sp>
      <p:sp>
        <p:nvSpPr>
          <p:cNvPr id="7" name="Slide Number Placeholder 6"/>
          <p:cNvSpPr>
            <a:spLocks noGrp="1"/>
          </p:cNvSpPr>
          <p:nvPr>
            <p:ph type="sldNum" sz="quarter" idx="5"/>
          </p:nvPr>
        </p:nvSpPr>
        <p:spPr>
          <a:xfrm>
            <a:off x="3849689" y="9428243"/>
            <a:ext cx="2946400" cy="496808"/>
          </a:xfrm>
          <a:prstGeom prst="rect">
            <a:avLst/>
          </a:prstGeom>
        </p:spPr>
        <p:txBody>
          <a:bodyPr vert="horz" lIns="91423" tIns="45712" rIns="91423" bIns="45712" rtlCol="0" anchor="b"/>
          <a:lstStyle>
            <a:lvl1pPr algn="r">
              <a:defRPr sz="1200"/>
            </a:lvl1pPr>
          </a:lstStyle>
          <a:p>
            <a:fld id="{FDFE8F27-2E0B-4DC6-8CEF-B838376593E7}" type="slidenum">
              <a:rPr lang="en-GB" smtClean="0"/>
              <a:t>‹#›</a:t>
            </a:fld>
            <a:endParaRPr lang="en-GB"/>
          </a:p>
        </p:txBody>
      </p:sp>
    </p:spTree>
    <p:extLst>
      <p:ext uri="{BB962C8B-B14F-4D97-AF65-F5344CB8AC3E}">
        <p14:creationId xmlns:p14="http://schemas.microsoft.com/office/powerpoint/2010/main" val="124166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692" indent="-275692">
              <a:buFont typeface="Arial" panose="020B0604020202020204" pitchFamily="34" charset="0"/>
              <a:buChar char="•"/>
            </a:pPr>
            <a:endParaRPr lang="en-GB" b="1"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FDFE8F27-2E0B-4DC6-8CEF-B838376593E7}" type="slidenum">
              <a:rPr lang="en-GB" smtClean="0"/>
              <a:t>1</a:t>
            </a:fld>
            <a:endParaRPr lang="en-GB"/>
          </a:p>
        </p:txBody>
      </p:sp>
    </p:spTree>
    <p:extLst>
      <p:ext uri="{BB962C8B-B14F-4D97-AF65-F5344CB8AC3E}">
        <p14:creationId xmlns:p14="http://schemas.microsoft.com/office/powerpoint/2010/main" val="216284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Section 1 provides an introduction to the SPD, what sustainable design and construction is, the policy context and the purpose of the SPD;</a:t>
            </a:r>
          </a:p>
          <a:p>
            <a:pPr lvl="1"/>
            <a:r>
              <a:rPr lang="en-GB" sz="1200" kern="1200" dirty="0">
                <a:solidFill>
                  <a:schemeClr val="tx1"/>
                </a:solidFill>
                <a:effectLst/>
                <a:latin typeface="+mn-lt"/>
                <a:ea typeface="+mn-ea"/>
                <a:cs typeface="+mn-cs"/>
              </a:rPr>
              <a:t>Section 2 is a section that covers the importance of urban design, outlining the importance of integrating sustainable design and construction with urban design to ensure the delivery of high quality new development and to maximise the opportunities to enhance the environmental performance of new development;</a:t>
            </a:r>
          </a:p>
          <a:p>
            <a:pPr lvl="1"/>
            <a:r>
              <a:rPr lang="en-GB" sz="1200" kern="1200" dirty="0">
                <a:solidFill>
                  <a:schemeClr val="tx1"/>
                </a:solidFill>
                <a:effectLst/>
                <a:latin typeface="+mn-lt"/>
                <a:ea typeface="+mn-ea"/>
                <a:cs typeface="+mn-cs"/>
              </a:rPr>
              <a:t>Section 3 policy implementation (the heart of the SPD) – technical guidance on the information that needs to be submitted alongside planning applications to demonstrate compliance with the policies;  </a:t>
            </a:r>
          </a:p>
          <a:p>
            <a:pPr lvl="1"/>
            <a:r>
              <a:rPr lang="en-GB" sz="1200" kern="1200" dirty="0">
                <a:solidFill>
                  <a:schemeClr val="tx1"/>
                </a:solidFill>
                <a:effectLst/>
                <a:latin typeface="+mn-lt"/>
                <a:ea typeface="+mn-ea"/>
                <a:cs typeface="+mn-cs"/>
              </a:rPr>
              <a:t>Section 4 covers further approaches to sustainable design and construction.  The purpose of this section is to encourage developers to go further than current policy requirements, particularly for strategic sites and new settlements that have policy requirements to demonstrate excellence in sustainable development.  This section will give developers pointers towards areas that could be considered as demonstrating excellence, for example health and wellbeing, modern methods of construction and supporting low carbon lifestyles by, for example, integrating food growing opportunities into new developments.  These topic areas have been chosen as they have been the focus of negotiations on the new settlements to date.</a:t>
            </a:r>
          </a:p>
          <a:p>
            <a:pPr lvl="1"/>
            <a:r>
              <a:rPr lang="en-GB" sz="1200" kern="1200" dirty="0">
                <a:solidFill>
                  <a:schemeClr val="tx1"/>
                </a:solidFill>
                <a:effectLst/>
                <a:latin typeface="+mn-lt"/>
                <a:ea typeface="+mn-ea"/>
                <a:cs typeface="+mn-cs"/>
              </a:rPr>
              <a:t>Appendices – the SPD includes a series of appendices including a sustainability checklist, proformas for the submission of carbon calculations and guidance on environmental health matters such as emissions standards for gas Combined Heat and Power. </a:t>
            </a:r>
          </a:p>
          <a:p>
            <a:endParaRPr lang="en-GB" dirty="0"/>
          </a:p>
        </p:txBody>
      </p:sp>
      <p:sp>
        <p:nvSpPr>
          <p:cNvPr id="4" name="Slide Number Placeholder 3"/>
          <p:cNvSpPr>
            <a:spLocks noGrp="1"/>
          </p:cNvSpPr>
          <p:nvPr>
            <p:ph type="sldNum" sz="quarter" idx="10"/>
          </p:nvPr>
        </p:nvSpPr>
        <p:spPr/>
        <p:txBody>
          <a:bodyPr/>
          <a:lstStyle/>
          <a:p>
            <a:fld id="{FDFE8F27-2E0B-4DC6-8CEF-B838376593E7}" type="slidenum">
              <a:rPr lang="en-GB" smtClean="0"/>
              <a:t>3</a:t>
            </a:fld>
            <a:endParaRPr lang="en-GB"/>
          </a:p>
        </p:txBody>
      </p:sp>
    </p:spTree>
    <p:extLst>
      <p:ext uri="{BB962C8B-B14F-4D97-AF65-F5344CB8AC3E}">
        <p14:creationId xmlns:p14="http://schemas.microsoft.com/office/powerpoint/2010/main" val="4045100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FE8F27-2E0B-4DC6-8CEF-B838376593E7}" type="slidenum">
              <a:rPr lang="en-GB" smtClean="0"/>
              <a:t>5</a:t>
            </a:fld>
            <a:endParaRPr lang="en-GB"/>
          </a:p>
        </p:txBody>
      </p:sp>
    </p:spTree>
    <p:extLst>
      <p:ext uri="{BB962C8B-B14F-4D97-AF65-F5344CB8AC3E}">
        <p14:creationId xmlns:p14="http://schemas.microsoft.com/office/powerpoint/2010/main" val="309817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3 of the document as I’ve said is the real heart of the document, providing the technical guidance to ensure that developers submit the right sort of information with their applications and to ensure that they are interpreting policy correctly.  These are some of the areas included in this section:</a:t>
            </a:r>
          </a:p>
          <a:p>
            <a:pPr marL="171450" indent="-171450">
              <a:buFont typeface="Arial" panose="020B0604020202020204" pitchFamily="34" charset="0"/>
              <a:buChar char="•"/>
            </a:pPr>
            <a:r>
              <a:rPr lang="en-GB" dirty="0"/>
              <a:t>Carbon reduction – so meeting our requirements for renewable energy provision or carbon reduction.  Details are provided in terms of what needs to be included in carbon calculations, how to apply these to sites (be that on a site wide or building by building basis) and the technologies and approaches that can be used to meet policy requirements.  Proformas are also provided in the appendices to ensure we get calculations in the correct format (you would be amazed at the number of ways 10% renewables can be calculated).</a:t>
            </a:r>
          </a:p>
          <a:p>
            <a:pPr marL="171450" indent="-171450">
              <a:buFont typeface="Arial" panose="020B0604020202020204" pitchFamily="34" charset="0"/>
              <a:buChar char="•"/>
            </a:pPr>
            <a:r>
              <a:rPr lang="en-GB" dirty="0"/>
              <a:t>Climate change adaptation – a new area of focus in this SPD as it is becoming an ever important aspect to be addressed.  This section provides guidance on the role of green infrastructure and trees in enhancing an areas ability to cope with flood risk and heatwaves, guidance on the role of the cooling hierarchy in reducing the risk of overheating in new developments (which is illustrated on this slide), and the role of cool materials.</a:t>
            </a:r>
          </a:p>
          <a:p>
            <a:pPr marL="171450" indent="-171450">
              <a:buFont typeface="Arial" panose="020B0604020202020204" pitchFamily="34" charset="0"/>
              <a:buChar char="•"/>
            </a:pPr>
            <a:r>
              <a:rPr lang="en-GB" dirty="0"/>
              <a:t>Biodiversity – providing high level guidance on when ecological surveys are required and the role of new development in delivering biodiversity net gain.  It includes links to a number of Biodiversity Toolkits that have been developed including the Natural Cambridgeshire’s Developing with Nature Toolkit.</a:t>
            </a:r>
          </a:p>
          <a:p>
            <a:pPr marL="171450" indent="-171450">
              <a:buFont typeface="Arial" panose="020B0604020202020204" pitchFamily="34" charset="0"/>
              <a:buChar char="•"/>
            </a:pPr>
            <a:r>
              <a:rPr lang="en-GB" dirty="0"/>
              <a:t>Water efficiency – so the information that needs to be submitted on water efficiency specifications;</a:t>
            </a:r>
          </a:p>
          <a:p>
            <a:pPr marL="171450" indent="-171450">
              <a:buFont typeface="Arial" panose="020B0604020202020204" pitchFamily="34" charset="0"/>
              <a:buChar char="•"/>
            </a:pPr>
            <a:r>
              <a:rPr lang="en-GB" dirty="0"/>
              <a:t>Pollution – this is probably the largest and most technical section of the SPD, covering light pollution, contaminated land, noise and air pollution.  The technical guidance in this section does go into a lot of detail, to ensure that we’re getting the right level of information submitted with applications.  It’s in the air quality section that consideration is given to issues such as electric vehicle charging requirements.</a:t>
            </a:r>
          </a:p>
          <a:p>
            <a:pPr marL="171450" indent="-171450">
              <a:buFont typeface="Arial" panose="020B0604020202020204" pitchFamily="34" charset="0"/>
              <a:buChar char="•"/>
            </a:pPr>
            <a:r>
              <a:rPr lang="en-GB" dirty="0"/>
              <a:t>Construction standards covers the BREEAM requirements contained within policy in Cambridge, and there is also some guidance on the South Cambridgeshire requirement for Sustainable Show Homes.</a:t>
            </a:r>
          </a:p>
          <a:p>
            <a:pPr marL="171450" indent="-171450">
              <a:buFont typeface="Arial" panose="020B0604020202020204" pitchFamily="34" charset="0"/>
              <a:buChar char="•"/>
            </a:pPr>
            <a:r>
              <a:rPr lang="en-GB" dirty="0"/>
              <a:t>And we also have a section providing some guidance on proposals that are looking to undertake works to heritage assets to address climate change and environmental performance, to ensure that any such works are sensitive and do not cause harm to heritage assets.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DFE8F27-2E0B-4DC6-8CEF-B838376593E7}" type="slidenum">
              <a:rPr lang="en-GB" smtClean="0"/>
              <a:t>7</a:t>
            </a:fld>
            <a:endParaRPr lang="en-GB"/>
          </a:p>
        </p:txBody>
      </p:sp>
    </p:spTree>
    <p:extLst>
      <p:ext uri="{BB962C8B-B14F-4D97-AF65-F5344CB8AC3E}">
        <p14:creationId xmlns:p14="http://schemas.microsoft.com/office/powerpoint/2010/main" val="209221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4 of the document covers further approaches to sustainable design and construction, and is partly in response to policy requirements, particularly for new settlements, which require developments to go beyond baseline requirements for sustainable design and construction.  These areas have been included in response to pre-application discussions with developers on the new settlements, and are typically some of the areas that we are suggesting in terms of what could be considered an ‘exemplar’ or going beyond baseline requirements.  So this chapter covers areas of:</a:t>
            </a:r>
          </a:p>
          <a:p>
            <a:pPr marL="171450" indent="-171450">
              <a:buFont typeface="Arial" panose="020B0604020202020204" pitchFamily="34" charset="0"/>
              <a:buChar char="•"/>
            </a:pPr>
            <a:r>
              <a:rPr lang="en-GB" dirty="0"/>
              <a:t>Health and wellbeing – so thinking about the design of new developments and buildings themselves can contribute to the health of our residents and those working and visiting the city.</a:t>
            </a:r>
          </a:p>
          <a:p>
            <a:pPr marL="171450" indent="-171450">
              <a:buFont typeface="Arial" panose="020B0604020202020204" pitchFamily="34" charset="0"/>
              <a:buChar char="•"/>
            </a:pPr>
            <a:r>
              <a:rPr lang="en-GB" dirty="0"/>
              <a:t>Using modern methods of construction to not only speed up the deliver of houses but to also enhance their environmental performance and reduce construction waste;</a:t>
            </a:r>
          </a:p>
          <a:p>
            <a:pPr marL="171450" indent="-171450">
              <a:buFont typeface="Arial" panose="020B0604020202020204" pitchFamily="34" charset="0"/>
              <a:buChar char="•"/>
            </a:pPr>
            <a:r>
              <a:rPr lang="en-GB" dirty="0"/>
              <a:t>Integrating opportunities for food growing into new developments in addition to our formal requirements for allotment provision.</a:t>
            </a:r>
          </a:p>
          <a:p>
            <a:pPr marL="171450" indent="-171450">
              <a:buFont typeface="Arial" panose="020B0604020202020204" pitchFamily="34" charset="0"/>
              <a:buChar char="•"/>
            </a:pPr>
            <a:r>
              <a:rPr lang="en-GB" dirty="0"/>
              <a:t>The increasing role of smart city technologies, linking into the smart cities work being led by the Greater Cambridge Partnership.</a:t>
            </a:r>
          </a:p>
          <a:p>
            <a:pPr marL="171450" indent="-171450">
              <a:buFont typeface="Arial" panose="020B0604020202020204" pitchFamily="34" charset="0"/>
              <a:buChar char="•"/>
            </a:pPr>
            <a:r>
              <a:rPr lang="en-GB" dirty="0"/>
              <a:t>The responsible sourcing of materials and also the issue of embodied carbon of projects – which is an area that will need to be addressed if we are to achieve net </a:t>
            </a:r>
            <a:r>
              <a:rPr lang="en-GB"/>
              <a:t>zero carbon.</a:t>
            </a:r>
            <a:endParaRPr lang="en-GB" dirty="0"/>
          </a:p>
        </p:txBody>
      </p:sp>
      <p:sp>
        <p:nvSpPr>
          <p:cNvPr id="4" name="Slide Number Placeholder 3"/>
          <p:cNvSpPr>
            <a:spLocks noGrp="1"/>
          </p:cNvSpPr>
          <p:nvPr>
            <p:ph type="sldNum" sz="quarter" idx="5"/>
          </p:nvPr>
        </p:nvSpPr>
        <p:spPr/>
        <p:txBody>
          <a:bodyPr/>
          <a:lstStyle/>
          <a:p>
            <a:fld id="{FDFE8F27-2E0B-4DC6-8CEF-B838376593E7}" type="slidenum">
              <a:rPr lang="en-GB" smtClean="0"/>
              <a:t>8</a:t>
            </a:fld>
            <a:endParaRPr lang="en-GB"/>
          </a:p>
        </p:txBody>
      </p:sp>
    </p:spTree>
    <p:extLst>
      <p:ext uri="{BB962C8B-B14F-4D97-AF65-F5344CB8AC3E}">
        <p14:creationId xmlns:p14="http://schemas.microsoft.com/office/powerpoint/2010/main" val="174919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FE8F27-2E0B-4DC6-8CEF-B838376593E7}" type="slidenum">
              <a:rPr lang="en-GB" smtClean="0"/>
              <a:t>9</a:t>
            </a:fld>
            <a:endParaRPr lang="en-GB"/>
          </a:p>
        </p:txBody>
      </p:sp>
    </p:spTree>
    <p:extLst>
      <p:ext uri="{BB962C8B-B14F-4D97-AF65-F5344CB8AC3E}">
        <p14:creationId xmlns:p14="http://schemas.microsoft.com/office/powerpoint/2010/main" val="309094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6152F4-DEC6-4703-9FBC-170BEEB5D500}"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247165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6152F4-DEC6-4703-9FBC-170BEEB5D500}"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2328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6152F4-DEC6-4703-9FBC-170BEEB5D500}"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414378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6152F4-DEC6-4703-9FBC-170BEEB5D500}"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32474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152F4-DEC6-4703-9FBC-170BEEB5D500}"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278386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6152F4-DEC6-4703-9FBC-170BEEB5D500}"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390147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6152F4-DEC6-4703-9FBC-170BEEB5D500}" type="datetimeFigureOut">
              <a:rPr lang="en-GB" smtClean="0"/>
              <a:t>19/07/2019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425259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6152F4-DEC6-4703-9FBC-170BEEB5D500}" type="datetimeFigureOut">
              <a:rPr lang="en-GB" smtClean="0"/>
              <a:t>19/07/2019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424078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152F4-DEC6-4703-9FBC-170BEEB5D500}" type="datetimeFigureOut">
              <a:rPr lang="en-GB" smtClean="0"/>
              <a:t>19/07/2019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334597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152F4-DEC6-4703-9FBC-170BEEB5D500}"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132180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152F4-DEC6-4703-9FBC-170BEEB5D500}"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8155B6-4B03-43DC-B842-37D574EBD3EC}" type="slidenum">
              <a:rPr lang="en-GB" smtClean="0"/>
              <a:t>‹#›</a:t>
            </a:fld>
            <a:endParaRPr lang="en-GB"/>
          </a:p>
        </p:txBody>
      </p:sp>
    </p:spTree>
    <p:extLst>
      <p:ext uri="{BB962C8B-B14F-4D97-AF65-F5344CB8AC3E}">
        <p14:creationId xmlns:p14="http://schemas.microsoft.com/office/powerpoint/2010/main" val="25101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152F4-DEC6-4703-9FBC-170BEEB5D500}" type="datetimeFigureOut">
              <a:rPr lang="en-GB" smtClean="0"/>
              <a:t>19/07/2019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155B6-4B03-43DC-B842-37D574EBD3EC}" type="slidenum">
              <a:rPr lang="en-GB" smtClean="0"/>
              <a:t>‹#›</a:t>
            </a:fld>
            <a:endParaRPr lang="en-GB"/>
          </a:p>
        </p:txBody>
      </p:sp>
    </p:spTree>
    <p:extLst>
      <p:ext uri="{BB962C8B-B14F-4D97-AF65-F5344CB8AC3E}">
        <p14:creationId xmlns:p14="http://schemas.microsoft.com/office/powerpoint/2010/main" val="216097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hyperlink" Target="mailto:emma.davies@cambridge.gov.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scambs.gov.uk/sustainableconstructionsp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ambridge.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0"/>
            <a:ext cx="7956376" cy="1944216"/>
          </a:xfrm>
          <a:solidFill>
            <a:schemeClr val="accent5"/>
          </a:solidFill>
          <a:effectLst>
            <a:outerShdw blurRad="50800" dist="38100" dir="2700000" algn="tl" rotWithShape="0">
              <a:prstClr val="black">
                <a:alpha val="40000"/>
              </a:prstClr>
            </a:outerShdw>
          </a:effectLst>
        </p:spPr>
        <p:txBody>
          <a:bodyPr>
            <a:normAutofit/>
          </a:bodyPr>
          <a:lstStyle/>
          <a:p>
            <a:r>
              <a:rPr lang="en-GB" sz="4000" b="1" dirty="0">
                <a:solidFill>
                  <a:schemeClr val="bg1"/>
                </a:solidFill>
                <a:latin typeface="Century Gothic" panose="020B0502020202020204" pitchFamily="34" charset="0"/>
              </a:rPr>
              <a:t>Greater Cambridge Sustainable Design and Construction SPD</a:t>
            </a:r>
          </a:p>
        </p:txBody>
      </p:sp>
      <p:sp>
        <p:nvSpPr>
          <p:cNvPr id="3" name="Subtitle 2"/>
          <p:cNvSpPr>
            <a:spLocks noGrp="1"/>
          </p:cNvSpPr>
          <p:nvPr>
            <p:ph type="subTitle" idx="1"/>
          </p:nvPr>
        </p:nvSpPr>
        <p:spPr>
          <a:xfrm>
            <a:off x="1371600" y="2708920"/>
            <a:ext cx="6400800" cy="2160240"/>
          </a:xfrm>
        </p:spPr>
        <p:txBody>
          <a:bodyPr>
            <a:normAutofit/>
          </a:bodyPr>
          <a:lstStyle/>
          <a:p>
            <a:endParaRPr lang="en-GB" sz="2400" dirty="0">
              <a:solidFill>
                <a:schemeClr val="bg1">
                  <a:lumMod val="50000"/>
                </a:schemeClr>
              </a:solidFill>
              <a:latin typeface="Century Gothic" panose="020B0502020202020204" pitchFamily="34" charset="0"/>
            </a:endParaRPr>
          </a:p>
          <a:p>
            <a:r>
              <a:rPr lang="en-GB" sz="2400" dirty="0">
                <a:solidFill>
                  <a:schemeClr val="tx1"/>
                </a:solidFill>
                <a:latin typeface="Century Gothic" panose="020B0502020202020204" pitchFamily="34" charset="0"/>
              </a:rPr>
              <a:t>Agents Forum Briefing</a:t>
            </a:r>
          </a:p>
          <a:p>
            <a:endParaRPr lang="en-GB" sz="2400" dirty="0">
              <a:solidFill>
                <a:schemeClr val="tx1"/>
              </a:solidFill>
              <a:latin typeface="Century Gothic" panose="020B0502020202020204" pitchFamily="34" charset="0"/>
            </a:endParaRPr>
          </a:p>
          <a:p>
            <a:r>
              <a:rPr lang="en-GB" sz="2400" dirty="0">
                <a:solidFill>
                  <a:schemeClr val="tx1"/>
                </a:solidFill>
                <a:latin typeface="Century Gothic" panose="020B0502020202020204" pitchFamily="34" charset="0"/>
              </a:rPr>
              <a:t>17 July 2019</a:t>
            </a:r>
          </a:p>
        </p:txBody>
      </p:sp>
      <p:graphicFrame>
        <p:nvGraphicFramePr>
          <p:cNvPr id="6" name="Object 5"/>
          <p:cNvGraphicFramePr>
            <a:graphicFrameLocks noChangeAspect="1"/>
          </p:cNvGraphicFramePr>
          <p:nvPr>
            <p:extLst>
              <p:ext uri="{D42A27DB-BD31-4B8C-83A1-F6EECF244321}">
                <p14:modId xmlns:p14="http://schemas.microsoft.com/office/powerpoint/2010/main" val="562221539"/>
              </p:ext>
            </p:extLst>
          </p:nvPr>
        </p:nvGraphicFramePr>
        <p:xfrm>
          <a:off x="6516216" y="4797152"/>
          <a:ext cx="2512815" cy="1775683"/>
        </p:xfrm>
        <a:graphic>
          <a:graphicData uri="http://schemas.openxmlformats.org/presentationml/2006/ole">
            <mc:AlternateContent xmlns:mc="http://schemas.openxmlformats.org/markup-compatibility/2006">
              <mc:Choice xmlns:v="urn:schemas-microsoft-com:vml" Requires="v">
                <p:oleObj spid="_x0000_s1317" name="Acrobat Document" r:id="rId4" imgW="8019977" imgH="5667172" progId="AcroExch.Document.DC">
                  <p:embed/>
                </p:oleObj>
              </mc:Choice>
              <mc:Fallback>
                <p:oleObj name="Acrobat Document" r:id="rId4" imgW="8019977" imgH="5667172" progId="AcroExch.Document.DC">
                  <p:embed/>
                  <p:pic>
                    <p:nvPicPr>
                      <p:cNvPr id="0" name=""/>
                      <p:cNvPicPr/>
                      <p:nvPr/>
                    </p:nvPicPr>
                    <p:blipFill>
                      <a:blip r:embed="rId5"/>
                      <a:stretch>
                        <a:fillRect/>
                      </a:stretch>
                    </p:blipFill>
                    <p:spPr>
                      <a:xfrm>
                        <a:off x="6516216" y="4797152"/>
                        <a:ext cx="2512815" cy="1775683"/>
                      </a:xfrm>
                      <a:prstGeom prst="rect">
                        <a:avLst/>
                      </a:prstGeom>
                    </p:spPr>
                  </p:pic>
                </p:oleObj>
              </mc:Fallback>
            </mc:AlternateContent>
          </a:graphicData>
        </a:graphic>
      </p:graphicFrame>
      <p:sp>
        <p:nvSpPr>
          <p:cNvPr id="5" name="Rectangle 4"/>
          <p:cNvSpPr/>
          <p:nvPr/>
        </p:nvSpPr>
        <p:spPr>
          <a:xfrm>
            <a:off x="611560" y="5877272"/>
            <a:ext cx="6120680" cy="36004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765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789040"/>
            <a:ext cx="7772400" cy="1362075"/>
          </a:xfrm>
        </p:spPr>
        <p:txBody>
          <a:bodyPr>
            <a:normAutofit/>
          </a:bodyPr>
          <a:lstStyle/>
          <a:p>
            <a:pPr algn="ctr"/>
            <a:br>
              <a:rPr lang="en-GB" sz="2800" dirty="0"/>
            </a:br>
            <a:r>
              <a:rPr lang="en-GB" sz="2800" cap="none" dirty="0">
                <a:hlinkClick r:id="rId2"/>
              </a:rPr>
              <a:t>emma.davies@cambridge.gov.uk</a:t>
            </a:r>
            <a:r>
              <a:rPr lang="en-GB" sz="2800" cap="none" dirty="0"/>
              <a:t> </a:t>
            </a:r>
            <a:endParaRPr lang="en-GB" sz="2800" dirty="0"/>
          </a:p>
        </p:txBody>
      </p:sp>
      <p:sp>
        <p:nvSpPr>
          <p:cNvPr id="3" name="Text Placeholder 2"/>
          <p:cNvSpPr>
            <a:spLocks noGrp="1"/>
          </p:cNvSpPr>
          <p:nvPr>
            <p:ph type="body" idx="1"/>
          </p:nvPr>
        </p:nvSpPr>
        <p:spPr>
          <a:xfrm>
            <a:off x="683568" y="1988840"/>
            <a:ext cx="7772400" cy="1500187"/>
          </a:xfr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p>
            <a:pPr algn="ctr">
              <a:spcBef>
                <a:spcPct val="0"/>
              </a:spcBef>
            </a:pPr>
            <a:r>
              <a:rPr lang="en-GB" sz="3600" b="1" dirty="0">
                <a:solidFill>
                  <a:schemeClr val="bg1"/>
                </a:solidFill>
                <a:latin typeface="Century Gothic" panose="020B0502020202020204" pitchFamily="34" charset="0"/>
                <a:ea typeface="+mj-ea"/>
                <a:cs typeface="+mj-cs"/>
              </a:rPr>
              <a:t>Any questions?</a:t>
            </a:r>
          </a:p>
        </p:txBody>
      </p:sp>
    </p:spTree>
    <p:extLst>
      <p:ext uri="{BB962C8B-B14F-4D97-AF65-F5344CB8AC3E}">
        <p14:creationId xmlns:p14="http://schemas.microsoft.com/office/powerpoint/2010/main" val="143684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GB" sz="3600" b="1" dirty="0">
                <a:solidFill>
                  <a:schemeClr val="bg1"/>
                </a:solidFill>
                <a:latin typeface="Century Gothic" panose="020B0502020202020204" pitchFamily="34" charset="0"/>
              </a:rPr>
              <a:t>Purpose of the SPD</a:t>
            </a:r>
          </a:p>
        </p:txBody>
      </p:sp>
      <p:pic>
        <p:nvPicPr>
          <p:cNvPr id="4" name="Content Placeholder 3">
            <a:extLst>
              <a:ext uri="{FF2B5EF4-FFF2-40B4-BE49-F238E27FC236}">
                <a16:creationId xmlns:a16="http://schemas.microsoft.com/office/drawing/2014/main" id="{45688813-43C1-479A-9FB1-00BC03FA8C2C}"/>
              </a:ext>
            </a:extLst>
          </p:cNvPr>
          <p:cNvPicPr>
            <a:picLocks noGrp="1" noChangeAspect="1"/>
          </p:cNvPicPr>
          <p:nvPr>
            <p:ph sz="half" idx="2"/>
          </p:nvPr>
        </p:nvPicPr>
        <p:blipFill>
          <a:blip r:embed="rId2"/>
          <a:stretch>
            <a:fillRect/>
          </a:stretch>
        </p:blipFill>
        <p:spPr>
          <a:xfrm>
            <a:off x="6804248" y="1556792"/>
            <a:ext cx="1774090" cy="2493480"/>
          </a:xfrm>
          <a:prstGeom prst="rect">
            <a:avLst/>
          </a:prstGeom>
        </p:spPr>
      </p:pic>
      <p:sp>
        <p:nvSpPr>
          <p:cNvPr id="8" name="Content Placeholder 7">
            <a:extLst>
              <a:ext uri="{FF2B5EF4-FFF2-40B4-BE49-F238E27FC236}">
                <a16:creationId xmlns:a16="http://schemas.microsoft.com/office/drawing/2014/main" id="{B2CCD1D9-F1F0-4D34-8EAD-E876EAB5B1F1}"/>
              </a:ext>
            </a:extLst>
          </p:cNvPr>
          <p:cNvSpPr>
            <a:spLocks noGrp="1"/>
          </p:cNvSpPr>
          <p:nvPr>
            <p:ph sz="quarter" idx="4"/>
          </p:nvPr>
        </p:nvSpPr>
        <p:spPr>
          <a:xfrm>
            <a:off x="565662" y="1556791"/>
            <a:ext cx="6094570" cy="4931887"/>
          </a:xfrm>
        </p:spPr>
        <p:txBody>
          <a:bodyPr>
            <a:noAutofit/>
          </a:bodyPr>
          <a:lstStyle/>
          <a:p>
            <a:r>
              <a:rPr lang="en-GB" sz="1800" dirty="0">
                <a:latin typeface="Century Gothic" panose="020B0502020202020204" pitchFamily="34" charset="0"/>
              </a:rPr>
              <a:t>Policy implementation guidance on policies related to:</a:t>
            </a:r>
          </a:p>
          <a:p>
            <a:pPr marL="857250" lvl="1" indent="-457200">
              <a:buFont typeface="+mj-lt"/>
              <a:buAutoNum type="alphaLcParenR"/>
            </a:pPr>
            <a:r>
              <a:rPr lang="en-GB" sz="1600" dirty="0">
                <a:latin typeface="Century Gothic" panose="020B0502020202020204" pitchFamily="34" charset="0"/>
              </a:rPr>
              <a:t>Energy and carbon reduction;</a:t>
            </a:r>
          </a:p>
          <a:p>
            <a:pPr marL="857250" lvl="1" indent="-457200">
              <a:buFont typeface="+mj-lt"/>
              <a:buAutoNum type="alphaLcParenR"/>
            </a:pPr>
            <a:r>
              <a:rPr lang="en-GB" sz="1600" dirty="0">
                <a:latin typeface="Century Gothic" panose="020B0502020202020204" pitchFamily="34" charset="0"/>
              </a:rPr>
              <a:t>Sustainable Drainage (Cambridge);</a:t>
            </a:r>
          </a:p>
          <a:p>
            <a:pPr marL="857250" lvl="1" indent="-457200">
              <a:buFont typeface="+mj-lt"/>
              <a:buAutoNum type="alphaLcParenR"/>
            </a:pPr>
            <a:r>
              <a:rPr lang="en-GB" sz="1600" dirty="0">
                <a:latin typeface="Century Gothic" panose="020B0502020202020204" pitchFamily="34" charset="0"/>
              </a:rPr>
              <a:t>Climate change adaptation (including links to trees and green infrastructure)</a:t>
            </a:r>
          </a:p>
          <a:p>
            <a:pPr marL="857250" lvl="1" indent="-457200">
              <a:buFont typeface="+mj-lt"/>
              <a:buAutoNum type="alphaLcParenR"/>
            </a:pPr>
            <a:r>
              <a:rPr lang="en-GB" sz="1600" dirty="0">
                <a:latin typeface="Century Gothic" panose="020B0502020202020204" pitchFamily="34" charset="0"/>
              </a:rPr>
              <a:t>Biodiversity;</a:t>
            </a:r>
          </a:p>
          <a:p>
            <a:pPr marL="857250" lvl="1" indent="-457200">
              <a:buFont typeface="+mj-lt"/>
              <a:buAutoNum type="alphaLcParenR"/>
            </a:pPr>
            <a:r>
              <a:rPr lang="en-GB" sz="1600" dirty="0">
                <a:latin typeface="Century Gothic" panose="020B0502020202020204" pitchFamily="34" charset="0"/>
              </a:rPr>
              <a:t>Water conservation;</a:t>
            </a:r>
          </a:p>
          <a:p>
            <a:pPr marL="857250" lvl="1" indent="-457200">
              <a:buFont typeface="+mj-lt"/>
              <a:buAutoNum type="alphaLcParenR"/>
            </a:pPr>
            <a:r>
              <a:rPr lang="en-GB" sz="1600" dirty="0">
                <a:latin typeface="Century Gothic" panose="020B0502020202020204" pitchFamily="34" charset="0"/>
              </a:rPr>
              <a:t>Pollution/Environmental Health</a:t>
            </a:r>
          </a:p>
          <a:p>
            <a:pPr marL="857250" lvl="1" indent="-457200">
              <a:buFont typeface="+mj-lt"/>
              <a:buAutoNum type="alphaLcParenR"/>
            </a:pPr>
            <a:r>
              <a:rPr lang="en-GB" sz="1600" dirty="0">
                <a:latin typeface="Century Gothic" panose="020B0502020202020204" pitchFamily="34" charset="0"/>
              </a:rPr>
              <a:t>Works to heritage assets to address climate change;</a:t>
            </a:r>
          </a:p>
          <a:p>
            <a:pPr marL="857250" lvl="1" indent="-457200">
              <a:buFont typeface="+mj-lt"/>
              <a:buAutoNum type="alphaLcParenR"/>
            </a:pPr>
            <a:r>
              <a:rPr lang="en-GB" sz="1600" dirty="0">
                <a:latin typeface="Century Gothic" panose="020B0502020202020204" pitchFamily="34" charset="0"/>
              </a:rPr>
              <a:t>Sustainable Show Homes.</a:t>
            </a:r>
          </a:p>
          <a:p>
            <a:pPr marL="857250" lvl="1" indent="-457200">
              <a:buFont typeface="+mj-lt"/>
              <a:buAutoNum type="alphaLcParenR"/>
            </a:pPr>
            <a:r>
              <a:rPr lang="en-GB" sz="1600" dirty="0">
                <a:latin typeface="Century Gothic" panose="020B0502020202020204" pitchFamily="34" charset="0"/>
              </a:rPr>
              <a:t>Wider approaches to sustainable design</a:t>
            </a:r>
          </a:p>
          <a:p>
            <a:r>
              <a:rPr lang="en-GB" sz="1800" dirty="0">
                <a:latin typeface="Century Gothic" panose="020B0502020202020204" pitchFamily="34" charset="0"/>
              </a:rPr>
              <a:t>Updates guidance in existing SPDs;</a:t>
            </a:r>
          </a:p>
          <a:p>
            <a:r>
              <a:rPr lang="en-GB" sz="1800" dirty="0">
                <a:latin typeface="Century Gothic" panose="020B0502020202020204" pitchFamily="34" charset="0"/>
              </a:rPr>
              <a:t>Aims to ensure that sustainable design and construction is integral in the design process.</a:t>
            </a:r>
          </a:p>
        </p:txBody>
      </p:sp>
      <p:pic>
        <p:nvPicPr>
          <p:cNvPr id="14" name="Picture 13">
            <a:extLst>
              <a:ext uri="{FF2B5EF4-FFF2-40B4-BE49-F238E27FC236}">
                <a16:creationId xmlns:a16="http://schemas.microsoft.com/office/drawing/2014/main" id="{D88FC301-A0A7-410C-9A8F-221170EEE61A}"/>
              </a:ext>
            </a:extLst>
          </p:cNvPr>
          <p:cNvPicPr>
            <a:picLocks noChangeAspect="1"/>
          </p:cNvPicPr>
          <p:nvPr/>
        </p:nvPicPr>
        <p:blipFill>
          <a:blip r:embed="rId3"/>
          <a:stretch>
            <a:fillRect/>
          </a:stretch>
        </p:blipFill>
        <p:spPr>
          <a:xfrm>
            <a:off x="6804247" y="4233538"/>
            <a:ext cx="1774090" cy="2255141"/>
          </a:xfrm>
          <a:prstGeom prst="rect">
            <a:avLst/>
          </a:prstGeom>
        </p:spPr>
      </p:pic>
    </p:spTree>
    <p:extLst>
      <p:ext uri="{BB962C8B-B14F-4D97-AF65-F5344CB8AC3E}">
        <p14:creationId xmlns:p14="http://schemas.microsoft.com/office/powerpoint/2010/main" val="141762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GB" sz="3600" b="1" dirty="0">
                <a:solidFill>
                  <a:schemeClr val="bg1"/>
                </a:solidFill>
                <a:latin typeface="Century Gothic" panose="020B0502020202020204" pitchFamily="34" charset="0"/>
              </a:rPr>
              <a:t>Overview of guidance</a:t>
            </a:r>
          </a:p>
        </p:txBody>
      </p:sp>
      <p:sp>
        <p:nvSpPr>
          <p:cNvPr id="5" name="Content Placeholder 4">
            <a:extLst>
              <a:ext uri="{FF2B5EF4-FFF2-40B4-BE49-F238E27FC236}">
                <a16:creationId xmlns:a16="http://schemas.microsoft.com/office/drawing/2014/main" id="{F6421E44-D57C-4DBB-8997-FBA3218A06DC}"/>
              </a:ext>
            </a:extLst>
          </p:cNvPr>
          <p:cNvSpPr>
            <a:spLocks noGrp="1"/>
          </p:cNvSpPr>
          <p:nvPr>
            <p:ph idx="1"/>
          </p:nvPr>
        </p:nvSpPr>
        <p:spPr/>
        <p:txBody>
          <a:bodyPr>
            <a:normAutofit/>
          </a:bodyPr>
          <a:lstStyle/>
          <a:p>
            <a:r>
              <a:rPr lang="en-GB" sz="2400" dirty="0">
                <a:latin typeface="Century Gothic" panose="020B0502020202020204" pitchFamily="34" charset="0"/>
              </a:rPr>
              <a:t>Section 1: Introduction</a:t>
            </a:r>
          </a:p>
          <a:p>
            <a:r>
              <a:rPr lang="en-GB" sz="2400" dirty="0">
                <a:latin typeface="Century Gothic" panose="020B0502020202020204" pitchFamily="34" charset="0"/>
              </a:rPr>
              <a:t>Section 2: The importance of urban design</a:t>
            </a:r>
          </a:p>
          <a:p>
            <a:r>
              <a:rPr lang="en-GB" sz="2400" dirty="0">
                <a:latin typeface="Century Gothic" panose="020B0502020202020204" pitchFamily="34" charset="0"/>
              </a:rPr>
              <a:t>Section 3: Policy implementation</a:t>
            </a:r>
          </a:p>
          <a:p>
            <a:r>
              <a:rPr lang="en-GB" sz="2400" dirty="0">
                <a:latin typeface="Century Gothic" panose="020B0502020202020204" pitchFamily="34" charset="0"/>
              </a:rPr>
              <a:t>Section 4: Further approaches to sustainable design and construction</a:t>
            </a:r>
          </a:p>
          <a:p>
            <a:r>
              <a:rPr lang="en-GB" sz="2400" dirty="0">
                <a:latin typeface="Century Gothic" panose="020B0502020202020204" pitchFamily="34" charset="0"/>
              </a:rPr>
              <a:t>Appendices</a:t>
            </a:r>
          </a:p>
        </p:txBody>
      </p:sp>
    </p:spTree>
    <p:extLst>
      <p:ext uri="{BB962C8B-B14F-4D97-AF65-F5344CB8AC3E}">
        <p14:creationId xmlns:p14="http://schemas.microsoft.com/office/powerpoint/2010/main" val="337012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GB" sz="3600" b="1" dirty="0">
                <a:solidFill>
                  <a:schemeClr val="bg1"/>
                </a:solidFill>
                <a:latin typeface="Century Gothic" panose="020B0502020202020204" pitchFamily="34" charset="0"/>
              </a:rPr>
              <a:t>Policies covered</a:t>
            </a:r>
            <a:endParaRPr lang="en-GB" sz="4000" b="1" dirty="0">
              <a:solidFill>
                <a:schemeClr val="bg1"/>
              </a:solidFill>
              <a:latin typeface="Century Gothic" panose="020B0502020202020204" pitchFamily="34" charset="0"/>
            </a:endParaRPr>
          </a:p>
        </p:txBody>
      </p:sp>
      <p:sp>
        <p:nvSpPr>
          <p:cNvPr id="3" name="Content Placeholder 2"/>
          <p:cNvSpPr>
            <a:spLocks noGrp="1"/>
          </p:cNvSpPr>
          <p:nvPr>
            <p:ph idx="1"/>
          </p:nvPr>
        </p:nvSpPr>
        <p:spPr/>
        <p:txBody>
          <a:bodyPr vert="horz" lIns="91440" tIns="45720" rIns="91440" bIns="45720" rtlCol="0">
            <a:normAutofit fontScale="62500" lnSpcReduction="20000"/>
          </a:bodyPr>
          <a:lstStyle/>
          <a:p>
            <a:pPr marL="0" indent="0">
              <a:buNone/>
            </a:pPr>
            <a:r>
              <a:rPr lang="en-GB" b="1" dirty="0"/>
              <a:t>Cambridge Local Plan (2018)</a:t>
            </a:r>
          </a:p>
          <a:p>
            <a:r>
              <a:rPr lang="en-GB" u="sng" dirty="0"/>
              <a:t>Section 4: Responding to climate change and managing resources</a:t>
            </a:r>
            <a:endParaRPr lang="en-GB" dirty="0"/>
          </a:p>
          <a:p>
            <a:pPr lvl="1"/>
            <a:r>
              <a:rPr lang="en-GB" dirty="0"/>
              <a:t>Policy 28: Carbon Reduction, Community Energy Networks, Sustainable Design and Construction and Water Use</a:t>
            </a:r>
          </a:p>
          <a:p>
            <a:pPr lvl="1"/>
            <a:r>
              <a:rPr lang="en-GB" dirty="0"/>
              <a:t>Policy 30: Energy Efficiency Improvements in Existing Dwellings;</a:t>
            </a:r>
          </a:p>
          <a:p>
            <a:pPr lvl="1"/>
            <a:r>
              <a:rPr lang="en-GB" dirty="0"/>
              <a:t>Policy 31: Integrated water management and the water cycle;</a:t>
            </a:r>
          </a:p>
          <a:p>
            <a:pPr lvl="1"/>
            <a:r>
              <a:rPr lang="en-GB" dirty="0"/>
              <a:t>Policy 32: Flood Risk</a:t>
            </a:r>
          </a:p>
          <a:p>
            <a:pPr lvl="1"/>
            <a:r>
              <a:rPr lang="en-GB" dirty="0"/>
              <a:t>Policy 33: Contaminated land</a:t>
            </a:r>
          </a:p>
          <a:p>
            <a:pPr lvl="1"/>
            <a:r>
              <a:rPr lang="en-GB" dirty="0"/>
              <a:t>Policy 34: Light pollution control</a:t>
            </a:r>
          </a:p>
          <a:p>
            <a:pPr lvl="1"/>
            <a:r>
              <a:rPr lang="en-GB" dirty="0"/>
              <a:t>Policy 35: Protection of human health from noise and vibration</a:t>
            </a:r>
          </a:p>
          <a:p>
            <a:pPr lvl="1"/>
            <a:r>
              <a:rPr lang="en-GB" dirty="0"/>
              <a:t>Policy 36: Air quality, odour and dust</a:t>
            </a:r>
          </a:p>
          <a:p>
            <a:r>
              <a:rPr lang="en-GB" u="sng" dirty="0"/>
              <a:t>Section 7: Protecting and enhancing the character of Cambridge</a:t>
            </a:r>
            <a:endParaRPr lang="en-GB" dirty="0"/>
          </a:p>
          <a:p>
            <a:pPr lvl="1"/>
            <a:r>
              <a:rPr lang="en-GB" dirty="0"/>
              <a:t>Policy 63: Works to a Heritage Asset to Address Climate Change </a:t>
            </a:r>
          </a:p>
          <a:p>
            <a:pPr lvl="1"/>
            <a:r>
              <a:rPr lang="en-GB" dirty="0"/>
              <a:t>Policy 69: Protection of sites of biodiversity and geodiversity importance</a:t>
            </a:r>
          </a:p>
          <a:p>
            <a:pPr lvl="1"/>
            <a:r>
              <a:rPr lang="en-GB" dirty="0"/>
              <a:t>Policy 70: Protection of priority species and habitats</a:t>
            </a:r>
          </a:p>
          <a:p>
            <a:pPr lvl="1"/>
            <a:r>
              <a:rPr lang="en-GB" dirty="0"/>
              <a:t>Policy 71: Trees</a:t>
            </a:r>
          </a:p>
          <a:p>
            <a:pPr marL="0" indent="0">
              <a:buNone/>
            </a:pPr>
            <a:endParaRPr lang="en-GB" sz="2200" dirty="0">
              <a:latin typeface="Century Gothic" panose="020B0502020202020204" pitchFamily="34" charset="0"/>
            </a:endParaRPr>
          </a:p>
        </p:txBody>
      </p:sp>
    </p:spTree>
    <p:extLst>
      <p:ext uri="{BB962C8B-B14F-4D97-AF65-F5344CB8AC3E}">
        <p14:creationId xmlns:p14="http://schemas.microsoft.com/office/powerpoint/2010/main" val="111135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GB" sz="3600" b="1" dirty="0">
                <a:solidFill>
                  <a:schemeClr val="bg1"/>
                </a:solidFill>
                <a:latin typeface="Century Gothic" panose="020B0502020202020204" pitchFamily="34" charset="0"/>
              </a:rPr>
              <a:t>Policies covered</a:t>
            </a:r>
          </a:p>
        </p:txBody>
      </p:sp>
      <p:sp>
        <p:nvSpPr>
          <p:cNvPr id="3" name="Content Placeholder 2"/>
          <p:cNvSpPr>
            <a:spLocks noGrp="1"/>
          </p:cNvSpPr>
          <p:nvPr>
            <p:ph idx="1"/>
          </p:nvPr>
        </p:nvSpPr>
        <p:spPr/>
        <p:txBody>
          <a:bodyPr vert="horz" lIns="91440" tIns="45720" rIns="91440" bIns="45720" rtlCol="0">
            <a:normAutofit fontScale="55000" lnSpcReduction="20000"/>
          </a:bodyPr>
          <a:lstStyle/>
          <a:p>
            <a:pPr marL="0" indent="0">
              <a:buNone/>
            </a:pPr>
            <a:r>
              <a:rPr lang="en-GB" b="1" dirty="0"/>
              <a:t>South Cambridgeshire Local Plan (2018):</a:t>
            </a:r>
            <a:endParaRPr lang="en-GB" dirty="0"/>
          </a:p>
          <a:p>
            <a:r>
              <a:rPr lang="en-GB" u="sng" dirty="0"/>
              <a:t>Chapter 4: Climate Change</a:t>
            </a:r>
            <a:endParaRPr lang="en-GB" dirty="0"/>
          </a:p>
          <a:p>
            <a:pPr lvl="1"/>
            <a:r>
              <a:rPr lang="en-US" sz="2900" dirty="0"/>
              <a:t>Policy CC/1: Mitigation and Adaptation to Climate Change </a:t>
            </a:r>
            <a:endParaRPr lang="en-GB" sz="2900" dirty="0"/>
          </a:p>
          <a:p>
            <a:pPr lvl="1"/>
            <a:r>
              <a:rPr lang="en-US" sz="2900" dirty="0"/>
              <a:t>Policy CC/3: Renewable and Low Carbon Energy in New Developments </a:t>
            </a:r>
            <a:endParaRPr lang="en-GB" sz="2900" dirty="0"/>
          </a:p>
          <a:p>
            <a:pPr lvl="1"/>
            <a:r>
              <a:rPr lang="en-US" sz="2900" dirty="0"/>
              <a:t>Policy CC/4:  Sustainable Design and Construction </a:t>
            </a:r>
            <a:endParaRPr lang="en-GB" sz="2900" dirty="0"/>
          </a:p>
          <a:p>
            <a:pPr lvl="1"/>
            <a:r>
              <a:rPr lang="en-US" sz="2900" dirty="0"/>
              <a:t>Policy CC/5: Sustainable Show Homes.</a:t>
            </a:r>
            <a:endParaRPr lang="en-GB" sz="2900" dirty="0"/>
          </a:p>
          <a:p>
            <a:pPr lvl="1"/>
            <a:r>
              <a:rPr lang="en-US" sz="2900" dirty="0"/>
              <a:t>Policy CC/6: Construction Methods</a:t>
            </a:r>
            <a:endParaRPr lang="en-GB" sz="2900" dirty="0"/>
          </a:p>
          <a:p>
            <a:r>
              <a:rPr lang="en-US" u="sng" dirty="0"/>
              <a:t>Chapter 6: Protecting and enhancing the Natural and Historic Environment</a:t>
            </a:r>
            <a:endParaRPr lang="en-GB" dirty="0"/>
          </a:p>
          <a:p>
            <a:pPr lvl="1"/>
            <a:r>
              <a:rPr lang="en-US" sz="2900" dirty="0"/>
              <a:t>Policy NH/4:  Biodiversity</a:t>
            </a:r>
            <a:endParaRPr lang="en-GB" sz="2900" dirty="0"/>
          </a:p>
          <a:p>
            <a:pPr lvl="1"/>
            <a:r>
              <a:rPr lang="en-US" sz="2900" dirty="0"/>
              <a:t>Policy NH/15: Heritage Assets and Adapting to Climate Change </a:t>
            </a:r>
            <a:endParaRPr lang="en-GB" sz="2900" dirty="0"/>
          </a:p>
          <a:p>
            <a:r>
              <a:rPr lang="en-US" u="sng" dirty="0"/>
              <a:t>Chapter 9: Promoting successful communities</a:t>
            </a:r>
            <a:endParaRPr lang="en-GB" dirty="0"/>
          </a:p>
          <a:p>
            <a:pPr lvl="1"/>
            <a:r>
              <a:rPr lang="en-US" sz="2900" dirty="0"/>
              <a:t>Policy SC/10: Lighting proposals</a:t>
            </a:r>
            <a:endParaRPr lang="en-GB" sz="2900" dirty="0"/>
          </a:p>
          <a:p>
            <a:pPr lvl="1"/>
            <a:r>
              <a:rPr lang="en-US" sz="2900" dirty="0"/>
              <a:t>Policy SC/11: Noise Pollution</a:t>
            </a:r>
            <a:endParaRPr lang="en-GB" sz="2900" dirty="0"/>
          </a:p>
          <a:p>
            <a:pPr lvl="1"/>
            <a:r>
              <a:rPr lang="en-US" sz="2900" dirty="0"/>
              <a:t>Policy SC/12: Contaminated Land</a:t>
            </a:r>
            <a:endParaRPr lang="en-GB" sz="2900" dirty="0"/>
          </a:p>
          <a:p>
            <a:pPr lvl="1"/>
            <a:r>
              <a:rPr lang="en-US" sz="2900" dirty="0"/>
              <a:t>Policy SC/13: Air Quality</a:t>
            </a:r>
            <a:endParaRPr lang="en-GB" sz="2900" dirty="0"/>
          </a:p>
          <a:p>
            <a:pPr lvl="1"/>
            <a:r>
              <a:rPr lang="en-US" sz="2900" dirty="0"/>
              <a:t>Policy SC/15: </a:t>
            </a:r>
            <a:r>
              <a:rPr lang="en-US" sz="2900" dirty="0" err="1"/>
              <a:t>Odour</a:t>
            </a:r>
            <a:r>
              <a:rPr lang="en-US" sz="2900" dirty="0"/>
              <a:t> and Other Fugitive Emissions to Air</a:t>
            </a:r>
            <a:endParaRPr lang="en-GB" sz="2900" dirty="0">
              <a:latin typeface="Century Gothic" panose="020B0502020202020204" pitchFamily="34" charset="0"/>
            </a:endParaRPr>
          </a:p>
        </p:txBody>
      </p:sp>
    </p:spTree>
    <p:extLst>
      <p:ext uri="{BB962C8B-B14F-4D97-AF65-F5344CB8AC3E}">
        <p14:creationId xmlns:p14="http://schemas.microsoft.com/office/powerpoint/2010/main" val="51521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261E60D-05C0-44B3-80C7-1184DDA944FB}"/>
              </a:ext>
            </a:extLst>
          </p:cNvPr>
          <p:cNvGraphicFramePr>
            <a:graphicFrameLocks noGrp="1"/>
          </p:cNvGraphicFramePr>
          <p:nvPr>
            <p:extLst>
              <p:ext uri="{D42A27DB-BD31-4B8C-83A1-F6EECF244321}">
                <p14:modId xmlns:p14="http://schemas.microsoft.com/office/powerpoint/2010/main" val="553656351"/>
              </p:ext>
            </p:extLst>
          </p:nvPr>
        </p:nvGraphicFramePr>
        <p:xfrm>
          <a:off x="899592" y="620688"/>
          <a:ext cx="7344816" cy="5688631"/>
        </p:xfrm>
        <a:graphic>
          <a:graphicData uri="http://schemas.openxmlformats.org/drawingml/2006/table">
            <a:tbl>
              <a:tblPr firstRow="1" firstCol="1" bandRow="1"/>
              <a:tblGrid>
                <a:gridCol w="1136052">
                  <a:extLst>
                    <a:ext uri="{9D8B030D-6E8A-4147-A177-3AD203B41FA5}">
                      <a16:colId xmlns:a16="http://schemas.microsoft.com/office/drawing/2014/main" val="1534133016"/>
                    </a:ext>
                  </a:extLst>
                </a:gridCol>
                <a:gridCol w="2569678">
                  <a:extLst>
                    <a:ext uri="{9D8B030D-6E8A-4147-A177-3AD203B41FA5}">
                      <a16:colId xmlns:a16="http://schemas.microsoft.com/office/drawing/2014/main" val="2656313038"/>
                    </a:ext>
                  </a:extLst>
                </a:gridCol>
                <a:gridCol w="1934234">
                  <a:extLst>
                    <a:ext uri="{9D8B030D-6E8A-4147-A177-3AD203B41FA5}">
                      <a16:colId xmlns:a16="http://schemas.microsoft.com/office/drawing/2014/main" val="2347919060"/>
                    </a:ext>
                  </a:extLst>
                </a:gridCol>
                <a:gridCol w="1704852">
                  <a:extLst>
                    <a:ext uri="{9D8B030D-6E8A-4147-A177-3AD203B41FA5}">
                      <a16:colId xmlns:a16="http://schemas.microsoft.com/office/drawing/2014/main" val="3698591335"/>
                    </a:ext>
                  </a:extLst>
                </a:gridCol>
              </a:tblGrid>
              <a:tr h="198659">
                <a:tc>
                  <a:txBody>
                    <a:bodyPr/>
                    <a:lstStyle/>
                    <a:p>
                      <a:pPr>
                        <a:lnSpc>
                          <a:spcPct val="115000"/>
                        </a:lnSpc>
                        <a:spcAft>
                          <a:spcPts val="1000"/>
                        </a:spcAft>
                      </a:pPr>
                      <a:r>
                        <a:rPr lang="en-GB" sz="1000" b="1">
                          <a:solidFill>
                            <a:srgbClr val="FFFFFF"/>
                          </a:solidFill>
                          <a:effectLst/>
                          <a:latin typeface="Calibri" panose="020F0502020204030204" pitchFamily="34" charset="0"/>
                          <a:ea typeface="Arial" panose="020B0604020202020204" pitchFamily="34" charset="0"/>
                          <a:cs typeface="Times New Roman" panose="02020603050405020304" pitchFamily="18" charset="0"/>
                        </a:rPr>
                        <a:t>TOPIC</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nSpc>
                          <a:spcPct val="115000"/>
                        </a:lnSpc>
                        <a:spcAft>
                          <a:spcPts val="1000"/>
                        </a:spcAft>
                      </a:pPr>
                      <a:r>
                        <a:rPr lang="en-GB" sz="1000" b="1">
                          <a:solidFill>
                            <a:srgbClr val="FFFFFF"/>
                          </a:solidFill>
                          <a:effectLst/>
                          <a:latin typeface="Calibri" panose="020F0502020204030204" pitchFamily="34" charset="0"/>
                          <a:ea typeface="Arial" panose="020B0604020202020204" pitchFamily="34" charset="0"/>
                          <a:cs typeface="Times New Roman" panose="02020603050405020304" pitchFamily="18" charset="0"/>
                        </a:rPr>
                        <a:t>REQUIREMENT</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nSpc>
                          <a:spcPct val="115000"/>
                        </a:lnSpc>
                        <a:spcAft>
                          <a:spcPts val="1000"/>
                        </a:spcAft>
                      </a:pPr>
                      <a:r>
                        <a:rPr lang="en-GB" sz="1000" b="1">
                          <a:solidFill>
                            <a:srgbClr val="FFFFFF"/>
                          </a:solidFill>
                          <a:effectLst/>
                          <a:latin typeface="Calibri" panose="020F0502020204030204" pitchFamily="34" charset="0"/>
                          <a:ea typeface="Arial" panose="020B0604020202020204" pitchFamily="34" charset="0"/>
                          <a:cs typeface="Times New Roman" panose="02020603050405020304" pitchFamily="18" charset="0"/>
                        </a:rPr>
                        <a:t>EVIDENCE REQUIRED</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tc>
                  <a:txBody>
                    <a:bodyPr/>
                    <a:lstStyle/>
                    <a:p>
                      <a:pPr>
                        <a:lnSpc>
                          <a:spcPct val="115000"/>
                        </a:lnSpc>
                        <a:spcAft>
                          <a:spcPts val="1000"/>
                        </a:spcAft>
                      </a:pPr>
                      <a:r>
                        <a:rPr lang="en-GB" sz="1000" b="1">
                          <a:solidFill>
                            <a:srgbClr val="FFFFFF"/>
                          </a:solidFill>
                          <a:effectLst/>
                          <a:latin typeface="Calibri" panose="020F0502020204030204" pitchFamily="34" charset="0"/>
                          <a:ea typeface="Arial" panose="020B0604020202020204" pitchFamily="34" charset="0"/>
                          <a:cs typeface="Times New Roman" panose="02020603050405020304" pitchFamily="18" charset="0"/>
                        </a:rPr>
                        <a:t>SECTION OF SPD</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211895284"/>
                  </a:ext>
                </a:extLst>
              </a:tr>
              <a:tr h="3592956">
                <a:tc>
                  <a:txBody>
                    <a:bodyPr/>
                    <a:lstStyle/>
                    <a:p>
                      <a:pPr>
                        <a:lnSpc>
                          <a:spcPct val="115000"/>
                        </a:lnSpc>
                        <a:spcAft>
                          <a:spcPts val="1000"/>
                        </a:spcAft>
                      </a:pPr>
                      <a:r>
                        <a:rPr lang="en-GB" sz="1000">
                          <a:effectLst/>
                          <a:latin typeface="Calibri" panose="020F0502020204030204" pitchFamily="34" charset="0"/>
                          <a:ea typeface="Arial" panose="020B0604020202020204" pitchFamily="34" charset="0"/>
                          <a:cs typeface="Times New Roman" panose="02020603050405020304" pitchFamily="18" charset="0"/>
                        </a:rPr>
                        <a:t>Energy and carbon reduction</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Arial" panose="020B0604020202020204" pitchFamily="34" charset="0"/>
                          <a:cs typeface="Times New Roman" panose="02020603050405020304" pitchFamily="18" charset="0"/>
                        </a:rPr>
                        <a:t>Policy 28:</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All Residential development – 44% reduction on Part L 2006 (19% reduction on Part L 2013)</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All Non-residential – mandatory requirements for Ene01 associated with BREEAM ‘excellent’</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a:lnSpc>
                          <a:spcPct val="115000"/>
                        </a:lnSpc>
                        <a:spcAft>
                          <a:spcPts val="0"/>
                        </a:spcAft>
                      </a:pPr>
                      <a:r>
                        <a:rPr lang="en-GB" sz="1000">
                          <a:effectLst/>
                          <a:latin typeface="Calibri" panose="020F0502020204030204" pitchFamily="34" charset="0"/>
                          <a:ea typeface="Arial" panose="020B0604020202020204" pitchFamily="34" charset="0"/>
                          <a:cs typeface="Times New Roman" panose="02020603050405020304" pitchFamily="18" charset="0"/>
                        </a:rPr>
                        <a:t>Policy 30:</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Householder application – home energy questionnaire </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Residential development – Carbon Reduction Statement</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Non-residential development – BREEAM Pre-Assessment</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Householder applications – home energy questionnaire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Section 3.2, paragraphs 3.2.2 – 3.2.7 plus carbon reduction template in Appendix 2.</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Section 3.2, paragraph 3.2.8</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Section 3.2, paragraphs 3.2.9 – 3.2.13 plus the Home Energy Questionnaire in Appendix 4</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2689004772"/>
                  </a:ext>
                </a:extLst>
              </a:tr>
              <a:tr h="1897016">
                <a:tc>
                  <a:txBody>
                    <a:bodyPr/>
                    <a:lstStyle/>
                    <a:p>
                      <a:pPr>
                        <a:lnSpc>
                          <a:spcPct val="115000"/>
                        </a:lnSpc>
                        <a:spcAft>
                          <a:spcPts val="1000"/>
                        </a:spcAft>
                      </a:pPr>
                      <a:r>
                        <a:rPr lang="en-GB" sz="1000">
                          <a:effectLst/>
                          <a:latin typeface="Calibri" panose="020F0502020204030204" pitchFamily="34" charset="0"/>
                          <a:ea typeface="Arial" panose="020B0604020202020204" pitchFamily="34" charset="0"/>
                          <a:cs typeface="Times New Roman" panose="02020603050405020304" pitchFamily="18" charset="0"/>
                        </a:rPr>
                        <a:t>Water</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GB" sz="1000">
                          <a:effectLst/>
                          <a:latin typeface="Calibri" panose="020F0502020204030204" pitchFamily="34" charset="0"/>
                          <a:ea typeface="Arial" panose="020B0604020202020204" pitchFamily="34" charset="0"/>
                          <a:cs typeface="Times New Roman" panose="02020603050405020304" pitchFamily="18" charset="0"/>
                        </a:rPr>
                        <a:t>Policy 28:</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All Residential development – 110 litres/person/day</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All Non-residential development – maximum BREEAM credits for Wat01</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Residential development – Water Conservation Strategy</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a:effectLst/>
                          <a:latin typeface="Calibri" panose="020F0502020204030204" pitchFamily="34" charset="0"/>
                          <a:ea typeface="Arial" panose="020B0604020202020204" pitchFamily="34" charset="0"/>
                          <a:cs typeface="Times New Roman" panose="02020603050405020304" pitchFamily="18" charset="0"/>
                        </a:rPr>
                        <a:t>Non-residential development – BREEAM pre-assessment</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en-GB" sz="1000" dirty="0">
                          <a:effectLst/>
                          <a:latin typeface="Calibri" panose="020F0502020204030204" pitchFamily="34" charset="0"/>
                          <a:ea typeface="Arial" panose="020B0604020202020204" pitchFamily="34" charset="0"/>
                          <a:cs typeface="Times New Roman" panose="02020603050405020304" pitchFamily="18" charset="0"/>
                        </a:rPr>
                        <a:t>Section 3.3, paragraphs 3.3.2 – 3.3.3</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1000" dirty="0">
                          <a:effectLst/>
                          <a:latin typeface="Calibri" panose="020F0502020204030204" pitchFamily="34" charset="0"/>
                          <a:ea typeface="Arial" panose="020B0604020202020204" pitchFamily="34" charset="0"/>
                          <a:cs typeface="Times New Roman" panose="02020603050405020304" pitchFamily="18" charset="0"/>
                        </a:rPr>
                        <a:t>Section 3.3, paragraphs 3.3.4 – 3.3.6</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62386" marR="62386"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val="4070127603"/>
                  </a:ext>
                </a:extLst>
              </a:tr>
            </a:tbl>
          </a:graphicData>
        </a:graphic>
      </p:graphicFrame>
    </p:spTree>
    <p:extLst>
      <p:ext uri="{BB962C8B-B14F-4D97-AF65-F5344CB8AC3E}">
        <p14:creationId xmlns:p14="http://schemas.microsoft.com/office/powerpoint/2010/main" val="29095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CE49A8-ED42-4F27-9056-61EC93605B7B}"/>
              </a:ext>
            </a:extLst>
          </p:cNvPr>
          <p:cNvSpPr>
            <a:spLocks noGrp="1"/>
          </p:cNvSpPr>
          <p:nvPr>
            <p:ph type="title"/>
          </p:nvPr>
        </p:nvSpPr>
        <p:spPr>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GB" sz="3600" b="1" dirty="0">
                <a:solidFill>
                  <a:schemeClr val="bg1"/>
                </a:solidFill>
                <a:latin typeface="Century Gothic" panose="020B0502020202020204" pitchFamily="34" charset="0"/>
              </a:rPr>
              <a:t>Policy implementation guidance</a:t>
            </a:r>
          </a:p>
        </p:txBody>
      </p:sp>
      <p:sp>
        <p:nvSpPr>
          <p:cNvPr id="4" name="Content Placeholder 3">
            <a:extLst>
              <a:ext uri="{FF2B5EF4-FFF2-40B4-BE49-F238E27FC236}">
                <a16:creationId xmlns:a16="http://schemas.microsoft.com/office/drawing/2014/main" id="{55522103-4B08-4631-A129-12683279BB57}"/>
              </a:ext>
            </a:extLst>
          </p:cNvPr>
          <p:cNvSpPr>
            <a:spLocks noGrp="1"/>
          </p:cNvSpPr>
          <p:nvPr>
            <p:ph sz="half" idx="1"/>
          </p:nvPr>
        </p:nvSpPr>
        <p:spPr/>
        <p:txBody>
          <a:bodyPr>
            <a:normAutofit/>
          </a:bodyPr>
          <a:lstStyle/>
          <a:p>
            <a:r>
              <a:rPr lang="en-GB" sz="2400" dirty="0">
                <a:latin typeface="Century Gothic" panose="020B0502020202020204" pitchFamily="34" charset="0"/>
              </a:rPr>
              <a:t>Carbon reduction;</a:t>
            </a:r>
          </a:p>
          <a:p>
            <a:r>
              <a:rPr lang="en-GB" sz="2400" dirty="0">
                <a:latin typeface="Century Gothic" panose="020B0502020202020204" pitchFamily="34" charset="0"/>
              </a:rPr>
              <a:t>Climate Change Adaptation;</a:t>
            </a:r>
          </a:p>
          <a:p>
            <a:r>
              <a:rPr lang="en-GB" sz="2400" dirty="0">
                <a:latin typeface="Century Gothic" panose="020B0502020202020204" pitchFamily="34" charset="0"/>
              </a:rPr>
              <a:t>Biodiversity;</a:t>
            </a:r>
          </a:p>
          <a:p>
            <a:r>
              <a:rPr lang="en-GB" sz="2400" dirty="0">
                <a:latin typeface="Century Gothic" panose="020B0502020202020204" pitchFamily="34" charset="0"/>
              </a:rPr>
              <a:t>Water efficiency;</a:t>
            </a:r>
          </a:p>
          <a:p>
            <a:r>
              <a:rPr lang="en-GB" sz="2400" dirty="0">
                <a:latin typeface="Century Gothic" panose="020B0502020202020204" pitchFamily="34" charset="0"/>
              </a:rPr>
              <a:t>Pollution;</a:t>
            </a:r>
          </a:p>
          <a:p>
            <a:r>
              <a:rPr lang="en-GB" sz="2400" dirty="0">
                <a:latin typeface="Century Gothic" panose="020B0502020202020204" pitchFamily="34" charset="0"/>
              </a:rPr>
              <a:t>Construction standards;</a:t>
            </a:r>
          </a:p>
          <a:p>
            <a:r>
              <a:rPr lang="en-GB" sz="2400" dirty="0">
                <a:latin typeface="Century Gothic" panose="020B0502020202020204" pitchFamily="34" charset="0"/>
              </a:rPr>
              <a:t>Works to heritage assets</a:t>
            </a:r>
          </a:p>
        </p:txBody>
      </p:sp>
      <p:pic>
        <p:nvPicPr>
          <p:cNvPr id="5" name="Picture 4">
            <a:extLst>
              <a:ext uri="{FF2B5EF4-FFF2-40B4-BE49-F238E27FC236}">
                <a16:creationId xmlns:a16="http://schemas.microsoft.com/office/drawing/2014/main" id="{DA87E25B-DE5C-418C-BCAD-0C1AF3CE83CA}"/>
              </a:ext>
            </a:extLst>
          </p:cNvPr>
          <p:cNvPicPr>
            <a:picLocks noChangeAspect="1"/>
          </p:cNvPicPr>
          <p:nvPr/>
        </p:nvPicPr>
        <p:blipFill>
          <a:blip r:embed="rId3"/>
          <a:stretch>
            <a:fillRect/>
          </a:stretch>
        </p:blipFill>
        <p:spPr>
          <a:xfrm>
            <a:off x="3563888" y="1923077"/>
            <a:ext cx="5358144" cy="1419625"/>
          </a:xfrm>
          <a:prstGeom prst="rect">
            <a:avLst/>
          </a:prstGeom>
        </p:spPr>
      </p:pic>
      <p:pic>
        <p:nvPicPr>
          <p:cNvPr id="7" name="Picture 6">
            <a:extLst>
              <a:ext uri="{FF2B5EF4-FFF2-40B4-BE49-F238E27FC236}">
                <a16:creationId xmlns:a16="http://schemas.microsoft.com/office/drawing/2014/main" id="{CF3DB2C3-140E-4C6F-9562-6FB3F3DE9F06}"/>
              </a:ext>
            </a:extLst>
          </p:cNvPr>
          <p:cNvPicPr>
            <a:picLocks noChangeAspect="1"/>
          </p:cNvPicPr>
          <p:nvPr/>
        </p:nvPicPr>
        <p:blipFill>
          <a:blip r:embed="rId4"/>
          <a:stretch>
            <a:fillRect/>
          </a:stretch>
        </p:blipFill>
        <p:spPr>
          <a:xfrm>
            <a:off x="5076056" y="3848141"/>
            <a:ext cx="3024336" cy="2270258"/>
          </a:xfrm>
          <a:prstGeom prst="rect">
            <a:avLst/>
          </a:prstGeom>
        </p:spPr>
      </p:pic>
      <p:sp>
        <p:nvSpPr>
          <p:cNvPr id="8" name="TextBox 7">
            <a:extLst>
              <a:ext uri="{FF2B5EF4-FFF2-40B4-BE49-F238E27FC236}">
                <a16:creationId xmlns:a16="http://schemas.microsoft.com/office/drawing/2014/main" id="{697537CE-D7F1-4305-8D76-E99294CFFF57}"/>
              </a:ext>
            </a:extLst>
          </p:cNvPr>
          <p:cNvSpPr txBox="1"/>
          <p:nvPr/>
        </p:nvSpPr>
        <p:spPr>
          <a:xfrm>
            <a:off x="3995936" y="1772816"/>
            <a:ext cx="4038600" cy="369332"/>
          </a:xfrm>
          <a:prstGeom prst="rect">
            <a:avLst/>
          </a:prstGeom>
          <a:noFill/>
        </p:spPr>
        <p:txBody>
          <a:bodyPr wrap="square" rtlCol="0">
            <a:spAutoFit/>
          </a:bodyPr>
          <a:lstStyle/>
          <a:p>
            <a:r>
              <a:rPr lang="en-GB" b="1" dirty="0">
                <a:latin typeface="Century Gothic" panose="020B0502020202020204" pitchFamily="34" charset="0"/>
              </a:rPr>
              <a:t>The Cooling Hierarchy</a:t>
            </a:r>
          </a:p>
        </p:txBody>
      </p:sp>
    </p:spTree>
    <p:extLst>
      <p:ext uri="{BB962C8B-B14F-4D97-AF65-F5344CB8AC3E}">
        <p14:creationId xmlns:p14="http://schemas.microsoft.com/office/powerpoint/2010/main" val="2020566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006BC-F8FB-465A-AF0F-742F37E7909C}"/>
              </a:ext>
            </a:extLst>
          </p:cNvPr>
          <p:cNvSpPr>
            <a:spLocks noGrp="1"/>
          </p:cNvSpPr>
          <p:nvPr>
            <p:ph sz="half" idx="1"/>
          </p:nvPr>
        </p:nvSpPr>
        <p:spPr/>
        <p:txBody>
          <a:bodyPr/>
          <a:lstStyle/>
          <a:p>
            <a:r>
              <a:rPr lang="en-GB" dirty="0"/>
              <a:t>Going beyond baseline requirements;</a:t>
            </a:r>
          </a:p>
          <a:p>
            <a:r>
              <a:rPr lang="en-GB" dirty="0"/>
              <a:t>Health and wellbeing;</a:t>
            </a:r>
          </a:p>
          <a:p>
            <a:r>
              <a:rPr lang="en-GB" dirty="0"/>
              <a:t>Modern Methods of Construction;</a:t>
            </a:r>
          </a:p>
          <a:p>
            <a:r>
              <a:rPr lang="en-GB" dirty="0"/>
              <a:t>Food growing;</a:t>
            </a:r>
          </a:p>
          <a:p>
            <a:r>
              <a:rPr lang="en-GB" dirty="0"/>
              <a:t>Smart technologies;</a:t>
            </a:r>
          </a:p>
          <a:p>
            <a:r>
              <a:rPr lang="en-GB" dirty="0"/>
              <a:t>Responsible sourcing and embodied carbon.	</a:t>
            </a:r>
          </a:p>
          <a:p>
            <a:endParaRPr lang="en-GB" dirty="0"/>
          </a:p>
        </p:txBody>
      </p:sp>
      <p:pic>
        <p:nvPicPr>
          <p:cNvPr id="7" name="Content Placeholder 6">
            <a:extLst>
              <a:ext uri="{FF2B5EF4-FFF2-40B4-BE49-F238E27FC236}">
                <a16:creationId xmlns:a16="http://schemas.microsoft.com/office/drawing/2014/main" id="{275372EE-5FEF-4ADA-96C4-C4C44C6A014A}"/>
              </a:ext>
            </a:extLst>
          </p:cNvPr>
          <p:cNvPicPr>
            <a:picLocks noGrp="1" noChangeAspect="1"/>
          </p:cNvPicPr>
          <p:nvPr>
            <p:ph sz="half" idx="2"/>
          </p:nvPr>
        </p:nvPicPr>
        <p:blipFill>
          <a:blip r:embed="rId3"/>
          <a:stretch>
            <a:fillRect/>
          </a:stretch>
        </p:blipFill>
        <p:spPr>
          <a:xfrm>
            <a:off x="4355976" y="2261274"/>
            <a:ext cx="4330824" cy="3001300"/>
          </a:xfrm>
          <a:prstGeom prst="rect">
            <a:avLst/>
          </a:prstGeom>
        </p:spPr>
      </p:pic>
      <p:sp>
        <p:nvSpPr>
          <p:cNvPr id="6" name="Title 1">
            <a:extLst>
              <a:ext uri="{FF2B5EF4-FFF2-40B4-BE49-F238E27FC236}">
                <a16:creationId xmlns:a16="http://schemas.microsoft.com/office/drawing/2014/main" id="{76B1425E-AAC9-44BE-96AD-216E226249B2}"/>
              </a:ext>
            </a:extLst>
          </p:cNvPr>
          <p:cNvSpPr>
            <a:spLocks noGrp="1"/>
          </p:cNvSpPr>
          <p:nvPr>
            <p:ph type="title"/>
          </p:nvPr>
        </p:nvSpPr>
        <p:spPr>
          <a:xfrm>
            <a:off x="457200" y="274638"/>
            <a:ext cx="8229600" cy="1143000"/>
          </a:xfrm>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GB" sz="3600" b="1" dirty="0">
                <a:solidFill>
                  <a:schemeClr val="bg1"/>
                </a:solidFill>
                <a:latin typeface="Century Gothic" panose="020B0502020202020204" pitchFamily="34" charset="0"/>
              </a:rPr>
              <a:t>Further approaches</a:t>
            </a:r>
          </a:p>
        </p:txBody>
      </p:sp>
    </p:spTree>
    <p:extLst>
      <p:ext uri="{BB962C8B-B14F-4D97-AF65-F5344CB8AC3E}">
        <p14:creationId xmlns:p14="http://schemas.microsoft.com/office/powerpoint/2010/main" val="310088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a:effectLst>
            <a:outerShdw blurRad="50800" dist="38100" dir="2700000" algn="tl" rotWithShape="0">
              <a:prstClr val="black">
                <a:alpha val="40000"/>
              </a:prstClr>
            </a:outerShdw>
          </a:effectLst>
        </p:spPr>
        <p:txBody>
          <a:bodyPr vert="horz" lIns="91440" tIns="45720" rIns="91440" bIns="45720" rtlCol="0" anchor="ctr">
            <a:noAutofit/>
          </a:bodyPr>
          <a:lstStyle/>
          <a:p>
            <a:r>
              <a:rPr lang="en-GB" sz="3600" b="1" dirty="0">
                <a:solidFill>
                  <a:schemeClr val="bg1"/>
                </a:solidFill>
                <a:latin typeface="Century Gothic" panose="020B0502020202020204" pitchFamily="34" charset="0"/>
              </a:rPr>
              <a:t>Consultation arrangements</a:t>
            </a:r>
          </a:p>
        </p:txBody>
      </p:sp>
      <p:sp>
        <p:nvSpPr>
          <p:cNvPr id="5" name="Content Placeholder 4">
            <a:extLst>
              <a:ext uri="{FF2B5EF4-FFF2-40B4-BE49-F238E27FC236}">
                <a16:creationId xmlns:a16="http://schemas.microsoft.com/office/drawing/2014/main" id="{A175FCF2-7E92-43CB-9A06-789CB2F6A815}"/>
              </a:ext>
            </a:extLst>
          </p:cNvPr>
          <p:cNvSpPr>
            <a:spLocks noGrp="1"/>
          </p:cNvSpPr>
          <p:nvPr>
            <p:ph idx="1"/>
          </p:nvPr>
        </p:nvSpPr>
        <p:spPr/>
        <p:txBody>
          <a:bodyPr/>
          <a:lstStyle/>
          <a:p>
            <a:r>
              <a:rPr lang="en-GB" sz="2400" dirty="0">
                <a:latin typeface="Century Gothic" panose="020B0502020202020204" pitchFamily="34" charset="0"/>
              </a:rPr>
              <a:t>9 am on Monday 15 July 2019 to 5pm on the 23 September 2019 </a:t>
            </a:r>
          </a:p>
          <a:p>
            <a:r>
              <a:rPr lang="en-GB" sz="2400" dirty="0">
                <a:latin typeface="Century Gothic" panose="020B0502020202020204" pitchFamily="34" charset="0"/>
              </a:rPr>
              <a:t>Letters and emails sent out to consultees and a notice in Cambridge Independent</a:t>
            </a:r>
          </a:p>
          <a:p>
            <a:r>
              <a:rPr lang="en-GB" sz="2400" dirty="0">
                <a:latin typeface="Century Gothic" panose="020B0502020202020204" pitchFamily="34" charset="0"/>
              </a:rPr>
              <a:t>Documents available to view online and in South Cambridgeshire Hall and Mandela House</a:t>
            </a:r>
          </a:p>
          <a:p>
            <a:r>
              <a:rPr lang="en-GB" sz="2400" dirty="0">
                <a:latin typeface="Century Gothic" panose="020B0502020202020204" pitchFamily="34" charset="0"/>
              </a:rPr>
              <a:t>Respond online or using our response form</a:t>
            </a:r>
          </a:p>
          <a:p>
            <a:pPr marL="0" indent="0">
              <a:buNone/>
            </a:pPr>
            <a:endParaRPr lang="en-GB" sz="2400" dirty="0">
              <a:latin typeface="Century Gothic" panose="020B0502020202020204" pitchFamily="34" charset="0"/>
            </a:endParaRPr>
          </a:p>
          <a:p>
            <a:pPr marL="0" indent="0" algn="ctr">
              <a:buNone/>
            </a:pPr>
            <a:r>
              <a:rPr lang="en-US" sz="2400" u="sng" dirty="0">
                <a:latin typeface="Century Gothic" panose="020B0502020202020204" pitchFamily="34" charset="0"/>
                <a:hlinkClick r:id="rId3"/>
              </a:rPr>
              <a:t>www.scambs.gov.uk/sustainableconstructionspd</a:t>
            </a:r>
            <a:endParaRPr lang="en-US" sz="2400" u="sng" dirty="0">
              <a:latin typeface="Century Gothic" panose="020B0502020202020204" pitchFamily="34" charset="0"/>
            </a:endParaRPr>
          </a:p>
          <a:p>
            <a:pPr marL="0" indent="0" algn="ctr">
              <a:buNone/>
            </a:pPr>
            <a:r>
              <a:rPr lang="en-US" sz="2400" u="sng" dirty="0">
                <a:latin typeface="Century Gothic" panose="020B0502020202020204" pitchFamily="34" charset="0"/>
                <a:hlinkClick r:id="rId4"/>
              </a:rPr>
              <a:t>www.cambridge.gov.uk/</a:t>
            </a:r>
            <a:endParaRPr lang="en-US" sz="2400" u="sng" dirty="0">
              <a:latin typeface="Century Gothic" panose="020B0502020202020204" pitchFamily="34" charset="0"/>
            </a:endParaRPr>
          </a:p>
          <a:p>
            <a:endParaRPr lang="en-US" sz="2400" u="sng" dirty="0">
              <a:latin typeface="Century Gothic" panose="020B0502020202020204" pitchFamily="34" charset="0"/>
            </a:endParaRPr>
          </a:p>
          <a:p>
            <a:endParaRPr lang="en-GB" sz="2400" dirty="0">
              <a:latin typeface="Century Gothic" panose="020B0502020202020204" pitchFamily="34" charset="0"/>
            </a:endParaRPr>
          </a:p>
          <a:p>
            <a:endParaRPr lang="en-GB" sz="2400" dirty="0">
              <a:latin typeface="Century Gothic" panose="020B0502020202020204" pitchFamily="34" charset="0"/>
            </a:endParaRPr>
          </a:p>
          <a:p>
            <a:endParaRPr lang="en-GB" dirty="0"/>
          </a:p>
        </p:txBody>
      </p:sp>
    </p:spTree>
    <p:extLst>
      <p:ext uri="{BB962C8B-B14F-4D97-AF65-F5344CB8AC3E}">
        <p14:creationId xmlns:p14="http://schemas.microsoft.com/office/powerpoint/2010/main" val="2167770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3648</TotalTime>
  <Words>1459</Words>
  <Application>Microsoft Office PowerPoint</Application>
  <PresentationFormat>On-screen Show (4:3)</PresentationFormat>
  <Paragraphs>134</Paragraphs>
  <Slides>10</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Bookman Old Style</vt:lpstr>
      <vt:lpstr>Calibri</vt:lpstr>
      <vt:lpstr>Century Gothic</vt:lpstr>
      <vt:lpstr>Office Theme</vt:lpstr>
      <vt:lpstr>Acrobat Document</vt:lpstr>
      <vt:lpstr>Greater Cambridge Sustainable Design and Construction SPD</vt:lpstr>
      <vt:lpstr>Purpose of the SPD</vt:lpstr>
      <vt:lpstr>Overview of guidance</vt:lpstr>
      <vt:lpstr>Policies covered</vt:lpstr>
      <vt:lpstr>Policies covered</vt:lpstr>
      <vt:lpstr>PowerPoint Presentation</vt:lpstr>
      <vt:lpstr>Policy implementation guidance</vt:lpstr>
      <vt:lpstr>Further approaches</vt:lpstr>
      <vt:lpstr>Consultation arrangements</vt:lpstr>
      <vt:lpstr> emma.davies@cambridge.gov.uk </vt:lpstr>
    </vt:vector>
  </TitlesOfParts>
  <Company>Cambridge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Brookes</dc:creator>
  <cp:lastModifiedBy>Childs Beverley</cp:lastModifiedBy>
  <cp:revision>320</cp:revision>
  <cp:lastPrinted>2018-09-04T10:23:59Z</cp:lastPrinted>
  <dcterms:created xsi:type="dcterms:W3CDTF">2017-09-25T09:13:18Z</dcterms:created>
  <dcterms:modified xsi:type="dcterms:W3CDTF">2019-07-19T11:01:36Z</dcterms:modified>
</cp:coreProperties>
</file>