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86" r:id="rId4"/>
    <p:sldId id="287" r:id="rId5"/>
    <p:sldId id="289" r:id="rId6"/>
    <p:sldId id="262" r:id="rId7"/>
    <p:sldId id="290" r:id="rId8"/>
    <p:sldId id="263" r:id="rId9"/>
    <p:sldId id="284" r:id="rId10"/>
    <p:sldId id="292" r:id="rId11"/>
    <p:sldId id="293" r:id="rId12"/>
    <p:sldId id="294" r:id="rId13"/>
    <p:sldId id="295" r:id="rId14"/>
    <p:sldId id="291" r:id="rId15"/>
    <p:sldId id="297" r:id="rId16"/>
    <p:sldId id="296" r:id="rId17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62441" autoAdjust="0"/>
  </p:normalViewPr>
  <p:slideViewPr>
    <p:cSldViewPr snapToGrid="0">
      <p:cViewPr>
        <p:scale>
          <a:sx n="61" d="100"/>
          <a:sy n="61" d="100"/>
        </p:scale>
        <p:origin x="-1422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8990A5-842F-4DD3-81FA-E57DC3C2786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CCCF9D-725E-4383-960B-E18613972326}">
      <dgm:prSet phldrT="[Text]"/>
      <dgm:spPr/>
      <dgm:t>
        <a:bodyPr/>
        <a:lstStyle/>
        <a:p>
          <a:r>
            <a:rPr lang="en-GB" b="1" dirty="0" smtClean="0"/>
            <a:t>Strand 1</a:t>
          </a:r>
        </a:p>
        <a:p>
          <a:r>
            <a:rPr lang="en-GB" dirty="0" smtClean="0"/>
            <a:t>Ely-Cambridge Corridor</a:t>
          </a:r>
          <a:endParaRPr lang="en-GB" dirty="0"/>
        </a:p>
      </dgm:t>
    </dgm:pt>
    <dgm:pt modelId="{0DD3FED9-0E1A-43C3-B926-AB36819FE1FE}" type="parTrans" cxnId="{07798BE0-9E62-482A-9B46-F0CFDBC85840}">
      <dgm:prSet/>
      <dgm:spPr/>
      <dgm:t>
        <a:bodyPr/>
        <a:lstStyle/>
        <a:p>
          <a:endParaRPr lang="en-GB"/>
        </a:p>
      </dgm:t>
    </dgm:pt>
    <dgm:pt modelId="{9B82D268-C32B-464B-8E3E-BB503E0A4C61}" type="sibTrans" cxnId="{07798BE0-9E62-482A-9B46-F0CFDBC85840}">
      <dgm:prSet/>
      <dgm:spPr/>
      <dgm:t>
        <a:bodyPr/>
        <a:lstStyle/>
        <a:p>
          <a:endParaRPr lang="en-GB"/>
        </a:p>
      </dgm:t>
    </dgm:pt>
    <dgm:pt modelId="{291B94B6-8859-4820-8BC7-FB0FD83322F5}">
      <dgm:prSet phldrT="[Text]"/>
      <dgm:spPr/>
      <dgm:t>
        <a:bodyPr/>
        <a:lstStyle/>
        <a:p>
          <a:r>
            <a:rPr lang="en-GB" dirty="0" smtClean="0"/>
            <a:t>Options Study</a:t>
          </a:r>
          <a:endParaRPr lang="en-GB" dirty="0"/>
        </a:p>
      </dgm:t>
    </dgm:pt>
    <dgm:pt modelId="{B8FC53D3-045E-4BDF-8519-FD58E8A245A7}" type="parTrans" cxnId="{A092EB9A-14E9-40D5-9584-57D7DCC57B66}">
      <dgm:prSet/>
      <dgm:spPr/>
      <dgm:t>
        <a:bodyPr/>
        <a:lstStyle/>
        <a:p>
          <a:endParaRPr lang="en-GB"/>
        </a:p>
      </dgm:t>
    </dgm:pt>
    <dgm:pt modelId="{4A443D53-74A2-4D29-A198-A170EE67D1E3}" type="sibTrans" cxnId="{A092EB9A-14E9-40D5-9584-57D7DCC57B66}">
      <dgm:prSet/>
      <dgm:spPr/>
      <dgm:t>
        <a:bodyPr/>
        <a:lstStyle/>
        <a:p>
          <a:endParaRPr lang="en-GB"/>
        </a:p>
      </dgm:t>
    </dgm:pt>
    <dgm:pt modelId="{601C940F-D5D3-4CC9-98FE-2EA0EFE38578}">
      <dgm:prSet phldrT="[Text]"/>
      <dgm:spPr/>
      <dgm:t>
        <a:bodyPr/>
        <a:lstStyle/>
        <a:p>
          <a:r>
            <a:rPr lang="en-GB" b="1" dirty="0" smtClean="0"/>
            <a:t>Strand 2</a:t>
          </a:r>
        </a:p>
        <a:p>
          <a:r>
            <a:rPr lang="en-GB" dirty="0" smtClean="0"/>
            <a:t>Specific requirements for Waterbeach</a:t>
          </a:r>
          <a:endParaRPr lang="en-GB" dirty="0"/>
        </a:p>
      </dgm:t>
    </dgm:pt>
    <dgm:pt modelId="{EA0038A4-79E9-4BE1-8535-352924981B33}" type="parTrans" cxnId="{36470596-3CBB-4150-A8DD-D70E3FE32C38}">
      <dgm:prSet/>
      <dgm:spPr/>
      <dgm:t>
        <a:bodyPr/>
        <a:lstStyle/>
        <a:p>
          <a:endParaRPr lang="en-GB"/>
        </a:p>
      </dgm:t>
    </dgm:pt>
    <dgm:pt modelId="{5522C919-C6C7-4650-9EBB-F411AA6FE855}" type="sibTrans" cxnId="{36470596-3CBB-4150-A8DD-D70E3FE32C38}">
      <dgm:prSet/>
      <dgm:spPr/>
      <dgm:t>
        <a:bodyPr/>
        <a:lstStyle/>
        <a:p>
          <a:endParaRPr lang="en-GB"/>
        </a:p>
      </dgm:t>
    </dgm:pt>
    <dgm:pt modelId="{3B54EFE1-C9A9-44D6-9599-BCF8C721164E}">
      <dgm:prSet phldrT="[Text]"/>
      <dgm:spPr/>
      <dgm:t>
        <a:bodyPr/>
        <a:lstStyle/>
        <a:p>
          <a:r>
            <a:rPr lang="en-GB" dirty="0" smtClean="0"/>
            <a:t>Transport Study for Waterbeach</a:t>
          </a:r>
          <a:endParaRPr lang="en-GB" dirty="0"/>
        </a:p>
      </dgm:t>
    </dgm:pt>
    <dgm:pt modelId="{BB57F118-17C5-4384-BFA2-B385AB06C5F6}" type="parTrans" cxnId="{36EF93AB-5F9A-4586-B8B2-7C365BB1F714}">
      <dgm:prSet/>
      <dgm:spPr/>
      <dgm:t>
        <a:bodyPr/>
        <a:lstStyle/>
        <a:p>
          <a:endParaRPr lang="en-GB"/>
        </a:p>
      </dgm:t>
    </dgm:pt>
    <dgm:pt modelId="{865B7F14-68BB-42CA-9E28-6068F15AB75B}" type="sibTrans" cxnId="{36EF93AB-5F9A-4586-B8B2-7C365BB1F714}">
      <dgm:prSet/>
      <dgm:spPr/>
      <dgm:t>
        <a:bodyPr/>
        <a:lstStyle/>
        <a:p>
          <a:endParaRPr lang="en-GB"/>
        </a:p>
      </dgm:t>
    </dgm:pt>
    <dgm:pt modelId="{105B2758-D1C5-4DE2-AC7F-2B16F485F6F5}">
      <dgm:prSet phldrT="[Text]"/>
      <dgm:spPr/>
      <dgm:t>
        <a:bodyPr/>
        <a:lstStyle/>
        <a:p>
          <a:r>
            <a:rPr lang="en-GB" b="1" dirty="0" smtClean="0"/>
            <a:t>Strand 3</a:t>
          </a:r>
        </a:p>
        <a:p>
          <a:r>
            <a:rPr lang="en-GB" dirty="0" smtClean="0"/>
            <a:t>Specific requirements for CNFE/CSP</a:t>
          </a:r>
          <a:endParaRPr lang="en-GB" dirty="0"/>
        </a:p>
      </dgm:t>
    </dgm:pt>
    <dgm:pt modelId="{179A7144-F639-4AFC-9A20-690CE0195141}" type="parTrans" cxnId="{7616EB34-E18E-49B8-BE0F-467C65F11DB6}">
      <dgm:prSet/>
      <dgm:spPr/>
      <dgm:t>
        <a:bodyPr/>
        <a:lstStyle/>
        <a:p>
          <a:endParaRPr lang="en-GB"/>
        </a:p>
      </dgm:t>
    </dgm:pt>
    <dgm:pt modelId="{26E9FCF8-D77F-42B3-BE93-54FEE4CB07A8}" type="sibTrans" cxnId="{7616EB34-E18E-49B8-BE0F-467C65F11DB6}">
      <dgm:prSet/>
      <dgm:spPr/>
      <dgm:t>
        <a:bodyPr/>
        <a:lstStyle/>
        <a:p>
          <a:endParaRPr lang="en-GB"/>
        </a:p>
      </dgm:t>
    </dgm:pt>
    <dgm:pt modelId="{17D634B9-4991-4FBC-AF4F-FC65D83E49FD}">
      <dgm:prSet phldrT="[Text]"/>
      <dgm:spPr/>
      <dgm:t>
        <a:bodyPr/>
        <a:lstStyle/>
        <a:p>
          <a:r>
            <a:rPr lang="en-GB" dirty="0" smtClean="0"/>
            <a:t>Transport Study for CNFE and CSP</a:t>
          </a:r>
          <a:endParaRPr lang="en-GB" dirty="0"/>
        </a:p>
      </dgm:t>
    </dgm:pt>
    <dgm:pt modelId="{1AFBE9C2-1CC8-4943-A59A-51906ED7F4F2}" type="parTrans" cxnId="{656D85E6-3BA6-4E98-A426-A63801F234C7}">
      <dgm:prSet/>
      <dgm:spPr/>
      <dgm:t>
        <a:bodyPr/>
        <a:lstStyle/>
        <a:p>
          <a:endParaRPr lang="en-GB"/>
        </a:p>
      </dgm:t>
    </dgm:pt>
    <dgm:pt modelId="{E34D025A-2CBA-4193-B86C-C1C33CE96FCB}" type="sibTrans" cxnId="{656D85E6-3BA6-4E98-A426-A63801F234C7}">
      <dgm:prSet/>
      <dgm:spPr/>
      <dgm:t>
        <a:bodyPr/>
        <a:lstStyle/>
        <a:p>
          <a:endParaRPr lang="en-GB"/>
        </a:p>
      </dgm:t>
    </dgm:pt>
    <dgm:pt modelId="{3E37E170-5008-4DFD-9E78-093C2D1E0729}">
      <dgm:prSet phldrT="[Text]"/>
      <dgm:spPr/>
      <dgm:t>
        <a:bodyPr/>
        <a:lstStyle/>
        <a:p>
          <a:r>
            <a:rPr lang="en-GB" dirty="0" smtClean="0"/>
            <a:t>Strategic Outline Business Case</a:t>
          </a:r>
          <a:endParaRPr lang="en-GB" dirty="0"/>
        </a:p>
      </dgm:t>
    </dgm:pt>
    <dgm:pt modelId="{FE6DE7DD-8C13-4234-B2D1-F6A82695BD33}" type="parTrans" cxnId="{B2DC5E06-C28F-40BF-A916-D7941331677F}">
      <dgm:prSet/>
      <dgm:spPr/>
      <dgm:t>
        <a:bodyPr/>
        <a:lstStyle/>
        <a:p>
          <a:endParaRPr lang="en-GB"/>
        </a:p>
      </dgm:t>
    </dgm:pt>
    <dgm:pt modelId="{B1EB33FD-49F3-4B8B-9316-E5D9B74C26BA}" type="sibTrans" cxnId="{B2DC5E06-C28F-40BF-A916-D7941331677F}">
      <dgm:prSet/>
      <dgm:spPr/>
      <dgm:t>
        <a:bodyPr/>
        <a:lstStyle/>
        <a:p>
          <a:endParaRPr lang="en-GB"/>
        </a:p>
      </dgm:t>
    </dgm:pt>
    <dgm:pt modelId="{05E8F8BC-EBE1-4116-85ED-9A2350653F0E}">
      <dgm:prSet phldrT="[Text]"/>
      <dgm:spPr/>
      <dgm:t>
        <a:bodyPr/>
        <a:lstStyle/>
        <a:p>
          <a:r>
            <a:rPr lang="en-GB" dirty="0" smtClean="0"/>
            <a:t>Principles and mechanisms for appropriate developer contributions</a:t>
          </a:r>
          <a:endParaRPr lang="en-GB" dirty="0"/>
        </a:p>
      </dgm:t>
    </dgm:pt>
    <dgm:pt modelId="{3DDC442E-D752-4340-AC05-730940F3F32B}" type="parTrans" cxnId="{D580AC03-3CA1-415A-8F20-1F10DE9C9085}">
      <dgm:prSet/>
      <dgm:spPr/>
      <dgm:t>
        <a:bodyPr/>
        <a:lstStyle/>
        <a:p>
          <a:endParaRPr lang="en-GB"/>
        </a:p>
      </dgm:t>
    </dgm:pt>
    <dgm:pt modelId="{13D4D8F7-BCFC-47B4-BCF7-BDBF43C2B4BB}" type="sibTrans" cxnId="{D580AC03-3CA1-415A-8F20-1F10DE9C9085}">
      <dgm:prSet/>
      <dgm:spPr/>
      <dgm:t>
        <a:bodyPr/>
        <a:lstStyle/>
        <a:p>
          <a:endParaRPr lang="en-GB"/>
        </a:p>
      </dgm:t>
    </dgm:pt>
    <dgm:pt modelId="{1EBBAE47-0580-4824-B9C3-1DAE8CE74D38}">
      <dgm:prSet phldrT="[Text]"/>
      <dgm:spPr/>
      <dgm:t>
        <a:bodyPr/>
        <a:lstStyle/>
        <a:p>
          <a:r>
            <a:rPr lang="en-GB" dirty="0" smtClean="0"/>
            <a:t>Infrastructure package</a:t>
          </a:r>
          <a:endParaRPr lang="en-GB" dirty="0"/>
        </a:p>
      </dgm:t>
    </dgm:pt>
    <dgm:pt modelId="{B5660B83-899C-4489-8DC1-39F750EB41C1}" type="parTrans" cxnId="{EA7D583E-6B5C-49AE-94CF-992096DA1CBF}">
      <dgm:prSet/>
      <dgm:spPr/>
      <dgm:t>
        <a:bodyPr/>
        <a:lstStyle/>
        <a:p>
          <a:endParaRPr lang="en-GB"/>
        </a:p>
      </dgm:t>
    </dgm:pt>
    <dgm:pt modelId="{FE9C97FE-C65E-44AD-B836-3506CDEB5549}" type="sibTrans" cxnId="{EA7D583E-6B5C-49AE-94CF-992096DA1CBF}">
      <dgm:prSet/>
      <dgm:spPr/>
      <dgm:t>
        <a:bodyPr/>
        <a:lstStyle/>
        <a:p>
          <a:endParaRPr lang="en-GB"/>
        </a:p>
      </dgm:t>
    </dgm:pt>
    <dgm:pt modelId="{A50EF352-0755-41EA-B2F1-0B4916F1491D}">
      <dgm:prSet phldrT="[Text]"/>
      <dgm:spPr/>
      <dgm:t>
        <a:bodyPr/>
        <a:lstStyle/>
        <a:p>
          <a:r>
            <a:rPr lang="en-GB" dirty="0" smtClean="0"/>
            <a:t>Phasing</a:t>
          </a:r>
          <a:endParaRPr lang="en-GB" dirty="0"/>
        </a:p>
      </dgm:t>
    </dgm:pt>
    <dgm:pt modelId="{379C5D82-FF43-46B7-B972-C99EF845537F}" type="parTrans" cxnId="{A35012CB-F223-4E95-A269-1EFD64D4291E}">
      <dgm:prSet/>
      <dgm:spPr/>
      <dgm:t>
        <a:bodyPr/>
        <a:lstStyle/>
        <a:p>
          <a:endParaRPr lang="en-GB"/>
        </a:p>
      </dgm:t>
    </dgm:pt>
    <dgm:pt modelId="{B30E07D1-3880-41D8-B54A-93859A2C3E4B}" type="sibTrans" cxnId="{A35012CB-F223-4E95-A269-1EFD64D4291E}">
      <dgm:prSet/>
      <dgm:spPr/>
      <dgm:t>
        <a:bodyPr/>
        <a:lstStyle/>
        <a:p>
          <a:endParaRPr lang="en-GB"/>
        </a:p>
      </dgm:t>
    </dgm:pt>
    <dgm:pt modelId="{7FE15A3C-6BBD-4488-85DA-411160BBCCBA}">
      <dgm:prSet phldrT="[Text]"/>
      <dgm:spPr/>
      <dgm:t>
        <a:bodyPr/>
        <a:lstStyle/>
        <a:p>
          <a:r>
            <a:rPr lang="en-GB" dirty="0" smtClean="0"/>
            <a:t>Evidence for acceptable level of development on sites in transport terms</a:t>
          </a:r>
          <a:endParaRPr lang="en-GB" dirty="0"/>
        </a:p>
      </dgm:t>
    </dgm:pt>
    <dgm:pt modelId="{CBB4859C-C9F8-4358-ACE6-6C5BB8B6E9E2}" type="parTrans" cxnId="{1BD326C2-2642-4009-BF52-3405F83689F5}">
      <dgm:prSet/>
      <dgm:spPr/>
      <dgm:t>
        <a:bodyPr/>
        <a:lstStyle/>
        <a:p>
          <a:endParaRPr lang="en-GB"/>
        </a:p>
      </dgm:t>
    </dgm:pt>
    <dgm:pt modelId="{6BBDAC76-DA67-4083-AA9D-3DBE59DFA190}" type="sibTrans" cxnId="{1BD326C2-2642-4009-BF52-3405F83689F5}">
      <dgm:prSet/>
      <dgm:spPr/>
      <dgm:t>
        <a:bodyPr/>
        <a:lstStyle/>
        <a:p>
          <a:endParaRPr lang="en-GB"/>
        </a:p>
      </dgm:t>
    </dgm:pt>
    <dgm:pt modelId="{270A56D7-AE75-403B-B63B-A80805BE473E}">
      <dgm:prSet phldrT="[Text]"/>
      <dgm:spPr/>
      <dgm:t>
        <a:bodyPr/>
        <a:lstStyle/>
        <a:p>
          <a:r>
            <a:rPr lang="en-GB" dirty="0" smtClean="0"/>
            <a:t>Phasing</a:t>
          </a:r>
          <a:endParaRPr lang="en-GB" dirty="0"/>
        </a:p>
      </dgm:t>
    </dgm:pt>
    <dgm:pt modelId="{A3DBE8FE-3AF8-4413-9204-EA821AD239E1}" type="parTrans" cxnId="{DE838422-9FBC-4C8E-B808-F8A87E95425A}">
      <dgm:prSet/>
      <dgm:spPr/>
      <dgm:t>
        <a:bodyPr/>
        <a:lstStyle/>
        <a:p>
          <a:endParaRPr lang="en-GB"/>
        </a:p>
      </dgm:t>
    </dgm:pt>
    <dgm:pt modelId="{DC841696-8421-41FC-846D-5FA8E1C2DB50}" type="sibTrans" cxnId="{DE838422-9FBC-4C8E-B808-F8A87E95425A}">
      <dgm:prSet/>
      <dgm:spPr/>
      <dgm:t>
        <a:bodyPr/>
        <a:lstStyle/>
        <a:p>
          <a:endParaRPr lang="en-GB"/>
        </a:p>
      </dgm:t>
    </dgm:pt>
    <dgm:pt modelId="{4619591C-C718-4297-B441-DD5DD9256360}" type="pres">
      <dgm:prSet presAssocID="{9F8990A5-842F-4DD3-81FA-E57DC3C278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7962EBE-2A4E-4F0E-BE91-81235658A1F0}" type="pres">
      <dgm:prSet presAssocID="{13CCCF9D-725E-4383-960B-E18613972326}" presName="linNode" presStyleCnt="0"/>
      <dgm:spPr/>
    </dgm:pt>
    <dgm:pt modelId="{9556D9A5-9ABA-47EB-83B1-5DE4B9920149}" type="pres">
      <dgm:prSet presAssocID="{13CCCF9D-725E-4383-960B-E1861397232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BC29D0-0D5A-481D-8113-2D62E2992542}" type="pres">
      <dgm:prSet presAssocID="{13CCCF9D-725E-4383-960B-E1861397232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C7D772-4A4A-49C5-AC79-831C2FA42F09}" type="pres">
      <dgm:prSet presAssocID="{9B82D268-C32B-464B-8E3E-BB503E0A4C61}" presName="sp" presStyleCnt="0"/>
      <dgm:spPr/>
    </dgm:pt>
    <dgm:pt modelId="{FD2C5C61-8B2E-4598-A462-FADCD1842DF9}" type="pres">
      <dgm:prSet presAssocID="{601C940F-D5D3-4CC9-98FE-2EA0EFE38578}" presName="linNode" presStyleCnt="0"/>
      <dgm:spPr/>
    </dgm:pt>
    <dgm:pt modelId="{1CB40492-2201-4A9B-9959-15DAA200FA69}" type="pres">
      <dgm:prSet presAssocID="{601C940F-D5D3-4CC9-98FE-2EA0EFE3857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88DF6B-12EF-4282-B186-4DB0BA81D76A}" type="pres">
      <dgm:prSet presAssocID="{601C940F-D5D3-4CC9-98FE-2EA0EFE3857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E64E14-448B-45A5-A993-544C0FD4B0F9}" type="pres">
      <dgm:prSet presAssocID="{5522C919-C6C7-4650-9EBB-F411AA6FE855}" presName="sp" presStyleCnt="0"/>
      <dgm:spPr/>
    </dgm:pt>
    <dgm:pt modelId="{BE87F835-B065-447D-BD5A-ACC8AA9E147B}" type="pres">
      <dgm:prSet presAssocID="{105B2758-D1C5-4DE2-AC7F-2B16F485F6F5}" presName="linNode" presStyleCnt="0"/>
      <dgm:spPr/>
    </dgm:pt>
    <dgm:pt modelId="{69F8E3D8-2E9E-4ED0-8BD1-86601122C230}" type="pres">
      <dgm:prSet presAssocID="{105B2758-D1C5-4DE2-AC7F-2B16F485F6F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A486E7-7E01-465E-B0DF-02638328F015}" type="pres">
      <dgm:prSet presAssocID="{105B2758-D1C5-4DE2-AC7F-2B16F485F6F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35012CB-F223-4E95-A269-1EFD64D4291E}" srcId="{601C940F-D5D3-4CC9-98FE-2EA0EFE38578}" destId="{A50EF352-0755-41EA-B2F1-0B4916F1491D}" srcOrd="2" destOrd="0" parTransId="{379C5D82-FF43-46B7-B972-C99EF845537F}" sibTransId="{B30E07D1-3880-41D8-B54A-93859A2C3E4B}"/>
    <dgm:cxn modelId="{CEA2675B-2E85-4866-8C6E-F82E87AFE36B}" type="presOf" srcId="{13CCCF9D-725E-4383-960B-E18613972326}" destId="{9556D9A5-9ABA-47EB-83B1-5DE4B9920149}" srcOrd="0" destOrd="0" presId="urn:microsoft.com/office/officeart/2005/8/layout/vList5"/>
    <dgm:cxn modelId="{B2DC5E06-C28F-40BF-A916-D7941331677F}" srcId="{13CCCF9D-725E-4383-960B-E18613972326}" destId="{3E37E170-5008-4DFD-9E78-093C2D1E0729}" srcOrd="1" destOrd="0" parTransId="{FE6DE7DD-8C13-4234-B2D1-F6A82695BD33}" sibTransId="{B1EB33FD-49F3-4B8B-9316-E5D9B74C26BA}"/>
    <dgm:cxn modelId="{D5EC0A8C-3CE6-45A2-ABC8-A6D6674CF6D3}" type="presOf" srcId="{A50EF352-0755-41EA-B2F1-0B4916F1491D}" destId="{6088DF6B-12EF-4282-B186-4DB0BA81D76A}" srcOrd="0" destOrd="2" presId="urn:microsoft.com/office/officeart/2005/8/layout/vList5"/>
    <dgm:cxn modelId="{918C3E2A-4045-4068-BB55-CAE73A871ACE}" type="presOf" srcId="{1EBBAE47-0580-4824-B9C3-1DAE8CE74D38}" destId="{6088DF6B-12EF-4282-B186-4DB0BA81D76A}" srcOrd="0" destOrd="1" presId="urn:microsoft.com/office/officeart/2005/8/layout/vList5"/>
    <dgm:cxn modelId="{AB49A47B-BC67-494B-B79C-D5859E653192}" type="presOf" srcId="{105B2758-D1C5-4DE2-AC7F-2B16F485F6F5}" destId="{69F8E3D8-2E9E-4ED0-8BD1-86601122C230}" srcOrd="0" destOrd="0" presId="urn:microsoft.com/office/officeart/2005/8/layout/vList5"/>
    <dgm:cxn modelId="{47BDE671-7726-4264-A827-AE0D92E0EA8D}" type="presOf" srcId="{3B54EFE1-C9A9-44D6-9599-BCF8C721164E}" destId="{6088DF6B-12EF-4282-B186-4DB0BA81D76A}" srcOrd="0" destOrd="0" presId="urn:microsoft.com/office/officeart/2005/8/layout/vList5"/>
    <dgm:cxn modelId="{36EF93AB-5F9A-4586-B8B2-7C365BB1F714}" srcId="{601C940F-D5D3-4CC9-98FE-2EA0EFE38578}" destId="{3B54EFE1-C9A9-44D6-9599-BCF8C721164E}" srcOrd="0" destOrd="0" parTransId="{BB57F118-17C5-4384-BFA2-B385AB06C5F6}" sibTransId="{865B7F14-68BB-42CA-9E28-6068F15AB75B}"/>
    <dgm:cxn modelId="{1BD326C2-2642-4009-BF52-3405F83689F5}" srcId="{105B2758-D1C5-4DE2-AC7F-2B16F485F6F5}" destId="{7FE15A3C-6BBD-4488-85DA-411160BBCCBA}" srcOrd="1" destOrd="0" parTransId="{CBB4859C-C9F8-4358-ACE6-6C5BB8B6E9E2}" sibTransId="{6BBDAC76-DA67-4083-AA9D-3DBE59DFA190}"/>
    <dgm:cxn modelId="{D580AC03-3CA1-415A-8F20-1F10DE9C9085}" srcId="{13CCCF9D-725E-4383-960B-E18613972326}" destId="{05E8F8BC-EBE1-4116-85ED-9A2350653F0E}" srcOrd="2" destOrd="0" parTransId="{3DDC442E-D752-4340-AC05-730940F3F32B}" sibTransId="{13D4D8F7-BCFC-47B4-BCF7-BDBF43C2B4BB}"/>
    <dgm:cxn modelId="{B147A566-6C71-4292-963B-979B60FE95B7}" type="presOf" srcId="{05E8F8BC-EBE1-4116-85ED-9A2350653F0E}" destId="{13BC29D0-0D5A-481D-8113-2D62E2992542}" srcOrd="0" destOrd="2" presId="urn:microsoft.com/office/officeart/2005/8/layout/vList5"/>
    <dgm:cxn modelId="{7616EB34-E18E-49B8-BE0F-467C65F11DB6}" srcId="{9F8990A5-842F-4DD3-81FA-E57DC3C27861}" destId="{105B2758-D1C5-4DE2-AC7F-2B16F485F6F5}" srcOrd="2" destOrd="0" parTransId="{179A7144-F639-4AFC-9A20-690CE0195141}" sibTransId="{26E9FCF8-D77F-42B3-BE93-54FEE4CB07A8}"/>
    <dgm:cxn modelId="{77633042-6C73-47D8-B6A7-225D1B4F80B6}" type="presOf" srcId="{291B94B6-8859-4820-8BC7-FB0FD83322F5}" destId="{13BC29D0-0D5A-481D-8113-2D62E2992542}" srcOrd="0" destOrd="0" presId="urn:microsoft.com/office/officeart/2005/8/layout/vList5"/>
    <dgm:cxn modelId="{EA7D583E-6B5C-49AE-94CF-992096DA1CBF}" srcId="{601C940F-D5D3-4CC9-98FE-2EA0EFE38578}" destId="{1EBBAE47-0580-4824-B9C3-1DAE8CE74D38}" srcOrd="1" destOrd="0" parTransId="{B5660B83-899C-4489-8DC1-39F750EB41C1}" sibTransId="{FE9C97FE-C65E-44AD-B836-3506CDEB5549}"/>
    <dgm:cxn modelId="{A092EB9A-14E9-40D5-9584-57D7DCC57B66}" srcId="{13CCCF9D-725E-4383-960B-E18613972326}" destId="{291B94B6-8859-4820-8BC7-FB0FD83322F5}" srcOrd="0" destOrd="0" parTransId="{B8FC53D3-045E-4BDF-8519-FD58E8A245A7}" sibTransId="{4A443D53-74A2-4D29-A198-A170EE67D1E3}"/>
    <dgm:cxn modelId="{656D85E6-3BA6-4E98-A426-A63801F234C7}" srcId="{105B2758-D1C5-4DE2-AC7F-2B16F485F6F5}" destId="{17D634B9-4991-4FBC-AF4F-FC65D83E49FD}" srcOrd="0" destOrd="0" parTransId="{1AFBE9C2-1CC8-4943-A59A-51906ED7F4F2}" sibTransId="{E34D025A-2CBA-4193-B86C-C1C33CE96FCB}"/>
    <dgm:cxn modelId="{0D10DEA2-B922-4C1B-867D-54901B8FCDAE}" type="presOf" srcId="{17D634B9-4991-4FBC-AF4F-FC65D83E49FD}" destId="{70A486E7-7E01-465E-B0DF-02638328F015}" srcOrd="0" destOrd="0" presId="urn:microsoft.com/office/officeart/2005/8/layout/vList5"/>
    <dgm:cxn modelId="{DE838422-9FBC-4C8E-B808-F8A87E95425A}" srcId="{105B2758-D1C5-4DE2-AC7F-2B16F485F6F5}" destId="{270A56D7-AE75-403B-B63B-A80805BE473E}" srcOrd="2" destOrd="0" parTransId="{A3DBE8FE-3AF8-4413-9204-EA821AD239E1}" sibTransId="{DC841696-8421-41FC-846D-5FA8E1C2DB50}"/>
    <dgm:cxn modelId="{D3E1753B-10C3-4041-BE11-62DE129BCE3E}" type="presOf" srcId="{270A56D7-AE75-403B-B63B-A80805BE473E}" destId="{70A486E7-7E01-465E-B0DF-02638328F015}" srcOrd="0" destOrd="2" presId="urn:microsoft.com/office/officeart/2005/8/layout/vList5"/>
    <dgm:cxn modelId="{3BC552B1-11B5-44DC-8D02-A4F906F10E8A}" type="presOf" srcId="{3E37E170-5008-4DFD-9E78-093C2D1E0729}" destId="{13BC29D0-0D5A-481D-8113-2D62E2992542}" srcOrd="0" destOrd="1" presId="urn:microsoft.com/office/officeart/2005/8/layout/vList5"/>
    <dgm:cxn modelId="{07798BE0-9E62-482A-9B46-F0CFDBC85840}" srcId="{9F8990A5-842F-4DD3-81FA-E57DC3C27861}" destId="{13CCCF9D-725E-4383-960B-E18613972326}" srcOrd="0" destOrd="0" parTransId="{0DD3FED9-0E1A-43C3-B926-AB36819FE1FE}" sibTransId="{9B82D268-C32B-464B-8E3E-BB503E0A4C61}"/>
    <dgm:cxn modelId="{36470596-3CBB-4150-A8DD-D70E3FE32C38}" srcId="{9F8990A5-842F-4DD3-81FA-E57DC3C27861}" destId="{601C940F-D5D3-4CC9-98FE-2EA0EFE38578}" srcOrd="1" destOrd="0" parTransId="{EA0038A4-79E9-4BE1-8535-352924981B33}" sibTransId="{5522C919-C6C7-4650-9EBB-F411AA6FE855}"/>
    <dgm:cxn modelId="{2AD3A84F-BBD8-43DF-ACE9-4363FD6E7186}" type="presOf" srcId="{601C940F-D5D3-4CC9-98FE-2EA0EFE38578}" destId="{1CB40492-2201-4A9B-9959-15DAA200FA69}" srcOrd="0" destOrd="0" presId="urn:microsoft.com/office/officeart/2005/8/layout/vList5"/>
    <dgm:cxn modelId="{6836FE84-CFCE-47BA-A003-E1F6D2BC455C}" type="presOf" srcId="{7FE15A3C-6BBD-4488-85DA-411160BBCCBA}" destId="{70A486E7-7E01-465E-B0DF-02638328F015}" srcOrd="0" destOrd="1" presId="urn:microsoft.com/office/officeart/2005/8/layout/vList5"/>
    <dgm:cxn modelId="{906B79EA-5375-4484-93A0-3CA92711CB41}" type="presOf" srcId="{9F8990A5-842F-4DD3-81FA-E57DC3C27861}" destId="{4619591C-C718-4297-B441-DD5DD9256360}" srcOrd="0" destOrd="0" presId="urn:microsoft.com/office/officeart/2005/8/layout/vList5"/>
    <dgm:cxn modelId="{E3284C25-4D0E-4453-985C-95C3565F6E41}" type="presParOf" srcId="{4619591C-C718-4297-B441-DD5DD9256360}" destId="{47962EBE-2A4E-4F0E-BE91-81235658A1F0}" srcOrd="0" destOrd="0" presId="urn:microsoft.com/office/officeart/2005/8/layout/vList5"/>
    <dgm:cxn modelId="{E7B58224-4B9E-48F6-A799-F76775BAEFD3}" type="presParOf" srcId="{47962EBE-2A4E-4F0E-BE91-81235658A1F0}" destId="{9556D9A5-9ABA-47EB-83B1-5DE4B9920149}" srcOrd="0" destOrd="0" presId="urn:microsoft.com/office/officeart/2005/8/layout/vList5"/>
    <dgm:cxn modelId="{BC191B91-73D5-45CC-929D-71819B0ED566}" type="presParOf" srcId="{47962EBE-2A4E-4F0E-BE91-81235658A1F0}" destId="{13BC29D0-0D5A-481D-8113-2D62E2992542}" srcOrd="1" destOrd="0" presId="urn:microsoft.com/office/officeart/2005/8/layout/vList5"/>
    <dgm:cxn modelId="{F8EEA0F8-DA73-4BF8-B97A-A6ECA62AC085}" type="presParOf" srcId="{4619591C-C718-4297-B441-DD5DD9256360}" destId="{14C7D772-4A4A-49C5-AC79-831C2FA42F09}" srcOrd="1" destOrd="0" presId="urn:microsoft.com/office/officeart/2005/8/layout/vList5"/>
    <dgm:cxn modelId="{5CA76565-4B49-44CC-9A2F-5FF59750AE6F}" type="presParOf" srcId="{4619591C-C718-4297-B441-DD5DD9256360}" destId="{FD2C5C61-8B2E-4598-A462-FADCD1842DF9}" srcOrd="2" destOrd="0" presId="urn:microsoft.com/office/officeart/2005/8/layout/vList5"/>
    <dgm:cxn modelId="{80CE0C78-976A-48B8-BEDE-CB409546B83C}" type="presParOf" srcId="{FD2C5C61-8B2E-4598-A462-FADCD1842DF9}" destId="{1CB40492-2201-4A9B-9959-15DAA200FA69}" srcOrd="0" destOrd="0" presId="urn:microsoft.com/office/officeart/2005/8/layout/vList5"/>
    <dgm:cxn modelId="{4B977CD7-D23F-44A0-BD5D-F4BCB27896A6}" type="presParOf" srcId="{FD2C5C61-8B2E-4598-A462-FADCD1842DF9}" destId="{6088DF6B-12EF-4282-B186-4DB0BA81D76A}" srcOrd="1" destOrd="0" presId="urn:microsoft.com/office/officeart/2005/8/layout/vList5"/>
    <dgm:cxn modelId="{86268D89-CFB4-4C12-825C-0AD8943FAFDB}" type="presParOf" srcId="{4619591C-C718-4297-B441-DD5DD9256360}" destId="{91E64E14-448B-45A5-A993-544C0FD4B0F9}" srcOrd="3" destOrd="0" presId="urn:microsoft.com/office/officeart/2005/8/layout/vList5"/>
    <dgm:cxn modelId="{463A2573-DECC-4285-969F-9E4831F766FD}" type="presParOf" srcId="{4619591C-C718-4297-B441-DD5DD9256360}" destId="{BE87F835-B065-447D-BD5A-ACC8AA9E147B}" srcOrd="4" destOrd="0" presId="urn:microsoft.com/office/officeart/2005/8/layout/vList5"/>
    <dgm:cxn modelId="{DA7FF562-1245-4D15-9210-FE14DA0F46AD}" type="presParOf" srcId="{BE87F835-B065-447D-BD5A-ACC8AA9E147B}" destId="{69F8E3D8-2E9E-4ED0-8BD1-86601122C230}" srcOrd="0" destOrd="0" presId="urn:microsoft.com/office/officeart/2005/8/layout/vList5"/>
    <dgm:cxn modelId="{BCBE28A8-D775-4624-B9FF-E83D640C917C}" type="presParOf" srcId="{BE87F835-B065-447D-BD5A-ACC8AA9E147B}" destId="{70A486E7-7E01-465E-B0DF-02638328F0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8A55FC-6DEE-4AB3-A4F7-CCD0AFF3F51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5A9D655-ACC3-41A7-BD83-625C00F0A3A9}">
      <dgm:prSet phldrT="[Text]"/>
      <dgm:spPr/>
      <dgm:t>
        <a:bodyPr/>
        <a:lstStyle/>
        <a:p>
          <a:r>
            <a:rPr lang="en-GB" dirty="0" smtClean="0"/>
            <a:t>It has…</a:t>
          </a:r>
          <a:endParaRPr lang="en-GB" dirty="0"/>
        </a:p>
      </dgm:t>
    </dgm:pt>
    <dgm:pt modelId="{5DEEA3CE-DF92-4764-B187-C7533925BDE0}" type="parTrans" cxnId="{87124640-6FB9-4A67-87CC-F304C3B9D670}">
      <dgm:prSet/>
      <dgm:spPr/>
      <dgm:t>
        <a:bodyPr/>
        <a:lstStyle/>
        <a:p>
          <a:endParaRPr lang="en-GB"/>
        </a:p>
      </dgm:t>
    </dgm:pt>
    <dgm:pt modelId="{FCDCA99E-A703-49B0-B1F1-7F0697FC6210}" type="sibTrans" cxnId="{87124640-6FB9-4A67-87CC-F304C3B9D670}">
      <dgm:prSet/>
      <dgm:spPr/>
      <dgm:t>
        <a:bodyPr/>
        <a:lstStyle/>
        <a:p>
          <a:endParaRPr lang="en-GB"/>
        </a:p>
      </dgm:t>
    </dgm:pt>
    <dgm:pt modelId="{7E452570-FD42-437E-8FA5-07D50FDCFDC3}">
      <dgm:prSet phldrT="[Text]"/>
      <dgm:spPr/>
      <dgm:t>
        <a:bodyPr/>
        <a:lstStyle/>
        <a:p>
          <a:r>
            <a:rPr lang="en-GB" dirty="0" smtClean="0"/>
            <a:t>Made recommendations on the package of measures that should be taken forward for further detailed consideration and consultation </a:t>
          </a:r>
          <a:endParaRPr lang="en-GB" dirty="0"/>
        </a:p>
      </dgm:t>
    </dgm:pt>
    <dgm:pt modelId="{AD8067F2-BBEB-4421-A2FA-1DA888CD08D6}" type="parTrans" cxnId="{5549EF14-957F-43FF-8032-A181252D1BE7}">
      <dgm:prSet/>
      <dgm:spPr/>
      <dgm:t>
        <a:bodyPr/>
        <a:lstStyle/>
        <a:p>
          <a:endParaRPr lang="en-GB"/>
        </a:p>
      </dgm:t>
    </dgm:pt>
    <dgm:pt modelId="{CE2F31D7-59D0-42D9-A971-3F7987EEA06B}" type="sibTrans" cxnId="{5549EF14-957F-43FF-8032-A181252D1BE7}">
      <dgm:prSet/>
      <dgm:spPr/>
      <dgm:t>
        <a:bodyPr/>
        <a:lstStyle/>
        <a:p>
          <a:endParaRPr lang="en-GB"/>
        </a:p>
      </dgm:t>
    </dgm:pt>
    <dgm:pt modelId="{B25635C6-DB5C-4D77-9712-9EDFF679C248}">
      <dgm:prSet phldrT="[Text]"/>
      <dgm:spPr/>
      <dgm:t>
        <a:bodyPr/>
        <a:lstStyle/>
        <a:p>
          <a:r>
            <a:rPr lang="en-GB" dirty="0" smtClean="0"/>
            <a:t>Provided high level costs for potential schemes</a:t>
          </a:r>
          <a:endParaRPr lang="en-GB" dirty="0"/>
        </a:p>
      </dgm:t>
    </dgm:pt>
    <dgm:pt modelId="{DEBF0F93-8797-4AB3-B3E1-90CFBBF054DC}" type="parTrans" cxnId="{2FA5154A-B98C-47A8-831C-65801E279057}">
      <dgm:prSet/>
      <dgm:spPr/>
      <dgm:t>
        <a:bodyPr/>
        <a:lstStyle/>
        <a:p>
          <a:endParaRPr lang="en-GB"/>
        </a:p>
      </dgm:t>
    </dgm:pt>
    <dgm:pt modelId="{BE45BA7C-28EA-4C7A-B117-2B79E2F511C1}" type="sibTrans" cxnId="{2FA5154A-B98C-47A8-831C-65801E279057}">
      <dgm:prSet/>
      <dgm:spPr/>
      <dgm:t>
        <a:bodyPr/>
        <a:lstStyle/>
        <a:p>
          <a:endParaRPr lang="en-GB"/>
        </a:p>
      </dgm:t>
    </dgm:pt>
    <dgm:pt modelId="{B98A33BB-4538-44E9-8F76-2891DEFB4D25}">
      <dgm:prSet phldrT="[Text]"/>
      <dgm:spPr/>
      <dgm:t>
        <a:bodyPr/>
        <a:lstStyle/>
        <a:p>
          <a:r>
            <a:rPr lang="en-GB" dirty="0" smtClean="0"/>
            <a:t>It hasn’t</a:t>
          </a:r>
          <a:endParaRPr lang="en-GB" dirty="0"/>
        </a:p>
      </dgm:t>
    </dgm:pt>
    <dgm:pt modelId="{A8B58C89-75A6-40D9-ABFA-ECB26BD515C4}" type="parTrans" cxnId="{E0DB58DF-F9FB-4013-B27C-6BA9C0088A4C}">
      <dgm:prSet/>
      <dgm:spPr/>
      <dgm:t>
        <a:bodyPr/>
        <a:lstStyle/>
        <a:p>
          <a:endParaRPr lang="en-GB"/>
        </a:p>
      </dgm:t>
    </dgm:pt>
    <dgm:pt modelId="{7E0E372A-C556-47E2-AD31-665744CCD024}" type="sibTrans" cxnId="{E0DB58DF-F9FB-4013-B27C-6BA9C0088A4C}">
      <dgm:prSet/>
      <dgm:spPr/>
      <dgm:t>
        <a:bodyPr/>
        <a:lstStyle/>
        <a:p>
          <a:endParaRPr lang="en-GB"/>
        </a:p>
      </dgm:t>
    </dgm:pt>
    <dgm:pt modelId="{8CEF782F-DF67-4344-99E2-5FCDD9DB14BD}">
      <dgm:prSet phldrT="[Text]"/>
      <dgm:spPr/>
      <dgm:t>
        <a:bodyPr/>
        <a:lstStyle/>
        <a:p>
          <a:r>
            <a:rPr lang="en-GB" dirty="0" smtClean="0"/>
            <a:t>Been prescriptive about development levels or mixes</a:t>
          </a:r>
          <a:endParaRPr lang="en-GB" dirty="0"/>
        </a:p>
      </dgm:t>
    </dgm:pt>
    <dgm:pt modelId="{3873FB5D-4076-4553-9A77-A8C616CC370D}" type="sibTrans" cxnId="{89E4FB9E-FAB4-4C80-BCCE-FF17D226A1D7}">
      <dgm:prSet/>
      <dgm:spPr/>
      <dgm:t>
        <a:bodyPr/>
        <a:lstStyle/>
        <a:p>
          <a:endParaRPr lang="en-GB"/>
        </a:p>
      </dgm:t>
    </dgm:pt>
    <dgm:pt modelId="{EA934805-0398-43EE-A4F0-5771CD02F2CC}" type="parTrans" cxnId="{89E4FB9E-FAB4-4C80-BCCE-FF17D226A1D7}">
      <dgm:prSet/>
      <dgm:spPr/>
      <dgm:t>
        <a:bodyPr/>
        <a:lstStyle/>
        <a:p>
          <a:endParaRPr lang="en-GB"/>
        </a:p>
      </dgm:t>
    </dgm:pt>
    <dgm:pt modelId="{BD45AFE2-054E-4460-BC08-74F4ECB8C2ED}">
      <dgm:prSet phldrT="[Text]"/>
      <dgm:spPr/>
      <dgm:t>
        <a:bodyPr/>
        <a:lstStyle/>
        <a:p>
          <a:r>
            <a:rPr lang="en-GB" dirty="0" smtClean="0"/>
            <a:t>Given precise alignments, route options or engineering drawings</a:t>
          </a:r>
          <a:endParaRPr lang="en-GB" dirty="0"/>
        </a:p>
      </dgm:t>
    </dgm:pt>
    <dgm:pt modelId="{899CE16E-7A40-4009-96A8-8529A47B68CF}" type="sibTrans" cxnId="{769E2EEC-768D-4F52-ACA8-008A3BA92AC6}">
      <dgm:prSet/>
      <dgm:spPr/>
      <dgm:t>
        <a:bodyPr/>
        <a:lstStyle/>
        <a:p>
          <a:endParaRPr lang="en-GB"/>
        </a:p>
      </dgm:t>
    </dgm:pt>
    <dgm:pt modelId="{BC273BB3-A847-428A-A328-F333B3741A7B}" type="parTrans" cxnId="{769E2EEC-768D-4F52-ACA8-008A3BA92AC6}">
      <dgm:prSet/>
      <dgm:spPr/>
      <dgm:t>
        <a:bodyPr/>
        <a:lstStyle/>
        <a:p>
          <a:endParaRPr lang="en-GB"/>
        </a:p>
      </dgm:t>
    </dgm:pt>
    <dgm:pt modelId="{ED529A09-73AF-4413-B715-65D91F26B950}">
      <dgm:prSet phldrT="[Text]"/>
      <dgm:spPr/>
      <dgm:t>
        <a:bodyPr/>
        <a:lstStyle/>
        <a:p>
          <a:r>
            <a:rPr lang="en-GB" b="1" dirty="0" smtClean="0"/>
            <a:t>Set out that there is a case for strategic solutions</a:t>
          </a:r>
          <a:endParaRPr lang="en-GB" b="1" dirty="0"/>
        </a:p>
      </dgm:t>
    </dgm:pt>
    <dgm:pt modelId="{BC1E206E-7B7F-44E8-BBE9-AEDA20C5D835}" type="parTrans" cxnId="{9C92FCF2-860D-4AC3-B0E9-0569A0C4F4EC}">
      <dgm:prSet/>
      <dgm:spPr/>
      <dgm:t>
        <a:bodyPr/>
        <a:lstStyle/>
        <a:p>
          <a:endParaRPr lang="en-GB"/>
        </a:p>
      </dgm:t>
    </dgm:pt>
    <dgm:pt modelId="{52808424-0482-413E-BE40-96238CB85438}" type="sibTrans" cxnId="{9C92FCF2-860D-4AC3-B0E9-0569A0C4F4EC}">
      <dgm:prSet/>
      <dgm:spPr/>
      <dgm:t>
        <a:bodyPr/>
        <a:lstStyle/>
        <a:p>
          <a:endParaRPr lang="en-GB"/>
        </a:p>
      </dgm:t>
    </dgm:pt>
    <dgm:pt modelId="{0A9AA3C0-0CBA-475B-8BDE-1B7617D085DE}">
      <dgm:prSet phldrT="[Text]"/>
      <dgm:spPr/>
      <dgm:t>
        <a:bodyPr/>
        <a:lstStyle/>
        <a:p>
          <a:r>
            <a:rPr lang="en-GB" dirty="0" smtClean="0"/>
            <a:t>Given enough detail to inform discussions on developer contributions</a:t>
          </a:r>
          <a:endParaRPr lang="en-GB" dirty="0"/>
        </a:p>
      </dgm:t>
    </dgm:pt>
    <dgm:pt modelId="{4A884929-B8E2-4567-B6A8-F4241B36C8BA}" type="parTrans" cxnId="{81A30ABD-AD01-4360-B27F-B35DBA1DAD77}">
      <dgm:prSet/>
      <dgm:spPr/>
      <dgm:t>
        <a:bodyPr/>
        <a:lstStyle/>
        <a:p>
          <a:endParaRPr lang="en-GB"/>
        </a:p>
      </dgm:t>
    </dgm:pt>
    <dgm:pt modelId="{E1F4AB53-385E-471B-8B77-E6DC3ED1A2B6}" type="sibTrans" cxnId="{81A30ABD-AD01-4360-B27F-B35DBA1DAD77}">
      <dgm:prSet/>
      <dgm:spPr/>
      <dgm:t>
        <a:bodyPr/>
        <a:lstStyle/>
        <a:p>
          <a:endParaRPr lang="en-GB"/>
        </a:p>
      </dgm:t>
    </dgm:pt>
    <dgm:pt modelId="{8AA2B5A9-EC48-4974-A627-439DAC323DB7}">
      <dgm:prSet phldrT="[Text]"/>
      <dgm:spPr/>
      <dgm:t>
        <a:bodyPr/>
        <a:lstStyle/>
        <a:p>
          <a:r>
            <a:rPr lang="en-GB" dirty="0" smtClean="0"/>
            <a:t>Been a substitute for developers producing a comprehensive Transport Assessment in support of their planning application</a:t>
          </a:r>
          <a:endParaRPr lang="en-GB" dirty="0"/>
        </a:p>
      </dgm:t>
    </dgm:pt>
    <dgm:pt modelId="{03852E34-C539-476B-85A4-C06559CD5396}" type="parTrans" cxnId="{1E15712B-9912-437F-9CF8-6CAA3ACA9043}">
      <dgm:prSet/>
      <dgm:spPr/>
      <dgm:t>
        <a:bodyPr/>
        <a:lstStyle/>
        <a:p>
          <a:endParaRPr lang="en-GB"/>
        </a:p>
      </dgm:t>
    </dgm:pt>
    <dgm:pt modelId="{D88AC82C-8D05-428A-B4B3-B16B016C6E21}" type="sibTrans" cxnId="{1E15712B-9912-437F-9CF8-6CAA3ACA9043}">
      <dgm:prSet/>
      <dgm:spPr/>
      <dgm:t>
        <a:bodyPr/>
        <a:lstStyle/>
        <a:p>
          <a:endParaRPr lang="en-GB"/>
        </a:p>
      </dgm:t>
    </dgm:pt>
    <dgm:pt modelId="{4762C61C-55D9-4140-A945-798CF620C727}">
      <dgm:prSet phldrT="[Text]"/>
      <dgm:spPr/>
      <dgm:t>
        <a:bodyPr/>
        <a:lstStyle/>
        <a:p>
          <a:r>
            <a:rPr lang="en-GB" b="1" dirty="0" smtClean="0"/>
            <a:t>Fleshed out the exact detail of the solutions, this will form the next phase of work</a:t>
          </a:r>
          <a:endParaRPr lang="en-GB" b="1" dirty="0"/>
        </a:p>
      </dgm:t>
    </dgm:pt>
    <dgm:pt modelId="{D2B256A9-5A0B-4AFF-A0B9-F08099A0ECC6}" type="parTrans" cxnId="{B18F69FC-3E8D-44C6-9E67-D18A9BD5E61F}">
      <dgm:prSet/>
      <dgm:spPr/>
      <dgm:t>
        <a:bodyPr/>
        <a:lstStyle/>
        <a:p>
          <a:endParaRPr lang="en-GB"/>
        </a:p>
      </dgm:t>
    </dgm:pt>
    <dgm:pt modelId="{1BD9AF66-089D-492D-9354-5CF591F1F1D9}" type="sibTrans" cxnId="{B18F69FC-3E8D-44C6-9E67-D18A9BD5E61F}">
      <dgm:prSet/>
      <dgm:spPr/>
      <dgm:t>
        <a:bodyPr/>
        <a:lstStyle/>
        <a:p>
          <a:endParaRPr lang="en-GB"/>
        </a:p>
      </dgm:t>
    </dgm:pt>
    <dgm:pt modelId="{A4796ACB-3D56-48EB-B7C5-A47BB8C77FCB}" type="pres">
      <dgm:prSet presAssocID="{398A55FC-6DEE-4AB3-A4F7-CCD0AFF3F5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B3DBAAC-1C79-4DED-8EA5-F1B1D01FCFC1}" type="pres">
      <dgm:prSet presAssocID="{F5A9D655-ACC3-41A7-BD83-625C00F0A3A9}" presName="composite" presStyleCnt="0"/>
      <dgm:spPr/>
    </dgm:pt>
    <dgm:pt modelId="{303A98B2-5749-4ADF-9BC4-80FE011FEAB1}" type="pres">
      <dgm:prSet presAssocID="{F5A9D655-ACC3-41A7-BD83-625C00F0A3A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A7ABBC-D809-4D85-BA31-83B7A7A518A3}" type="pres">
      <dgm:prSet presAssocID="{F5A9D655-ACC3-41A7-BD83-625C00F0A3A9}" presName="desTx" presStyleLbl="alignAccFollowNode1" presStyleIdx="0" presStyleCnt="2" custLinFactNeighborX="-45010" custLinFactNeighborY="6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BBC181-F12E-4815-A096-AE10823944E9}" type="pres">
      <dgm:prSet presAssocID="{FCDCA99E-A703-49B0-B1F1-7F0697FC6210}" presName="space" presStyleCnt="0"/>
      <dgm:spPr/>
    </dgm:pt>
    <dgm:pt modelId="{D08C3448-1239-4BE7-8C6B-4E896F8E69E7}" type="pres">
      <dgm:prSet presAssocID="{B98A33BB-4538-44E9-8F76-2891DEFB4D25}" presName="composite" presStyleCnt="0"/>
      <dgm:spPr/>
    </dgm:pt>
    <dgm:pt modelId="{3AD68385-4BDB-46B7-94B1-B98FDFA555C8}" type="pres">
      <dgm:prSet presAssocID="{B98A33BB-4538-44E9-8F76-2891DEFB4D2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592147-AAA9-41FD-B40E-544CDA6CBCA5}" type="pres">
      <dgm:prSet presAssocID="{B98A33BB-4538-44E9-8F76-2891DEFB4D2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1A30ABD-AD01-4360-B27F-B35DBA1DAD77}" srcId="{F5A9D655-ACC3-41A7-BD83-625C00F0A3A9}" destId="{0A9AA3C0-0CBA-475B-8BDE-1B7617D085DE}" srcOrd="2" destOrd="0" parTransId="{4A884929-B8E2-4567-B6A8-F4241B36C8BA}" sibTransId="{E1F4AB53-385E-471B-8B77-E6DC3ED1A2B6}"/>
    <dgm:cxn modelId="{769E2EEC-768D-4F52-ACA8-008A3BA92AC6}" srcId="{B98A33BB-4538-44E9-8F76-2891DEFB4D25}" destId="{BD45AFE2-054E-4460-BC08-74F4ECB8C2ED}" srcOrd="0" destOrd="0" parTransId="{BC273BB3-A847-428A-A328-F333B3741A7B}" sibTransId="{899CE16E-7A40-4009-96A8-8529A47B68CF}"/>
    <dgm:cxn modelId="{1E15712B-9912-437F-9CF8-6CAA3ACA9043}" srcId="{B98A33BB-4538-44E9-8F76-2891DEFB4D25}" destId="{8AA2B5A9-EC48-4974-A627-439DAC323DB7}" srcOrd="2" destOrd="0" parTransId="{03852E34-C539-476B-85A4-C06559CD5396}" sibTransId="{D88AC82C-8D05-428A-B4B3-B16B016C6E21}"/>
    <dgm:cxn modelId="{EF51356F-94DA-4824-8D21-AE276554A6C5}" type="presOf" srcId="{ED529A09-73AF-4413-B715-65D91F26B950}" destId="{5FA7ABBC-D809-4D85-BA31-83B7A7A518A3}" srcOrd="0" destOrd="3" presId="urn:microsoft.com/office/officeart/2005/8/layout/hList1"/>
    <dgm:cxn modelId="{5E491C09-BD57-4854-B301-7B8513DE2715}" type="presOf" srcId="{398A55FC-6DEE-4AB3-A4F7-CCD0AFF3F513}" destId="{A4796ACB-3D56-48EB-B7C5-A47BB8C77FCB}" srcOrd="0" destOrd="0" presId="urn:microsoft.com/office/officeart/2005/8/layout/hList1"/>
    <dgm:cxn modelId="{D76DC96C-27E3-4CA7-89B1-DB505EBDB5E2}" type="presOf" srcId="{BD45AFE2-054E-4460-BC08-74F4ECB8C2ED}" destId="{22592147-AAA9-41FD-B40E-544CDA6CBCA5}" srcOrd="0" destOrd="0" presId="urn:microsoft.com/office/officeart/2005/8/layout/hList1"/>
    <dgm:cxn modelId="{5549EF14-957F-43FF-8032-A181252D1BE7}" srcId="{F5A9D655-ACC3-41A7-BD83-625C00F0A3A9}" destId="{7E452570-FD42-437E-8FA5-07D50FDCFDC3}" srcOrd="0" destOrd="0" parTransId="{AD8067F2-BBEB-4421-A2FA-1DA888CD08D6}" sibTransId="{CE2F31D7-59D0-42D9-A971-3F7987EEA06B}"/>
    <dgm:cxn modelId="{2FA5154A-B98C-47A8-831C-65801E279057}" srcId="{F5A9D655-ACC3-41A7-BD83-625C00F0A3A9}" destId="{B25635C6-DB5C-4D77-9712-9EDFF679C248}" srcOrd="1" destOrd="0" parTransId="{DEBF0F93-8797-4AB3-B3E1-90CFBBF054DC}" sibTransId="{BE45BA7C-28EA-4C7A-B117-2B79E2F511C1}"/>
    <dgm:cxn modelId="{B18F69FC-3E8D-44C6-9E67-D18A9BD5E61F}" srcId="{B98A33BB-4538-44E9-8F76-2891DEFB4D25}" destId="{4762C61C-55D9-4140-A945-798CF620C727}" srcOrd="3" destOrd="0" parTransId="{D2B256A9-5A0B-4AFF-A0B9-F08099A0ECC6}" sibTransId="{1BD9AF66-089D-492D-9354-5CF591F1F1D9}"/>
    <dgm:cxn modelId="{3CFF96FC-74E8-4CA9-84A1-B778CE9084B4}" type="presOf" srcId="{7E452570-FD42-437E-8FA5-07D50FDCFDC3}" destId="{5FA7ABBC-D809-4D85-BA31-83B7A7A518A3}" srcOrd="0" destOrd="0" presId="urn:microsoft.com/office/officeart/2005/8/layout/hList1"/>
    <dgm:cxn modelId="{9C92FCF2-860D-4AC3-B0E9-0569A0C4F4EC}" srcId="{F5A9D655-ACC3-41A7-BD83-625C00F0A3A9}" destId="{ED529A09-73AF-4413-B715-65D91F26B950}" srcOrd="3" destOrd="0" parTransId="{BC1E206E-7B7F-44E8-BBE9-AEDA20C5D835}" sibTransId="{52808424-0482-413E-BE40-96238CB85438}"/>
    <dgm:cxn modelId="{5FC3E6A5-134E-4C47-9DB2-DB1847928E3B}" type="presOf" srcId="{4762C61C-55D9-4140-A945-798CF620C727}" destId="{22592147-AAA9-41FD-B40E-544CDA6CBCA5}" srcOrd="0" destOrd="3" presId="urn:microsoft.com/office/officeart/2005/8/layout/hList1"/>
    <dgm:cxn modelId="{B34406FE-94A5-4CAA-ADC1-D8D9DB15ADDF}" type="presOf" srcId="{0A9AA3C0-0CBA-475B-8BDE-1B7617D085DE}" destId="{5FA7ABBC-D809-4D85-BA31-83B7A7A518A3}" srcOrd="0" destOrd="2" presId="urn:microsoft.com/office/officeart/2005/8/layout/hList1"/>
    <dgm:cxn modelId="{89E4FB9E-FAB4-4C80-BCCE-FF17D226A1D7}" srcId="{B98A33BB-4538-44E9-8F76-2891DEFB4D25}" destId="{8CEF782F-DF67-4344-99E2-5FCDD9DB14BD}" srcOrd="1" destOrd="0" parTransId="{EA934805-0398-43EE-A4F0-5771CD02F2CC}" sibTransId="{3873FB5D-4076-4553-9A77-A8C616CC370D}"/>
    <dgm:cxn modelId="{17767B20-7CA7-4A26-AFBB-BBFAF533F4A6}" type="presOf" srcId="{8CEF782F-DF67-4344-99E2-5FCDD9DB14BD}" destId="{22592147-AAA9-41FD-B40E-544CDA6CBCA5}" srcOrd="0" destOrd="1" presId="urn:microsoft.com/office/officeart/2005/8/layout/hList1"/>
    <dgm:cxn modelId="{E0DB58DF-F9FB-4013-B27C-6BA9C0088A4C}" srcId="{398A55FC-6DEE-4AB3-A4F7-CCD0AFF3F513}" destId="{B98A33BB-4538-44E9-8F76-2891DEFB4D25}" srcOrd="1" destOrd="0" parTransId="{A8B58C89-75A6-40D9-ABFA-ECB26BD515C4}" sibTransId="{7E0E372A-C556-47E2-AD31-665744CCD024}"/>
    <dgm:cxn modelId="{87124640-6FB9-4A67-87CC-F304C3B9D670}" srcId="{398A55FC-6DEE-4AB3-A4F7-CCD0AFF3F513}" destId="{F5A9D655-ACC3-41A7-BD83-625C00F0A3A9}" srcOrd="0" destOrd="0" parTransId="{5DEEA3CE-DF92-4764-B187-C7533925BDE0}" sibTransId="{FCDCA99E-A703-49B0-B1F1-7F0697FC6210}"/>
    <dgm:cxn modelId="{EA4EDCBA-EFE6-458A-886E-C626A2DE4E4B}" type="presOf" srcId="{F5A9D655-ACC3-41A7-BD83-625C00F0A3A9}" destId="{303A98B2-5749-4ADF-9BC4-80FE011FEAB1}" srcOrd="0" destOrd="0" presId="urn:microsoft.com/office/officeart/2005/8/layout/hList1"/>
    <dgm:cxn modelId="{EB0B4AD7-2853-4EEA-B525-B96FDAA9200E}" type="presOf" srcId="{B98A33BB-4538-44E9-8F76-2891DEFB4D25}" destId="{3AD68385-4BDB-46B7-94B1-B98FDFA555C8}" srcOrd="0" destOrd="0" presId="urn:microsoft.com/office/officeart/2005/8/layout/hList1"/>
    <dgm:cxn modelId="{CD32A788-7F12-429A-BAC8-90ED857EF53E}" type="presOf" srcId="{B25635C6-DB5C-4D77-9712-9EDFF679C248}" destId="{5FA7ABBC-D809-4D85-BA31-83B7A7A518A3}" srcOrd="0" destOrd="1" presId="urn:microsoft.com/office/officeart/2005/8/layout/hList1"/>
    <dgm:cxn modelId="{F7B23C07-1989-4247-AA80-6C3E9AD8608C}" type="presOf" srcId="{8AA2B5A9-EC48-4974-A627-439DAC323DB7}" destId="{22592147-AAA9-41FD-B40E-544CDA6CBCA5}" srcOrd="0" destOrd="2" presId="urn:microsoft.com/office/officeart/2005/8/layout/hList1"/>
    <dgm:cxn modelId="{6CBD9768-139F-485C-A1DA-F83866B6B2EE}" type="presParOf" srcId="{A4796ACB-3D56-48EB-B7C5-A47BB8C77FCB}" destId="{2B3DBAAC-1C79-4DED-8EA5-F1B1D01FCFC1}" srcOrd="0" destOrd="0" presId="urn:microsoft.com/office/officeart/2005/8/layout/hList1"/>
    <dgm:cxn modelId="{FA6465BB-EA90-4A84-9DEC-B976EF56BEC5}" type="presParOf" srcId="{2B3DBAAC-1C79-4DED-8EA5-F1B1D01FCFC1}" destId="{303A98B2-5749-4ADF-9BC4-80FE011FEAB1}" srcOrd="0" destOrd="0" presId="urn:microsoft.com/office/officeart/2005/8/layout/hList1"/>
    <dgm:cxn modelId="{51BB7CBA-2E4C-4F95-B99D-8DE090F24D4C}" type="presParOf" srcId="{2B3DBAAC-1C79-4DED-8EA5-F1B1D01FCFC1}" destId="{5FA7ABBC-D809-4D85-BA31-83B7A7A518A3}" srcOrd="1" destOrd="0" presId="urn:microsoft.com/office/officeart/2005/8/layout/hList1"/>
    <dgm:cxn modelId="{ED399EFA-B2DE-4958-8221-F15539C5E1CF}" type="presParOf" srcId="{A4796ACB-3D56-48EB-B7C5-A47BB8C77FCB}" destId="{EABBC181-F12E-4815-A096-AE10823944E9}" srcOrd="1" destOrd="0" presId="urn:microsoft.com/office/officeart/2005/8/layout/hList1"/>
    <dgm:cxn modelId="{EDD81030-50FC-4177-8443-C14B399E217E}" type="presParOf" srcId="{A4796ACB-3D56-48EB-B7C5-A47BB8C77FCB}" destId="{D08C3448-1239-4BE7-8C6B-4E896F8E69E7}" srcOrd="2" destOrd="0" presId="urn:microsoft.com/office/officeart/2005/8/layout/hList1"/>
    <dgm:cxn modelId="{FAC752B6-00EF-4119-9F0C-8C0A73559E34}" type="presParOf" srcId="{D08C3448-1239-4BE7-8C6B-4E896F8E69E7}" destId="{3AD68385-4BDB-46B7-94B1-B98FDFA555C8}" srcOrd="0" destOrd="0" presId="urn:microsoft.com/office/officeart/2005/8/layout/hList1"/>
    <dgm:cxn modelId="{707D69CE-6DDC-49A8-BB92-119DFF692819}" type="presParOf" srcId="{D08C3448-1239-4BE7-8C6B-4E896F8E69E7}" destId="{22592147-AAA9-41FD-B40E-544CDA6CBCA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5A7EDD-F061-4556-AF84-BE703FC14FA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691120-05EB-4593-9543-0547968E237F}">
      <dgm:prSet phldrT="[Text]"/>
      <dgm:spPr/>
      <dgm:t>
        <a:bodyPr/>
        <a:lstStyle/>
        <a:p>
          <a:r>
            <a:rPr lang="en-GB" dirty="0" smtClean="0"/>
            <a:t>Public Sector</a:t>
          </a:r>
          <a:endParaRPr lang="en-GB" dirty="0"/>
        </a:p>
      </dgm:t>
    </dgm:pt>
    <dgm:pt modelId="{AAF41EE0-5249-46B6-BBAF-829B2E471003}" type="parTrans" cxnId="{B82F2B7B-B5DA-4303-85A5-121A9B9A75B4}">
      <dgm:prSet/>
      <dgm:spPr/>
      <dgm:t>
        <a:bodyPr/>
        <a:lstStyle/>
        <a:p>
          <a:endParaRPr lang="en-GB"/>
        </a:p>
      </dgm:t>
    </dgm:pt>
    <dgm:pt modelId="{E2C79C78-B005-47B9-840A-55BA8279B950}" type="sibTrans" cxnId="{B82F2B7B-B5DA-4303-85A5-121A9B9A75B4}">
      <dgm:prSet/>
      <dgm:spPr/>
      <dgm:t>
        <a:bodyPr/>
        <a:lstStyle/>
        <a:p>
          <a:endParaRPr lang="en-GB"/>
        </a:p>
      </dgm:t>
    </dgm:pt>
    <dgm:pt modelId="{9027C845-CB64-4AE6-8694-BE8B9F973551}">
      <dgm:prSet phldrT="[Text]"/>
      <dgm:spPr/>
      <dgm:t>
        <a:bodyPr/>
        <a:lstStyle/>
        <a:p>
          <a:r>
            <a:rPr lang="en-GB" dirty="0" smtClean="0"/>
            <a:t>Local Communities</a:t>
          </a:r>
          <a:endParaRPr lang="en-GB" dirty="0"/>
        </a:p>
      </dgm:t>
    </dgm:pt>
    <dgm:pt modelId="{66D09168-8D77-42D0-B003-B6FDC8041A6A}" type="parTrans" cxnId="{9C0F54B9-48B6-4A09-8A04-9EC7597CC27C}">
      <dgm:prSet/>
      <dgm:spPr/>
      <dgm:t>
        <a:bodyPr/>
        <a:lstStyle/>
        <a:p>
          <a:endParaRPr lang="en-GB"/>
        </a:p>
      </dgm:t>
    </dgm:pt>
    <dgm:pt modelId="{FFD7A7A6-786F-4DD2-A316-1DF1ED5A33F5}" type="sibTrans" cxnId="{9C0F54B9-48B6-4A09-8A04-9EC7597CC27C}">
      <dgm:prSet/>
      <dgm:spPr/>
      <dgm:t>
        <a:bodyPr/>
        <a:lstStyle/>
        <a:p>
          <a:endParaRPr lang="en-GB"/>
        </a:p>
      </dgm:t>
    </dgm:pt>
    <dgm:pt modelId="{25598D6E-0481-4465-BE6E-C30067405E0A}">
      <dgm:prSet phldrT="[Text]"/>
      <dgm:spPr/>
      <dgm:t>
        <a:bodyPr/>
        <a:lstStyle/>
        <a:p>
          <a:r>
            <a:rPr lang="en-GB" dirty="0" smtClean="0"/>
            <a:t>Private Sector</a:t>
          </a:r>
          <a:endParaRPr lang="en-GB" dirty="0"/>
        </a:p>
      </dgm:t>
    </dgm:pt>
    <dgm:pt modelId="{ED52CCAD-BEDE-4DC1-9713-52667DC13518}" type="parTrans" cxnId="{D5AD3604-2765-455F-AC6D-615776189FDD}">
      <dgm:prSet/>
      <dgm:spPr/>
      <dgm:t>
        <a:bodyPr/>
        <a:lstStyle/>
        <a:p>
          <a:endParaRPr lang="en-GB"/>
        </a:p>
      </dgm:t>
    </dgm:pt>
    <dgm:pt modelId="{B46684C6-1367-4176-AC5B-92C6BF35BA27}" type="sibTrans" cxnId="{D5AD3604-2765-455F-AC6D-615776189FDD}">
      <dgm:prSet/>
      <dgm:spPr/>
      <dgm:t>
        <a:bodyPr/>
        <a:lstStyle/>
        <a:p>
          <a:endParaRPr lang="en-GB"/>
        </a:p>
      </dgm:t>
    </dgm:pt>
    <dgm:pt modelId="{F53F5221-BC87-4325-80B2-412766A98859}" type="pres">
      <dgm:prSet presAssocID="{A65A7EDD-F061-4556-AF84-BE703FC14F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B97A9B-9A89-4304-AA29-03647271C72E}" type="pres">
      <dgm:prSet presAssocID="{71691120-05EB-4593-9543-0547968E237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537F16-681F-472C-8F9A-735CA06848EC}" type="pres">
      <dgm:prSet presAssocID="{E2C79C78-B005-47B9-840A-55BA8279B950}" presName="sibTrans" presStyleLbl="sibTrans2D1" presStyleIdx="0" presStyleCnt="3"/>
      <dgm:spPr/>
      <dgm:t>
        <a:bodyPr/>
        <a:lstStyle/>
        <a:p>
          <a:endParaRPr lang="en-GB"/>
        </a:p>
      </dgm:t>
    </dgm:pt>
    <dgm:pt modelId="{5185D6E2-D460-4224-BCDD-A7C13402AF12}" type="pres">
      <dgm:prSet presAssocID="{E2C79C78-B005-47B9-840A-55BA8279B950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6487A140-936A-47EE-81B7-A974330EDB66}" type="pres">
      <dgm:prSet presAssocID="{9027C845-CB64-4AE6-8694-BE8B9F9735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A7A48F-ECE2-4A67-8976-C07623A1D847}" type="pres">
      <dgm:prSet presAssocID="{FFD7A7A6-786F-4DD2-A316-1DF1ED5A33F5}" presName="sibTrans" presStyleLbl="sibTrans2D1" presStyleIdx="1" presStyleCnt="3"/>
      <dgm:spPr/>
      <dgm:t>
        <a:bodyPr/>
        <a:lstStyle/>
        <a:p>
          <a:endParaRPr lang="en-GB"/>
        </a:p>
      </dgm:t>
    </dgm:pt>
    <dgm:pt modelId="{B887A49F-ACA0-4460-81CB-46AACF8ED642}" type="pres">
      <dgm:prSet presAssocID="{FFD7A7A6-786F-4DD2-A316-1DF1ED5A33F5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781E5B88-F4C9-4052-B626-689C0CEE9C1A}" type="pres">
      <dgm:prSet presAssocID="{25598D6E-0481-4465-BE6E-C30067405E0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8D256E-58D3-4E65-941B-E35DBAE82350}" type="pres">
      <dgm:prSet presAssocID="{B46684C6-1367-4176-AC5B-92C6BF35BA27}" presName="sibTrans" presStyleLbl="sibTrans2D1" presStyleIdx="2" presStyleCnt="3"/>
      <dgm:spPr/>
      <dgm:t>
        <a:bodyPr/>
        <a:lstStyle/>
        <a:p>
          <a:endParaRPr lang="en-GB"/>
        </a:p>
      </dgm:t>
    </dgm:pt>
    <dgm:pt modelId="{F57784C1-DF5D-41C3-BCCC-A0AA04A1A59B}" type="pres">
      <dgm:prSet presAssocID="{B46684C6-1367-4176-AC5B-92C6BF35BA27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B82F2B7B-B5DA-4303-85A5-121A9B9A75B4}" srcId="{A65A7EDD-F061-4556-AF84-BE703FC14FA6}" destId="{71691120-05EB-4593-9543-0547968E237F}" srcOrd="0" destOrd="0" parTransId="{AAF41EE0-5249-46B6-BBAF-829B2E471003}" sibTransId="{E2C79C78-B005-47B9-840A-55BA8279B950}"/>
    <dgm:cxn modelId="{692885AC-D0B2-4D6B-B7EA-A34EF2BF717D}" type="presOf" srcId="{71691120-05EB-4593-9543-0547968E237F}" destId="{ACB97A9B-9A89-4304-AA29-03647271C72E}" srcOrd="0" destOrd="0" presId="urn:microsoft.com/office/officeart/2005/8/layout/cycle7"/>
    <dgm:cxn modelId="{3D114B8C-F101-4BC5-ADD6-7E3715B8F528}" type="presOf" srcId="{FFD7A7A6-786F-4DD2-A316-1DF1ED5A33F5}" destId="{12A7A48F-ECE2-4A67-8976-C07623A1D847}" srcOrd="0" destOrd="0" presId="urn:microsoft.com/office/officeart/2005/8/layout/cycle7"/>
    <dgm:cxn modelId="{D5AD3604-2765-455F-AC6D-615776189FDD}" srcId="{A65A7EDD-F061-4556-AF84-BE703FC14FA6}" destId="{25598D6E-0481-4465-BE6E-C30067405E0A}" srcOrd="2" destOrd="0" parTransId="{ED52CCAD-BEDE-4DC1-9713-52667DC13518}" sibTransId="{B46684C6-1367-4176-AC5B-92C6BF35BA27}"/>
    <dgm:cxn modelId="{9DC24DA5-52FE-4EDE-8196-C3353B1DC047}" type="presOf" srcId="{9027C845-CB64-4AE6-8694-BE8B9F973551}" destId="{6487A140-936A-47EE-81B7-A974330EDB66}" srcOrd="0" destOrd="0" presId="urn:microsoft.com/office/officeart/2005/8/layout/cycle7"/>
    <dgm:cxn modelId="{DBD567D1-185F-4FC6-8791-44053927E3DE}" type="presOf" srcId="{25598D6E-0481-4465-BE6E-C30067405E0A}" destId="{781E5B88-F4C9-4052-B626-689C0CEE9C1A}" srcOrd="0" destOrd="0" presId="urn:microsoft.com/office/officeart/2005/8/layout/cycle7"/>
    <dgm:cxn modelId="{37507841-0FE7-4C23-B102-CA394E7E894F}" type="presOf" srcId="{B46684C6-1367-4176-AC5B-92C6BF35BA27}" destId="{F57784C1-DF5D-41C3-BCCC-A0AA04A1A59B}" srcOrd="1" destOrd="0" presId="urn:microsoft.com/office/officeart/2005/8/layout/cycle7"/>
    <dgm:cxn modelId="{B836C268-BD21-49B8-9A48-ED7337713A35}" type="presOf" srcId="{E2C79C78-B005-47B9-840A-55BA8279B950}" destId="{0E537F16-681F-472C-8F9A-735CA06848EC}" srcOrd="0" destOrd="0" presId="urn:microsoft.com/office/officeart/2005/8/layout/cycle7"/>
    <dgm:cxn modelId="{E14AA350-1712-42E1-94F0-C9EE1D7F15F1}" type="presOf" srcId="{B46684C6-1367-4176-AC5B-92C6BF35BA27}" destId="{CB8D256E-58D3-4E65-941B-E35DBAE82350}" srcOrd="0" destOrd="0" presId="urn:microsoft.com/office/officeart/2005/8/layout/cycle7"/>
    <dgm:cxn modelId="{EC6CCC24-1CF4-46E1-B681-842E459AFC85}" type="presOf" srcId="{FFD7A7A6-786F-4DD2-A316-1DF1ED5A33F5}" destId="{B887A49F-ACA0-4460-81CB-46AACF8ED642}" srcOrd="1" destOrd="0" presId="urn:microsoft.com/office/officeart/2005/8/layout/cycle7"/>
    <dgm:cxn modelId="{3D2CC459-AFBA-4AF0-B02E-34EE44A05AB7}" type="presOf" srcId="{A65A7EDD-F061-4556-AF84-BE703FC14FA6}" destId="{F53F5221-BC87-4325-80B2-412766A98859}" srcOrd="0" destOrd="0" presId="urn:microsoft.com/office/officeart/2005/8/layout/cycle7"/>
    <dgm:cxn modelId="{9C0F54B9-48B6-4A09-8A04-9EC7597CC27C}" srcId="{A65A7EDD-F061-4556-AF84-BE703FC14FA6}" destId="{9027C845-CB64-4AE6-8694-BE8B9F973551}" srcOrd="1" destOrd="0" parTransId="{66D09168-8D77-42D0-B003-B6FDC8041A6A}" sibTransId="{FFD7A7A6-786F-4DD2-A316-1DF1ED5A33F5}"/>
    <dgm:cxn modelId="{253688DB-22A3-437F-9223-AF52AE8EA8ED}" type="presOf" srcId="{E2C79C78-B005-47B9-840A-55BA8279B950}" destId="{5185D6E2-D460-4224-BCDD-A7C13402AF12}" srcOrd="1" destOrd="0" presId="urn:microsoft.com/office/officeart/2005/8/layout/cycle7"/>
    <dgm:cxn modelId="{0622706C-EFBA-40A1-807D-9E21EE56CEC6}" type="presParOf" srcId="{F53F5221-BC87-4325-80B2-412766A98859}" destId="{ACB97A9B-9A89-4304-AA29-03647271C72E}" srcOrd="0" destOrd="0" presId="urn:microsoft.com/office/officeart/2005/8/layout/cycle7"/>
    <dgm:cxn modelId="{DD911D3C-774E-4D2D-916B-0158A94F03B2}" type="presParOf" srcId="{F53F5221-BC87-4325-80B2-412766A98859}" destId="{0E537F16-681F-472C-8F9A-735CA06848EC}" srcOrd="1" destOrd="0" presId="urn:microsoft.com/office/officeart/2005/8/layout/cycle7"/>
    <dgm:cxn modelId="{83327D0A-7904-4C58-9A8E-A83D3E858201}" type="presParOf" srcId="{0E537F16-681F-472C-8F9A-735CA06848EC}" destId="{5185D6E2-D460-4224-BCDD-A7C13402AF12}" srcOrd="0" destOrd="0" presId="urn:microsoft.com/office/officeart/2005/8/layout/cycle7"/>
    <dgm:cxn modelId="{23B5059F-28AF-441B-8B9D-F6678489989E}" type="presParOf" srcId="{F53F5221-BC87-4325-80B2-412766A98859}" destId="{6487A140-936A-47EE-81B7-A974330EDB66}" srcOrd="2" destOrd="0" presId="urn:microsoft.com/office/officeart/2005/8/layout/cycle7"/>
    <dgm:cxn modelId="{87157CBE-EB29-469E-897F-1376B6D5214A}" type="presParOf" srcId="{F53F5221-BC87-4325-80B2-412766A98859}" destId="{12A7A48F-ECE2-4A67-8976-C07623A1D847}" srcOrd="3" destOrd="0" presId="urn:microsoft.com/office/officeart/2005/8/layout/cycle7"/>
    <dgm:cxn modelId="{A6A3C1DB-A099-4917-BED9-E3FBAD650AD2}" type="presParOf" srcId="{12A7A48F-ECE2-4A67-8976-C07623A1D847}" destId="{B887A49F-ACA0-4460-81CB-46AACF8ED642}" srcOrd="0" destOrd="0" presId="urn:microsoft.com/office/officeart/2005/8/layout/cycle7"/>
    <dgm:cxn modelId="{BFF265B0-3703-44DD-BB38-2630FD4B8E4D}" type="presParOf" srcId="{F53F5221-BC87-4325-80B2-412766A98859}" destId="{781E5B88-F4C9-4052-B626-689C0CEE9C1A}" srcOrd="4" destOrd="0" presId="urn:microsoft.com/office/officeart/2005/8/layout/cycle7"/>
    <dgm:cxn modelId="{0D5BA48D-4ED9-4A45-8F9F-6F85DD5549A0}" type="presParOf" srcId="{F53F5221-BC87-4325-80B2-412766A98859}" destId="{CB8D256E-58D3-4E65-941B-E35DBAE82350}" srcOrd="5" destOrd="0" presId="urn:microsoft.com/office/officeart/2005/8/layout/cycle7"/>
    <dgm:cxn modelId="{F02F323A-8971-4301-ABAA-E6F7C017C614}" type="presParOf" srcId="{CB8D256E-58D3-4E65-941B-E35DBAE82350}" destId="{F57784C1-DF5D-41C3-BCCC-A0AA04A1A59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C29D0-0D5A-481D-8113-2D62E2992542}">
      <dsp:nvSpPr>
        <dsp:cNvPr id="0" name=""/>
        <dsp:cNvSpPr/>
      </dsp:nvSpPr>
      <dsp:spPr>
        <a:xfrm rot="5400000">
          <a:off x="6871811" y="-2771947"/>
          <a:ext cx="1179382" cy="70225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Options Study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Strategic Outline Business Case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Principles and mechanisms for appropriate developer contributions</a:t>
          </a:r>
          <a:endParaRPr lang="en-GB" sz="1700" kern="1200" dirty="0"/>
        </a:p>
      </dsp:txBody>
      <dsp:txXfrm rot="-5400000">
        <a:off x="3950207" y="207230"/>
        <a:ext cx="6965018" cy="1064236"/>
      </dsp:txXfrm>
    </dsp:sp>
    <dsp:sp modelId="{9556D9A5-9ABA-47EB-83B1-5DE4B9920149}">
      <dsp:nvSpPr>
        <dsp:cNvPr id="0" name=""/>
        <dsp:cNvSpPr/>
      </dsp:nvSpPr>
      <dsp:spPr>
        <a:xfrm>
          <a:off x="0" y="2233"/>
          <a:ext cx="3950207" cy="147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/>
            <a:t>Strand 1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Ely-Cambridge Corridor</a:t>
          </a:r>
          <a:endParaRPr lang="en-GB" sz="2600" kern="1200" dirty="0"/>
        </a:p>
      </dsp:txBody>
      <dsp:txXfrm>
        <a:off x="71966" y="74199"/>
        <a:ext cx="3806275" cy="1330296"/>
      </dsp:txXfrm>
    </dsp:sp>
    <dsp:sp modelId="{6088DF6B-12EF-4282-B186-4DB0BA81D76A}">
      <dsp:nvSpPr>
        <dsp:cNvPr id="0" name=""/>
        <dsp:cNvSpPr/>
      </dsp:nvSpPr>
      <dsp:spPr>
        <a:xfrm rot="5400000">
          <a:off x="6871811" y="-1224007"/>
          <a:ext cx="1179382" cy="70225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Transport Study for Waterbeach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Infrastructure package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Phasing</a:t>
          </a:r>
          <a:endParaRPr lang="en-GB" sz="1700" kern="1200" dirty="0"/>
        </a:p>
      </dsp:txBody>
      <dsp:txXfrm rot="-5400000">
        <a:off x="3950207" y="1755170"/>
        <a:ext cx="6965018" cy="1064236"/>
      </dsp:txXfrm>
    </dsp:sp>
    <dsp:sp modelId="{1CB40492-2201-4A9B-9959-15DAA200FA69}">
      <dsp:nvSpPr>
        <dsp:cNvPr id="0" name=""/>
        <dsp:cNvSpPr/>
      </dsp:nvSpPr>
      <dsp:spPr>
        <a:xfrm>
          <a:off x="0" y="1550173"/>
          <a:ext cx="3950207" cy="147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/>
            <a:t>Strand 2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Specific requirements for Waterbeach</a:t>
          </a:r>
          <a:endParaRPr lang="en-GB" sz="2600" kern="1200" dirty="0"/>
        </a:p>
      </dsp:txBody>
      <dsp:txXfrm>
        <a:off x="71966" y="1622139"/>
        <a:ext cx="3806275" cy="1330296"/>
      </dsp:txXfrm>
    </dsp:sp>
    <dsp:sp modelId="{70A486E7-7E01-465E-B0DF-02638328F015}">
      <dsp:nvSpPr>
        <dsp:cNvPr id="0" name=""/>
        <dsp:cNvSpPr/>
      </dsp:nvSpPr>
      <dsp:spPr>
        <a:xfrm rot="5400000">
          <a:off x="6871811" y="323932"/>
          <a:ext cx="1179382" cy="70225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Transport Study for CNFE and CSP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Evidence for acceptable level of development on sites in transport terms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Phasing</a:t>
          </a:r>
          <a:endParaRPr lang="en-GB" sz="1700" kern="1200" dirty="0"/>
        </a:p>
      </dsp:txBody>
      <dsp:txXfrm rot="-5400000">
        <a:off x="3950207" y="3303110"/>
        <a:ext cx="6965018" cy="1064236"/>
      </dsp:txXfrm>
    </dsp:sp>
    <dsp:sp modelId="{69F8E3D8-2E9E-4ED0-8BD1-86601122C230}">
      <dsp:nvSpPr>
        <dsp:cNvPr id="0" name=""/>
        <dsp:cNvSpPr/>
      </dsp:nvSpPr>
      <dsp:spPr>
        <a:xfrm>
          <a:off x="0" y="3098113"/>
          <a:ext cx="3950207" cy="147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/>
            <a:t>Strand 3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Specific requirements for CNFE/CSP</a:t>
          </a:r>
          <a:endParaRPr lang="en-GB" sz="2600" kern="1200" dirty="0"/>
        </a:p>
      </dsp:txBody>
      <dsp:txXfrm>
        <a:off x="71966" y="3170079"/>
        <a:ext cx="3806275" cy="1330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A98B2-5749-4ADF-9BC4-80FE011FEAB1}">
      <dsp:nvSpPr>
        <dsp:cNvPr id="0" name=""/>
        <dsp:cNvSpPr/>
      </dsp:nvSpPr>
      <dsp:spPr>
        <a:xfrm>
          <a:off x="50" y="147803"/>
          <a:ext cx="4859598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It has…</a:t>
          </a:r>
          <a:endParaRPr lang="en-GB" sz="2300" kern="1200" dirty="0"/>
        </a:p>
      </dsp:txBody>
      <dsp:txXfrm>
        <a:off x="50" y="147803"/>
        <a:ext cx="4859598" cy="662400"/>
      </dsp:txXfrm>
    </dsp:sp>
    <dsp:sp modelId="{5FA7ABBC-D809-4D85-BA31-83B7A7A518A3}">
      <dsp:nvSpPr>
        <dsp:cNvPr id="0" name=""/>
        <dsp:cNvSpPr/>
      </dsp:nvSpPr>
      <dsp:spPr>
        <a:xfrm>
          <a:off x="0" y="835537"/>
          <a:ext cx="4859598" cy="4040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Made recommendations on the package of measures that should be taken forward for further detailed consideration and consultation 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Provided high level costs for potential schemes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Given enough detail to inform discussions on developer contributions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b="1" kern="1200" dirty="0" smtClean="0"/>
            <a:t>Set out that there is a case for strategic solutions</a:t>
          </a:r>
          <a:endParaRPr lang="en-GB" sz="2300" b="1" kern="1200" dirty="0"/>
        </a:p>
      </dsp:txBody>
      <dsp:txXfrm>
        <a:off x="0" y="835537"/>
        <a:ext cx="4859598" cy="4040640"/>
      </dsp:txXfrm>
    </dsp:sp>
    <dsp:sp modelId="{3AD68385-4BDB-46B7-94B1-B98FDFA555C8}">
      <dsp:nvSpPr>
        <dsp:cNvPr id="0" name=""/>
        <dsp:cNvSpPr/>
      </dsp:nvSpPr>
      <dsp:spPr>
        <a:xfrm>
          <a:off x="5539993" y="147803"/>
          <a:ext cx="4859598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It hasn’t</a:t>
          </a:r>
          <a:endParaRPr lang="en-GB" sz="2300" kern="1200" dirty="0"/>
        </a:p>
      </dsp:txBody>
      <dsp:txXfrm>
        <a:off x="5539993" y="147803"/>
        <a:ext cx="4859598" cy="662400"/>
      </dsp:txXfrm>
    </dsp:sp>
    <dsp:sp modelId="{22592147-AAA9-41FD-B40E-544CDA6CBCA5}">
      <dsp:nvSpPr>
        <dsp:cNvPr id="0" name=""/>
        <dsp:cNvSpPr/>
      </dsp:nvSpPr>
      <dsp:spPr>
        <a:xfrm>
          <a:off x="5539993" y="810203"/>
          <a:ext cx="4859598" cy="4040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Given precise alignments, route options or engineering drawings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Been prescriptive about development levels or mixes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Been a substitute for developers producing a comprehensive Transport Assessment in support of their planning application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b="1" kern="1200" dirty="0" smtClean="0"/>
            <a:t>Fleshed out the exact detail of the solutions, this will form the next phase of work</a:t>
          </a:r>
          <a:endParaRPr lang="en-GB" sz="2300" b="1" kern="1200" dirty="0"/>
        </a:p>
      </dsp:txBody>
      <dsp:txXfrm>
        <a:off x="5539993" y="810203"/>
        <a:ext cx="4859598" cy="4040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9D3EA0A-5F01-4FAB-828D-DF2D7E35109C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CE6FAD8-8042-468F-9423-994EEB9AF9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7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6FAD8-8042-468F-9423-994EEB9AF9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124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Bus</a:t>
            </a:r>
            <a:r>
              <a:rPr lang="en-GB" baseline="0" dirty="0" smtClean="0"/>
              <a:t> and rail-based measures – development led</a:t>
            </a:r>
          </a:p>
          <a:p>
            <a:endParaRPr lang="en-GB" baseline="0" dirty="0" smtClean="0"/>
          </a:p>
          <a:p>
            <a:r>
              <a:rPr lang="en-GB" baseline="0" dirty="0" smtClean="0"/>
              <a:t>Strategic highway schemes – multiple beneficiaries – need to identify the degree to which parties contribute</a:t>
            </a:r>
          </a:p>
          <a:p>
            <a:endParaRPr lang="en-GB" baseline="0" dirty="0" smtClean="0"/>
          </a:p>
          <a:p>
            <a:r>
              <a:rPr lang="en-GB" baseline="0" dirty="0" smtClean="0"/>
              <a:t>Make point on CA’s view on improvements to junctions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6FAD8-8042-468F-9423-994EEB9AF9B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343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Public sector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Political</a:t>
            </a:r>
            <a:r>
              <a:rPr lang="en-GB" baseline="0" dirty="0" smtClean="0"/>
              <a:t> landscape has changed significantly since the study was commissioned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Study has been reported to CCC, GCP and also 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CA has overall ownership and is responsible for moving forward with the recommendations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Study recommends a number of large schemes, more than one organisation to deliver, CA to do </a:t>
            </a:r>
            <a:r>
              <a:rPr lang="en-GB" baseline="0" dirty="0" err="1" smtClean="0"/>
              <a:t>dualling</a:t>
            </a:r>
            <a:r>
              <a:rPr lang="en-GB" baseline="0" dirty="0" smtClean="0"/>
              <a:t>, GCP to do cycling, rest still under discussion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Private Sector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Study</a:t>
            </a:r>
            <a:r>
              <a:rPr lang="en-GB" baseline="0" dirty="0" smtClean="0"/>
              <a:t> doesn’t have all the answers but gives a much clearer picture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Gives a better idea of what is creating the demand for new infrastructure and provides a more sound basis for s106 discussions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Challenge is to secure contributions from two big developers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6FAD8-8042-468F-9423-994EEB9AF9B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12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Broad</a:t>
            </a:r>
            <a:r>
              <a:rPr lang="en-GB" baseline="0" dirty="0" smtClean="0"/>
              <a:t> study area</a:t>
            </a:r>
            <a:r>
              <a:rPr lang="en-GB" baseline="0" dirty="0"/>
              <a:t> </a:t>
            </a:r>
            <a:r>
              <a:rPr lang="en-GB" baseline="0" dirty="0" smtClean="0"/>
              <a:t>– comprehensive coverage</a:t>
            </a:r>
          </a:p>
          <a:p>
            <a:r>
              <a:rPr lang="en-GB" baseline="0" dirty="0" smtClean="0"/>
              <a:t>Outline key routes and connections A10, rail, others and key development sites</a:t>
            </a:r>
          </a:p>
          <a:p>
            <a:r>
              <a:rPr lang="en-GB" baseline="0" dirty="0" smtClean="0"/>
              <a:t>Existing congestion and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6FAD8-8042-468F-9423-994EEB9AF9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49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strategic study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6FAD8-8042-468F-9423-994EEB9AF9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2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6FAD8-8042-468F-9423-994EEB9AF9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02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r>
              <a:rPr lang="en-GB" dirty="0" smtClean="0"/>
              <a:t>Test without</a:t>
            </a:r>
            <a:r>
              <a:rPr lang="en-GB" baseline="0" dirty="0" smtClean="0"/>
              <a:t> mitigation – gives us red flags as to what needs further investigation</a:t>
            </a:r>
            <a:endParaRPr lang="en-GB" dirty="0" smtClean="0"/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en-GB" dirty="0" smtClean="0"/>
              <a:t>Exaggeration of what happens at</a:t>
            </a:r>
            <a:r>
              <a:rPr lang="en-GB" baseline="0" dirty="0" smtClean="0"/>
              <a:t> the moment, no real surprises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en-GB" baseline="0" dirty="0" smtClean="0"/>
              <a:t>Explain the overflowing sink analogy, with stretch between MI and Waterbeach the blocked plug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en-GB" baseline="0" dirty="0" smtClean="0"/>
              <a:t>Traffic levels on A10 between Waterbeach and Milton stay the same, suggesting that already full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en-GB" baseline="0" dirty="0" smtClean="0"/>
              <a:t>Effects are all related to route choice 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en-GB" baseline="0" dirty="0" smtClean="0"/>
              <a:t>Existing village – across to </a:t>
            </a:r>
            <a:r>
              <a:rPr lang="en-GB" baseline="0" dirty="0" err="1" smtClean="0"/>
              <a:t>Landbeach</a:t>
            </a:r>
            <a:r>
              <a:rPr lang="en-GB" baseline="0" dirty="0" smtClean="0"/>
              <a:t>, Cottenham, down through Horningsea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en-GB" baseline="0" dirty="0" smtClean="0"/>
              <a:t>New development, no choice but to join A10 – either joins back of queue or travels north to </a:t>
            </a:r>
            <a:r>
              <a:rPr lang="en-GB" baseline="0" dirty="0" err="1" smtClean="0"/>
              <a:t>Stretham</a:t>
            </a:r>
            <a:r>
              <a:rPr lang="en-GB" baseline="0" dirty="0" smtClean="0"/>
              <a:t> then down through Cottenham, </a:t>
            </a:r>
            <a:r>
              <a:rPr lang="en-GB" baseline="0" dirty="0" err="1" smtClean="0"/>
              <a:t>Histon</a:t>
            </a:r>
            <a:endParaRPr lang="en-GB" baseline="0" dirty="0" smtClean="0"/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en-GB" baseline="0" dirty="0" smtClean="0"/>
              <a:t>Ely – avoids A10 altogether, west to Sutton, east towards Newmarket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6FAD8-8042-468F-9423-994EEB9AF9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320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diagram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6,000</a:t>
            </a:r>
            <a:r>
              <a:rPr lang="en-GB" baseline="0" dirty="0" smtClean="0"/>
              <a:t> to 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Around 13,000 to central Cambridge and inside A14/M11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Blue, green areas more difficult to cater for by 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6FAD8-8042-468F-9423-994EEB9AF9B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01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Explain each</a:t>
            </a:r>
            <a:r>
              <a:rPr lang="en-GB" baseline="0" dirty="0" smtClean="0"/>
              <a:t> option and rationale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Non-highway included P&amp;R, segregated public transport corridor, relocation of Waterbeach station, </a:t>
            </a:r>
            <a:r>
              <a:rPr lang="en-GB" baseline="0" dirty="0" err="1" smtClean="0"/>
              <a:t>ped</a:t>
            </a:r>
            <a:r>
              <a:rPr lang="en-GB" baseline="0" dirty="0" smtClean="0"/>
              <a:t> &amp; cycling facilities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Junction improvements included 8 junctions between Milton interchange and 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6FAD8-8042-468F-9423-994EEB9AF9B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07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r>
              <a:rPr lang="en-GB" dirty="0" smtClean="0"/>
              <a:t>The better connected a location is, the more trips</a:t>
            </a:r>
            <a:r>
              <a:rPr lang="en-GB" baseline="0" dirty="0" smtClean="0"/>
              <a:t> are induced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6FAD8-8042-468F-9423-994EEB9AF9B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37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Link</a:t>
            </a:r>
            <a:r>
              <a:rPr lang="en-GB" baseline="0" dirty="0" smtClean="0"/>
              <a:t>  back to point made on strategic trips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6FAD8-8042-468F-9423-994EEB9AF9B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03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AC19-EEA9-4937-9BEA-8D11CDB9708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91D5-35D7-494F-8674-68B20503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5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AC19-EEA9-4937-9BEA-8D11CDB9708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91D5-35D7-494F-8674-68B20503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74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AC19-EEA9-4937-9BEA-8D11CDB9708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91D5-35D7-494F-8674-68B20503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17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AC19-EEA9-4937-9BEA-8D11CDB9708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91D5-35D7-494F-8674-68B20503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2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AC19-EEA9-4937-9BEA-8D11CDB9708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91D5-35D7-494F-8674-68B20503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48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AC19-EEA9-4937-9BEA-8D11CDB9708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91D5-35D7-494F-8674-68B20503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34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AC19-EEA9-4937-9BEA-8D11CDB9708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91D5-35D7-494F-8674-68B20503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36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AC19-EEA9-4937-9BEA-8D11CDB9708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91D5-35D7-494F-8674-68B20503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8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AC19-EEA9-4937-9BEA-8D11CDB9708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91D5-35D7-494F-8674-68B20503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15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AC19-EEA9-4937-9BEA-8D11CDB9708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91D5-35D7-494F-8674-68B20503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0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AC19-EEA9-4937-9BEA-8D11CDB9708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91D5-35D7-494F-8674-68B20503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75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BAC19-EEA9-4937-9BEA-8D11CDB9708A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E91D5-35D7-494F-8674-68B20503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16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Ely-Cambridge Transport Study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Waterbeach Community Forum</a:t>
            </a:r>
          </a:p>
          <a:p>
            <a:r>
              <a:rPr lang="en-GB" dirty="0" smtClean="0"/>
              <a:t>14 March 2018</a:t>
            </a:r>
          </a:p>
          <a:p>
            <a:r>
              <a:rPr lang="en-GB" smtClean="0"/>
              <a:t>Chris Poultney</a:t>
            </a:r>
            <a:endParaRPr lang="en-GB" dirty="0" smtClean="0"/>
          </a:p>
          <a:p>
            <a:r>
              <a:rPr lang="en-GB" dirty="0" smtClean="0"/>
              <a:t>Cambridgeshire County Council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0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effect do the highway measures have?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Highway measures are needed to address the congestion/rat running issues</a:t>
            </a:r>
          </a:p>
          <a:p>
            <a:r>
              <a:rPr lang="en-GB" dirty="0" smtClean="0"/>
              <a:t>Trips on A10 and A14 are increased</a:t>
            </a:r>
          </a:p>
          <a:p>
            <a:r>
              <a:rPr lang="en-GB" dirty="0" smtClean="0"/>
              <a:t>Trips on most of the ‘alternative’ routes are decreased</a:t>
            </a:r>
          </a:p>
          <a:p>
            <a:r>
              <a:rPr lang="en-GB" dirty="0" smtClean="0"/>
              <a:t>Demonstrates that traffic is being encouraged back on to more appropriate routes</a:t>
            </a:r>
          </a:p>
          <a:p>
            <a:r>
              <a:rPr lang="en-GB" dirty="0" smtClean="0"/>
              <a:t>Journey times are better than in a no-development (and no mitigation) scenario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3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recommendations?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package of measures is needed</a:t>
            </a:r>
          </a:p>
          <a:p>
            <a:r>
              <a:rPr lang="en-GB" dirty="0" smtClean="0"/>
              <a:t>Package to encourage a shift away from car</a:t>
            </a:r>
          </a:p>
          <a:p>
            <a:r>
              <a:rPr lang="en-GB" dirty="0" smtClean="0"/>
              <a:t>Tighter policy positions on car parking</a:t>
            </a:r>
          </a:p>
          <a:p>
            <a:r>
              <a:rPr lang="en-GB" dirty="0" smtClean="0"/>
              <a:t>Smaller scale measures to discourage rat running through villages on parallel routes</a:t>
            </a:r>
          </a:p>
          <a:p>
            <a:r>
              <a:rPr lang="en-GB" dirty="0" smtClean="0"/>
              <a:t>Improvements to junctions along the A10</a:t>
            </a:r>
          </a:p>
          <a:p>
            <a:r>
              <a:rPr lang="en-GB" dirty="0" smtClean="0"/>
              <a:t>Major investment in additional highway capacity on the A10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9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the study recommend on phasing?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Short-term - works associated with encouraging non-vehicle travel</a:t>
            </a:r>
          </a:p>
          <a:p>
            <a:r>
              <a:rPr lang="en-GB" dirty="0" smtClean="0"/>
              <a:t>Medium-term – improvements to junctions</a:t>
            </a:r>
          </a:p>
          <a:p>
            <a:r>
              <a:rPr lang="en-GB" dirty="0" smtClean="0"/>
              <a:t>Longer-term – improvements to junctions and </a:t>
            </a:r>
            <a:r>
              <a:rPr lang="en-GB" dirty="0" err="1" smtClean="0"/>
              <a:t>dualling</a:t>
            </a:r>
            <a:r>
              <a:rPr lang="en-GB" dirty="0" smtClean="0"/>
              <a:t> of the A10</a:t>
            </a:r>
          </a:p>
          <a:p>
            <a:r>
              <a:rPr lang="en-GB" dirty="0" smtClean="0"/>
              <a:t>Informing discussions with developers on phasing of development and what is needed at different stages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8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development be expected to pay for?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Expected to mitigate their impact by contributing in whole or part to :</a:t>
            </a:r>
          </a:p>
          <a:p>
            <a:r>
              <a:rPr lang="en-GB" dirty="0" smtClean="0"/>
              <a:t>Relocation and enhancement of Waterbeach Station</a:t>
            </a:r>
          </a:p>
          <a:p>
            <a:r>
              <a:rPr lang="en-GB" dirty="0" smtClean="0"/>
              <a:t>Segregated public transport corridor, including P&amp;R</a:t>
            </a:r>
          </a:p>
          <a:p>
            <a:r>
              <a:rPr lang="en-GB" dirty="0" smtClean="0"/>
              <a:t>Contribution to strategic highways measures, local junction improvements as required</a:t>
            </a:r>
          </a:p>
          <a:p>
            <a:r>
              <a:rPr lang="en-GB" dirty="0" smtClean="0"/>
              <a:t>Cycling and pedestrian links to key destinations</a:t>
            </a:r>
          </a:p>
          <a:p>
            <a:r>
              <a:rPr lang="en-GB" dirty="0" smtClean="0"/>
              <a:t>Local traffic calming</a:t>
            </a:r>
          </a:p>
          <a:p>
            <a:r>
              <a:rPr lang="en-GB" dirty="0"/>
              <a:t>Enhanced local bus services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948" y="3909391"/>
            <a:ext cx="2675765" cy="2675766"/>
          </a:xfrm>
        </p:spPr>
      </p:pic>
    </p:spTree>
    <p:extLst>
      <p:ext uri="{BB962C8B-B14F-4D97-AF65-F5344CB8AC3E}">
        <p14:creationId xmlns:p14="http://schemas.microsoft.com/office/powerpoint/2010/main" val="21823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182080"/>
              </p:ext>
            </p:extLst>
          </p:nvPr>
        </p:nvGraphicFramePr>
        <p:xfrm>
          <a:off x="838200" y="113265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74496" y="843240"/>
            <a:ext cx="3776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Reports taken to CCC/GCP/CA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Identify strategic solution (business cases)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Appraise development proposal – review transport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Secure transport contributions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Make planning decisions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0634" y="4023116"/>
            <a:ext cx="2478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Advance development proposals with effective, impactful mitigation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accordance with LP/SPD/Transport Strategy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130748" y="4253948"/>
            <a:ext cx="2620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Sharing local issues, concerns and opportunities as schemes are developed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 - Combined Authority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Combined Authority has responsibility for developing recommendations</a:t>
            </a:r>
          </a:p>
          <a:p>
            <a:r>
              <a:rPr lang="en-GB" dirty="0" smtClean="0"/>
              <a:t>Refine work on need for junction improvements</a:t>
            </a:r>
          </a:p>
          <a:p>
            <a:endParaRPr lang="en-GB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30117" y="4001294"/>
            <a:ext cx="7331765" cy="2466690"/>
          </a:xfrm>
          <a:prstGeom prst="rect">
            <a:avLst/>
          </a:prstGeom>
        </p:spPr>
      </p:pic>
      <p:sp>
        <p:nvSpPr>
          <p:cNvPr id="17" name="Content Placeholder 12"/>
          <p:cNvSpPr txBox="1">
            <a:spLocks/>
          </p:cNvSpPr>
          <p:nvPr/>
        </p:nvSpPr>
        <p:spPr>
          <a:xfrm>
            <a:off x="60960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Align with CA’s CAM proposals</a:t>
            </a:r>
          </a:p>
          <a:p>
            <a:r>
              <a:rPr lang="en-GB" dirty="0" smtClean="0"/>
              <a:t>Further work on a clear, ambitious delivery timetable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57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Thank you and any questions?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What was the study about?</a:t>
            </a:r>
            <a:endParaRPr lang="en-GB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0309" y="987425"/>
            <a:ext cx="3777958" cy="48736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A wide-ranging </a:t>
            </a:r>
            <a:r>
              <a:rPr lang="en-GB" sz="3200" b="1" i="1" dirty="0"/>
              <a:t>multi modal</a:t>
            </a:r>
            <a:r>
              <a:rPr lang="en-GB" sz="3200" dirty="0"/>
              <a:t> </a:t>
            </a:r>
            <a:r>
              <a:rPr lang="en-GB" sz="3200" dirty="0" smtClean="0"/>
              <a:t>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Seeks to add further detail to the existing policy </a:t>
            </a:r>
            <a:r>
              <a:rPr lang="en-GB" sz="3200" dirty="0" smtClean="0"/>
              <a:t>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Makes </a:t>
            </a:r>
            <a:r>
              <a:rPr lang="en-GB" sz="3200" dirty="0"/>
              <a:t>recommendations on the transport schemes able to accommodate </a:t>
            </a:r>
            <a:r>
              <a:rPr lang="en-GB" sz="3200" dirty="0" smtClean="0"/>
              <a:t>major development north of Waterbeach and northern Cambridge</a:t>
            </a:r>
          </a:p>
        </p:txBody>
      </p:sp>
    </p:spTree>
    <p:extLst>
      <p:ext uri="{BB962C8B-B14F-4D97-AF65-F5344CB8AC3E}">
        <p14:creationId xmlns:p14="http://schemas.microsoft.com/office/powerpoint/2010/main" val="24761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components of the study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35997410"/>
              </p:ext>
            </p:extLst>
          </p:nvPr>
        </p:nvGraphicFramePr>
        <p:xfrm>
          <a:off x="649357" y="1563757"/>
          <a:ext cx="10972799" cy="457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83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level of detail has the study gone into?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43583358"/>
              </p:ext>
            </p:extLst>
          </p:nvPr>
        </p:nvGraphicFramePr>
        <p:xfrm>
          <a:off x="954157" y="1537252"/>
          <a:ext cx="10399643" cy="4998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64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phases in major infrastructure delivery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0159"/>
          <a:stretch/>
        </p:blipFill>
        <p:spPr>
          <a:xfrm>
            <a:off x="296657" y="1811463"/>
            <a:ext cx="11057143" cy="310434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38200" y="3783847"/>
            <a:ext cx="1666461" cy="17625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8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61" y="609601"/>
            <a:ext cx="5536095" cy="1010478"/>
          </a:xfrm>
        </p:spPr>
        <p:txBody>
          <a:bodyPr>
            <a:noAutofit/>
          </a:bodyPr>
          <a:lstStyle/>
          <a:p>
            <a:r>
              <a:rPr lang="en-GB" sz="4400" dirty="0"/>
              <a:t>W</a:t>
            </a:r>
            <a:r>
              <a:rPr lang="en-GB" sz="4400" dirty="0" smtClean="0"/>
              <a:t>hat happens with no mitigation? </a:t>
            </a:r>
            <a:endParaRPr lang="en-GB" sz="44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419" r="-1101" b="9925"/>
          <a:stretch/>
        </p:blipFill>
        <p:spPr>
          <a:xfrm>
            <a:off x="6375883" y="0"/>
            <a:ext cx="6240186" cy="6692348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The A10 – an ‘overflowing sink’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Available routes determine the  alternatives people 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Delays at junctions on A14, along the A10 and Ely bypass</a:t>
            </a:r>
            <a:endParaRPr lang="en-GB" sz="2800" dirty="0"/>
          </a:p>
          <a:p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8123583" y="4903304"/>
            <a:ext cx="331304" cy="318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714" y="4723456"/>
            <a:ext cx="365792" cy="359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548" y="5382752"/>
            <a:ext cx="365792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hat do we know about</a:t>
            </a:r>
            <a:br>
              <a:rPr lang="en-GB" dirty="0" smtClean="0"/>
            </a:br>
            <a:r>
              <a:rPr lang="en-GB" dirty="0" smtClean="0"/>
              <a:t>where people are going?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A10 carries a significant proportion of strategic trips</a:t>
            </a:r>
          </a:p>
          <a:p>
            <a:r>
              <a:rPr lang="en-GB" dirty="0" smtClean="0"/>
              <a:t>79% of the traffic on the A10 starts or finishes its journey outside the study area</a:t>
            </a:r>
          </a:p>
          <a:p>
            <a:r>
              <a:rPr lang="en-GB" dirty="0" smtClean="0"/>
              <a:t>70-80% of the trips generated by the new town are likely to be to external locations, these will all need to use the A10 for at least some of their journey</a:t>
            </a:r>
          </a:p>
          <a:p>
            <a:r>
              <a:rPr lang="en-GB" dirty="0" smtClean="0"/>
              <a:t>Some of these locations will be served by public transport, many will not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89799" y="30422"/>
            <a:ext cx="5002201" cy="68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356" y="68335"/>
            <a:ext cx="10515600" cy="1325563"/>
          </a:xfrm>
        </p:spPr>
        <p:txBody>
          <a:bodyPr/>
          <a:lstStyle/>
          <a:p>
            <a:r>
              <a:rPr lang="en-GB" dirty="0" smtClean="0"/>
              <a:t>What packages were tested?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5</a:t>
            </a:r>
            <a:r>
              <a:rPr lang="en-GB" dirty="0" smtClean="0"/>
              <a:t> options, 1 sensitivity test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Non-highway measures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Non-highway + junction improvements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Options 1 &amp; 2 + north dual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Options 1 &amp; 2 + south dual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Options 1 &amp; 2 + full dual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Sensitivity test on M11-A47          link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5D7AFC2C-31D1-4C23-8778-F250AD4F0F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"/>
          <a:stretch/>
        </p:blipFill>
        <p:spPr>
          <a:xfrm>
            <a:off x="7159352" y="68335"/>
            <a:ext cx="5032647" cy="682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effect do the non-highway measures have?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1908726"/>
            <a:ext cx="5157787" cy="4200767"/>
          </a:xfrm>
        </p:spPr>
        <p:txBody>
          <a:bodyPr>
            <a:normAutofit fontScale="40000" lnSpcReduction="20000"/>
          </a:bodyPr>
          <a:lstStyle/>
          <a:p>
            <a:r>
              <a:rPr lang="en-GB" sz="5500" dirty="0" smtClean="0"/>
              <a:t>Better connection to the external network results in more external trips being generated</a:t>
            </a:r>
            <a:r>
              <a:rPr lang="en-GB" sz="5500" dirty="0"/>
              <a:t> </a:t>
            </a:r>
            <a:r>
              <a:rPr lang="en-GB" sz="5500" dirty="0" smtClean="0"/>
              <a:t>across all modes</a:t>
            </a:r>
          </a:p>
          <a:p>
            <a:r>
              <a:rPr lang="en-GB" sz="5500" dirty="0" smtClean="0"/>
              <a:t>Without non-highway measures, these trips will all be catered for by car</a:t>
            </a:r>
          </a:p>
          <a:p>
            <a:pPr marL="0" indent="0">
              <a:buNone/>
            </a:pPr>
            <a:r>
              <a:rPr lang="en-GB" sz="5500" dirty="0" smtClean="0"/>
              <a:t>Non-highway measures are important because </a:t>
            </a:r>
          </a:p>
          <a:p>
            <a:r>
              <a:rPr lang="en-GB" sz="5500" dirty="0" smtClean="0"/>
              <a:t>They help provide travel capacity</a:t>
            </a:r>
            <a:endParaRPr lang="en-GB" sz="5500" dirty="0"/>
          </a:p>
          <a:p>
            <a:r>
              <a:rPr lang="en-GB" sz="5500" dirty="0"/>
              <a:t>T</a:t>
            </a:r>
            <a:r>
              <a:rPr lang="en-GB" sz="5500" dirty="0" smtClean="0"/>
              <a:t>hey offset some of these additional external trips</a:t>
            </a:r>
          </a:p>
          <a:p>
            <a:r>
              <a:rPr lang="en-GB" sz="5500" dirty="0" smtClean="0"/>
              <a:t>They lower car mode share</a:t>
            </a:r>
          </a:p>
          <a:p>
            <a:pPr marL="0" indent="0">
              <a:buNone/>
            </a:pPr>
            <a:r>
              <a:rPr lang="en-GB" sz="5500" dirty="0" smtClean="0"/>
              <a:t>However, non-highway measures alone do not solve the congestion/rat running issues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263" y="4347369"/>
            <a:ext cx="1762125" cy="17621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2651574"/>
            <a:ext cx="2110718" cy="13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1140</Words>
  <Application>Microsoft Office PowerPoint</Application>
  <PresentationFormat>Custom</PresentationFormat>
  <Paragraphs>156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Ely-Cambridge Transport Study</vt:lpstr>
      <vt:lpstr>What was the study about?</vt:lpstr>
      <vt:lpstr>Main components of the study</vt:lpstr>
      <vt:lpstr>What level of detail has the study gone into?</vt:lpstr>
      <vt:lpstr>Key phases in major infrastructure delivery</vt:lpstr>
      <vt:lpstr>What happens with no mitigation? </vt:lpstr>
      <vt:lpstr>What do we know about where people are going?</vt:lpstr>
      <vt:lpstr>What packages were tested?</vt:lpstr>
      <vt:lpstr>What effect do the non-highway measures have? </vt:lpstr>
      <vt:lpstr>What effect do the highway measures have?</vt:lpstr>
      <vt:lpstr>What are the recommendations?</vt:lpstr>
      <vt:lpstr>What does the study recommend on phasing?</vt:lpstr>
      <vt:lpstr>What will development be expected to pay for?</vt:lpstr>
      <vt:lpstr>What next?</vt:lpstr>
      <vt:lpstr>Next steps - Combined Authority</vt:lpstr>
      <vt:lpstr> Thank you and 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Hatcher Sarah</dc:creator>
  <cp:lastModifiedBy>Davy Elizabeth</cp:lastModifiedBy>
  <cp:revision>120</cp:revision>
  <cp:lastPrinted>2017-09-08T11:10:19Z</cp:lastPrinted>
  <dcterms:created xsi:type="dcterms:W3CDTF">2017-09-05T14:03:08Z</dcterms:created>
  <dcterms:modified xsi:type="dcterms:W3CDTF">2018-03-13T13:00:06Z</dcterms:modified>
</cp:coreProperties>
</file>