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4" r:id="rId3"/>
    <p:sldId id="265" r:id="rId4"/>
    <p:sldId id="266" r:id="rId5"/>
    <p:sldId id="320" r:id="rId6"/>
    <p:sldId id="267" r:id="rId7"/>
    <p:sldId id="314" r:id="rId8"/>
    <p:sldId id="318" r:id="rId9"/>
    <p:sldId id="317" r:id="rId10"/>
    <p:sldId id="316" r:id="rId11"/>
    <p:sldId id="315" r:id="rId12"/>
    <p:sldId id="319" r:id="rId13"/>
    <p:sldId id="322" r:id="rId14"/>
    <p:sldId id="323" r:id="rId15"/>
    <p:sldId id="274" r:id="rId16"/>
    <p:sldId id="307" r:id="rId17"/>
    <p:sldId id="273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85563" autoAdjust="0"/>
  </p:normalViewPr>
  <p:slideViewPr>
    <p:cSldViewPr showGuides="1">
      <p:cViewPr>
        <p:scale>
          <a:sx n="100" d="100"/>
          <a:sy n="100" d="100"/>
        </p:scale>
        <p:origin x="-2730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69" d="100"/>
          <a:sy n="69" d="100"/>
        </p:scale>
        <p:origin x="-2802" y="-5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FA557D57-4B24-4BD6-BEE0-DEA1A8C24332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579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8D42B5CC-4C54-473E-A766-542E63B792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32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0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08"/>
          </a:xfrm>
          <a:prstGeom prst="rect">
            <a:avLst/>
          </a:prstGeom>
        </p:spPr>
        <p:txBody>
          <a:bodyPr vert="horz" lIns="91423" tIns="45712" rIns="91423" bIns="45712" rtlCol="0"/>
          <a:lstStyle>
            <a:lvl1pPr algn="r">
              <a:defRPr sz="1200"/>
            </a:lvl1pPr>
          </a:lstStyle>
          <a:p>
            <a:fld id="{8824699A-6195-4AB2-B5CE-76C3CB309326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2" rIns="91423" bIns="457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5710"/>
            <a:ext cx="5438775" cy="4466511"/>
          </a:xfrm>
          <a:prstGeom prst="rect">
            <a:avLst/>
          </a:prstGeom>
        </p:spPr>
        <p:txBody>
          <a:bodyPr vert="horz" lIns="91423" tIns="45712" rIns="91423" bIns="457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243"/>
            <a:ext cx="2946400" cy="496808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8243"/>
            <a:ext cx="2946400" cy="496808"/>
          </a:xfrm>
          <a:prstGeom prst="rect">
            <a:avLst/>
          </a:prstGeom>
        </p:spPr>
        <p:txBody>
          <a:bodyPr vert="horz" lIns="91423" tIns="45712" rIns="91423" bIns="45712" rtlCol="0" anchor="b"/>
          <a:lstStyle>
            <a:lvl1pPr algn="r">
              <a:defRPr sz="1200"/>
            </a:lvl1pPr>
          </a:lstStyle>
          <a:p>
            <a:fld id="{FDFE8F27-2E0B-4DC6-8CEF-B838376593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661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46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0" dirty="0" smtClean="0">
                <a:latin typeface="Bookman Old Style" panose="02050604050505020204" pitchFamily="18" charset="0"/>
              </a:rPr>
              <a:t>Local Plan prepared</a:t>
            </a:r>
            <a:r>
              <a:rPr lang="en-GB" b="0" baseline="0" dirty="0" smtClean="0">
                <a:latin typeface="Bookman Old Style" panose="02050604050505020204" pitchFamily="18" charset="0"/>
              </a:rPr>
              <a:t> over 3 year period  to March 2014 when submitted for public examination.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baseline="0" dirty="0" smtClean="0">
                <a:latin typeface="Bookman Old Style" panose="02050604050505020204" pitchFamily="18" charset="0"/>
              </a:rPr>
              <a:t>Public consultation on Issues and Options in 2012 (overall support for inclusion of new settlements from across the District).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baseline="0" dirty="0" smtClean="0">
                <a:latin typeface="Bookman Old Style" panose="02050604050505020204" pitchFamily="18" charset="0"/>
              </a:rPr>
              <a:t>Waterbeach New Town included in proposed submission Local Plan, consulted on in 2013.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b="0" baseline="0" dirty="0" smtClean="0">
              <a:latin typeface="Bookman Old Style" panose="0205060405050502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baseline="0" dirty="0" smtClean="0">
                <a:latin typeface="Bookman Old Style" panose="02050604050505020204" pitchFamily="18" charset="0"/>
              </a:rPr>
              <a:t>The new town has a long history having been proposed for development 20 years ago and running </a:t>
            </a:r>
            <a:r>
              <a:rPr lang="en-GB" b="0" baseline="0" dirty="0" err="1" smtClean="0">
                <a:latin typeface="Bookman Old Style" panose="02050604050505020204" pitchFamily="18" charset="0"/>
              </a:rPr>
              <a:t>Northstowe</a:t>
            </a:r>
            <a:r>
              <a:rPr lang="en-GB" b="0" baseline="0" dirty="0" smtClean="0">
                <a:latin typeface="Bookman Old Style" panose="02050604050505020204" pitchFamily="18" charset="0"/>
              </a:rPr>
              <a:t> very close when that site was first allocated for development in the 2003 County Structure Plan. </a:t>
            </a:r>
            <a:endParaRPr lang="en-GB" b="0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Inspectors</a:t>
            </a:r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 Reports: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Inspectors have considered responses received during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consultation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periods, and all other matters raised throughout the Examination period, and reached their conclusions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GB" b="1" dirty="0">
              <a:latin typeface="Bookman Old Style" panose="02050604050505020204" pitchFamily="18" charset="0"/>
            </a:endParaRPr>
          </a:p>
          <a:p>
            <a:pPr marL="275692" indent="-275692">
              <a:buFont typeface="Arial" panose="020B0604020202020204" pitchFamily="34" charset="0"/>
              <a:buChar char="•"/>
            </a:pPr>
            <a:endParaRPr lang="en-GB" b="1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FE8F27-2E0B-4DC6-8CEF-B838376593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442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65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86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4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68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47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9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78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97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8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16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152F4-DEC6-4703-9FBC-170BEEB5D500}" type="datetimeFigureOut">
              <a:rPr lang="en-GB" smtClean="0"/>
              <a:t>24/09/2018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155B6-4B03-43DC-B842-37D574EBD3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97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956376" cy="1944216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Waterbeach New Town SPD </a:t>
            </a:r>
            <a:br>
              <a:rPr lang="en-GB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08920"/>
            <a:ext cx="6400800" cy="2160240"/>
          </a:xfrm>
        </p:spPr>
        <p:txBody>
          <a:bodyPr>
            <a:normAutofit lnSpcReduction="10000"/>
          </a:bodyPr>
          <a:lstStyle/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Planning Policy Team</a:t>
            </a:r>
          </a:p>
          <a:p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Greater Cambridge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Planning Service</a:t>
            </a:r>
          </a:p>
          <a:p>
            <a:endParaRPr lang="en-GB" sz="24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September</a:t>
            </a:r>
            <a:r>
              <a:rPr lang="en-GB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221539"/>
              </p:ext>
            </p:extLst>
          </p:nvPr>
        </p:nvGraphicFramePr>
        <p:xfrm>
          <a:off x="6516688" y="4797425"/>
          <a:ext cx="2513012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Acrobat Document" r:id="rId4" imgW="8019977" imgH="5667172" progId="AcroExch.Document.11">
                  <p:embed/>
                </p:oleObj>
              </mc:Choice>
              <mc:Fallback>
                <p:oleObj name="Acrobat Document" r:id="rId4" imgW="8019977" imgH="5667172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688" y="4797425"/>
                        <a:ext cx="2513012" cy="177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11560" y="5877272"/>
            <a:ext cx="6120680" cy="360040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6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Century Gothic" panose="020B0502020202020204" pitchFamily="34" charset="0"/>
              </a:rPr>
              <a:t>Key to success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Ely to Cambridge Transport Study: GCP/CA 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Road improvements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Public transport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Walking and </a:t>
            </a:r>
            <a:r>
              <a:rPr lang="en-GB" sz="2000" dirty="0" smtClean="0">
                <a:latin typeface="Century Gothic" panose="020B0502020202020204" pitchFamily="34" charset="0"/>
              </a:rPr>
              <a:t>cycling internal and external</a:t>
            </a:r>
            <a:endParaRPr lang="en-GB" sz="2000" dirty="0" smtClean="0">
              <a:latin typeface="Century Gothic" panose="020B0502020202020204" pitchFamily="34" charset="0"/>
            </a:endParaRPr>
          </a:p>
          <a:p>
            <a:r>
              <a:rPr lang="en-GB" sz="2000" dirty="0" smtClean="0">
                <a:latin typeface="Century Gothic" panose="020B0502020202020204" pitchFamily="34" charset="0"/>
              </a:rPr>
              <a:t>Relocated station 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Controlled and managed movements between the new town and Waterbeach village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Movement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27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038600" cy="330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02644"/>
            <a:ext cx="3168353" cy="210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To provide housing for all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Capacity to be determined through planning process in context of Local Plan and this SPD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Heights to be controlled, and be lowest close to the existing village, and on the new town edges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Emphasis on design quality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Housing and design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298" name="Picture 10" descr="W:\The Graphics Office\Waterbeach SPD\LDA Design\5475_Station Square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003000" y="-15621000"/>
            <a:ext cx="15240000" cy="10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715" y="1916832"/>
            <a:ext cx="4038600" cy="250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Shops, services (</a:t>
            </a:r>
            <a:r>
              <a:rPr lang="en-GB" sz="2400" dirty="0" err="1" smtClean="0">
                <a:latin typeface="Century Gothic" panose="020B0502020202020204" pitchFamily="34" charset="0"/>
              </a:rPr>
              <a:t>inc</a:t>
            </a:r>
            <a:r>
              <a:rPr lang="en-GB" sz="2400" dirty="0" smtClean="0">
                <a:latin typeface="Century Gothic" panose="020B0502020202020204" pitchFamily="34" charset="0"/>
              </a:rPr>
              <a:t> 9 schools) and health provision to be easily accessible 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Job creation  opportunities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Provision for leisure, socialising, and recreation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Town centre at the heart and close to existing village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Shops and services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85" y="2060848"/>
            <a:ext cx="4473068" cy="298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7" name="Picture 13" descr="\\scdcfile2\users\David roberts\My Documents\Denny abbey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003" y="4509120"/>
            <a:ext cx="2902074" cy="21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000" dirty="0" smtClean="0">
                <a:latin typeface="Century Gothic" panose="020B0502020202020204" pitchFamily="34" charset="0"/>
              </a:rPr>
              <a:t>North Park – Denny Abbey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South Park – Village transition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Runway park- Green heart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Lakes and watercourses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Green droves and causeways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Space for sport and informal use</a:t>
            </a:r>
          </a:p>
          <a:p>
            <a:r>
              <a:rPr lang="en-GB" sz="2000" dirty="0" smtClean="0">
                <a:latin typeface="Century Gothic" panose="020B0502020202020204" pitchFamily="34" charset="0"/>
              </a:rPr>
              <a:t>Flood control and prevention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Green spaces and water</a:t>
            </a:r>
            <a:endParaRPr lang="en-GB" sz="4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394" name="Picture 10" descr="W:\The Graphics Office\Waterbeach SPD\LDA Design\5475_StationQuarter4(FullBleed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68960"/>
            <a:ext cx="3347864" cy="175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W:\The Graphics Office\Waterbeach SPD\LDA Design\5475_BannoldDrove-3(FullBleed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2816"/>
            <a:ext cx="282849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Comprehensive delivery secured through planning permissions and legal obligations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Phasing – long term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Infrastructure Delivery Plan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Development consistent with the Local Plan and this SPD</a:t>
            </a:r>
          </a:p>
          <a:p>
            <a:endParaRPr lang="en-GB" sz="2400" dirty="0" smtClean="0">
              <a:latin typeface="Century Gothic" panose="020B0502020202020204" pitchFamily="34" charset="0"/>
            </a:endParaRPr>
          </a:p>
          <a:p>
            <a:endParaRPr lang="en-GB" sz="2400" dirty="0" smtClean="0">
              <a:latin typeface="Century Gothic" panose="020B0502020202020204" pitchFamily="34" charset="0"/>
            </a:endParaRPr>
          </a:p>
          <a:p>
            <a:endParaRPr lang="en-GB" sz="24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Delivery</a:t>
            </a:r>
            <a:endParaRPr lang="en-GB" sz="4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61010"/>
            <a:ext cx="4038600" cy="3804342"/>
          </a:xfrm>
        </p:spPr>
      </p:pic>
    </p:spTree>
    <p:extLst>
      <p:ext uri="{BB962C8B-B14F-4D97-AF65-F5344CB8AC3E}">
        <p14:creationId xmlns:p14="http://schemas.microsoft.com/office/powerpoint/2010/main" val="11414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Location of the town and local centres, schools and open spaces</a:t>
            </a:r>
          </a:p>
          <a:p>
            <a:r>
              <a:rPr lang="en-GB" sz="2000" dirty="0" smtClean="0"/>
              <a:t>The relationship between the new town and the village and Denny Abbey</a:t>
            </a:r>
          </a:p>
          <a:p>
            <a:r>
              <a:rPr lang="en-GB" sz="2000" dirty="0" smtClean="0"/>
              <a:t>Making sure that the new town is a good neighbour to Waterbeach</a:t>
            </a:r>
          </a:p>
          <a:p>
            <a:r>
              <a:rPr lang="en-GB" sz="2000" dirty="0" smtClean="0"/>
              <a:t>The movement network </a:t>
            </a:r>
          </a:p>
          <a:p>
            <a:r>
              <a:rPr lang="en-GB" sz="2000" dirty="0" smtClean="0"/>
              <a:t>Ensuring comprehensive development </a:t>
            </a:r>
            <a:endParaRPr lang="en-GB" sz="2000" dirty="0" smtClean="0"/>
          </a:p>
          <a:p>
            <a:endParaRPr lang="en-GB" sz="2000" dirty="0"/>
          </a:p>
          <a:p>
            <a:pPr marL="0" indent="0" algn="ctr">
              <a:buNone/>
            </a:pPr>
            <a:r>
              <a:rPr lang="en-GB" sz="2400" dirty="0" smtClean="0"/>
              <a:t>Please do not comment on the principle of the new town or on matters fixed by Local Plan policy SS/6</a:t>
            </a:r>
            <a:endParaRPr lang="en-GB" sz="2400" dirty="0" smtClean="0"/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1455" y="332656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Responding to the SPD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6" y="4862513"/>
            <a:ext cx="8226499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52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Have your say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211868" y="1700808"/>
            <a:ext cx="4762964" cy="4896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Help us make the SPD better:</a:t>
            </a: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By submitting comments online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By emailing us comments</a:t>
            </a:r>
          </a:p>
          <a:p>
            <a:pPr marL="800100" lvl="1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By writing to us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Send us your comments before 5pm on Friday 26</a:t>
            </a:r>
            <a:r>
              <a:rPr lang="en-GB" sz="20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October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Come along to our exhibition in the village on Monday 8</a:t>
            </a:r>
            <a:r>
              <a:rPr lang="en-GB" sz="20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October at the Salvation Army Hall on Station Road between 12.30 and 19.30</a:t>
            </a: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8434" name="Picture 2" descr="Sign, Direction, Kids, Cute, Paint,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9292"/>
            <a:ext cx="2575786" cy="468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Questions?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0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What’s happened?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Background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What 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does 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draft SPD say</a:t>
            </a: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What happens now?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Key </a:t>
            </a: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issues for the SPD</a:t>
            </a:r>
          </a:p>
          <a:p>
            <a:pPr marL="457200" indent="-457200">
              <a:buFont typeface="+mj-lt"/>
              <a:buAutoNum type="arabicPeriod"/>
            </a:pPr>
            <a:endParaRPr lang="en-GB" sz="2000" b="1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Questions</a:t>
            </a: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2930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700808"/>
            <a:ext cx="4618856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GB" sz="2400" b="1" dirty="0" smtClean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New Local Plan allocates </a:t>
            </a:r>
            <a:r>
              <a:rPr lang="en-GB" sz="2400" b="1" dirty="0">
                <a:solidFill>
                  <a:prstClr val="white">
                    <a:lumMod val="50000"/>
                  </a:prstClr>
                </a:solidFill>
                <a:latin typeface="Century Gothic" panose="020B0502020202020204" pitchFamily="34" charset="0"/>
              </a:rPr>
              <a:t>land for the new town (Policy SS/6)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Local Plan Inspectors Report published 3</a:t>
            </a:r>
            <a:r>
              <a:rPr lang="en-GB" sz="24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rd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September</a:t>
            </a:r>
            <a:endParaRPr lang="en-GB" sz="24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SCDC Council meeting 27</a:t>
            </a:r>
            <a:r>
              <a:rPr lang="en-GB" sz="24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September to adopt the Local Plan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Public consultation on the SPD 14</a:t>
            </a:r>
            <a:r>
              <a:rPr lang="en-GB" sz="24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September to </a:t>
            </a:r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26</a:t>
            </a:r>
            <a:r>
              <a:rPr lang="en-GB" sz="2400" b="1" baseline="300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 </a:t>
            </a:r>
            <a:r>
              <a:rPr lang="en-GB" sz="24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October </a:t>
            </a:r>
          </a:p>
          <a:p>
            <a:pPr marL="0" indent="0">
              <a:buNone/>
            </a:pPr>
            <a:endParaRPr lang="en-GB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happened?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3024336" cy="44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Housing need 19,500 homes 2011-2031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No scope for further major Green Belt releases on edge of Cambridge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Limited capacity for long term village growth identified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City Deal (GCP) signed in 2014 to provide funding for key infrastructure like the A10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Background</a:t>
            </a:r>
          </a:p>
        </p:txBody>
      </p:sp>
      <p:graphicFrame>
        <p:nvGraphicFramePr>
          <p:cNvPr id="18" name="Content Placeholder 1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97103585"/>
              </p:ext>
            </p:extLst>
          </p:nvPr>
        </p:nvGraphicFramePr>
        <p:xfrm>
          <a:off x="5281887" y="1600200"/>
          <a:ext cx="31998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Acrobat Document" r:id="rId4" imgW="4759920" imgH="8083080" progId="AcroExch.Document.11">
                  <p:embed/>
                </p:oleObj>
              </mc:Choice>
              <mc:Fallback>
                <p:oleObj name="Acrobat Document" r:id="rId4" imgW="4759920" imgH="8083080" progId="AcroExch.Document.11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1887" y="1600200"/>
                        <a:ext cx="31998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83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0" y="180286"/>
            <a:ext cx="7399318" cy="6363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0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700808"/>
            <a:ext cx="4834880" cy="452596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Supplements policy SS/6 adding further detail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Must be consistent with the Local plan, cannot create new policy 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Allocates land for a new town of approximately 8,000 to 9,000 homes of which  around 2,300 by 2031</a:t>
            </a:r>
          </a:p>
          <a:p>
            <a:r>
              <a:rPr lang="en-GB" sz="24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Including market and affordable homes </a:t>
            </a:r>
          </a:p>
          <a:p>
            <a:endParaRPr lang="en-GB" sz="2400" b="1" dirty="0" smtClean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1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</a:t>
            </a:r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does </a:t>
            </a:r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SPD have to say? 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06" name="Picture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49124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0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0848"/>
            <a:ext cx="27336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Independent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Distinctive 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Well-connected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Healthy and safe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Vibrant</a:t>
            </a:r>
            <a:endParaRPr lang="en-GB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Attractive and modern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Inclusive</a:t>
            </a:r>
          </a:p>
          <a:p>
            <a:pPr marL="0" indent="0" algn="ctr">
              <a:buNone/>
            </a:pPr>
            <a:r>
              <a:rPr lang="en-GB" sz="2400" dirty="0" smtClean="0">
                <a:latin typeface="Century Gothic" panose="020B0502020202020204" pitchFamily="34" charset="0"/>
              </a:rPr>
              <a:t>Sustainable and resilient Prosperous</a:t>
            </a:r>
          </a:p>
          <a:p>
            <a:endParaRPr lang="en-GB" sz="2400" dirty="0" smtClean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Vision and Objectives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21621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22098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33056"/>
            <a:ext cx="22098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Denny Abbey </a:t>
            </a:r>
            <a:r>
              <a:rPr lang="en-GB" sz="2400" dirty="0" smtClean="0">
                <a:latin typeface="Century Gothic" panose="020B0502020202020204" pitchFamily="34" charset="0"/>
              </a:rPr>
              <a:t>setting</a:t>
            </a:r>
          </a:p>
          <a:p>
            <a:pPr lvl="0"/>
            <a:r>
              <a:rPr lang="en-GB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Existing village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A10</a:t>
            </a:r>
            <a:r>
              <a:rPr lang="en-GB" sz="2400" dirty="0" smtClean="0">
                <a:latin typeface="Century Gothic" panose="020B0502020202020204" pitchFamily="34" charset="0"/>
              </a:rPr>
              <a:t>, waste park, railway station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Existing landscape and water features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Keeping </a:t>
            </a:r>
            <a:r>
              <a:rPr lang="en-GB" sz="2400" dirty="0" smtClean="0">
                <a:latin typeface="Century Gothic" panose="020B0502020202020204" pitchFamily="34" charset="0"/>
              </a:rPr>
              <a:t>links to the history of the airfield and barracks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Links to Cambridge and nearby villages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35536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Constraints and Opportunities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51" y="1700808"/>
            <a:ext cx="3164160" cy="284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31" y="4082210"/>
            <a:ext cx="2300486" cy="248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525963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Century Gothic" panose="020B0502020202020204" pitchFamily="34" charset="0"/>
              </a:rPr>
              <a:t>1 town and 3 local centres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Schools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Landscaping and parkland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Relocated </a:t>
            </a:r>
            <a:r>
              <a:rPr lang="en-GB" sz="2400" dirty="0" smtClean="0">
                <a:latin typeface="Century Gothic" panose="020B0502020202020204" pitchFamily="34" charset="0"/>
              </a:rPr>
              <a:t>and improved station</a:t>
            </a:r>
            <a:endParaRPr lang="en-GB" sz="2400" dirty="0" smtClean="0">
              <a:latin typeface="Century Gothic" panose="020B0502020202020204" pitchFamily="34" charset="0"/>
            </a:endParaRPr>
          </a:p>
          <a:p>
            <a:r>
              <a:rPr lang="en-GB" sz="2400" dirty="0" smtClean="0">
                <a:latin typeface="Century Gothic" panose="020B0502020202020204" pitchFamily="34" charset="0"/>
              </a:rPr>
              <a:t>Denny Abbey setting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Causeways and runway park</a:t>
            </a:r>
          </a:p>
          <a:p>
            <a:r>
              <a:rPr lang="en-GB" sz="2400" dirty="0" smtClean="0">
                <a:latin typeface="Century Gothic" panose="020B0502020202020204" pitchFamily="34" charset="0"/>
              </a:rPr>
              <a:t>Village transition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143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What goes where?</a:t>
            </a:r>
            <a:endParaRPr lang="en-GB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9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31" y="1600200"/>
            <a:ext cx="38113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879</Words>
  <Application>Microsoft Office PowerPoint</Application>
  <PresentationFormat>On-screen Show (4:3)</PresentationFormat>
  <Paragraphs>143</Paragraphs>
  <Slides>17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Acrobat Document</vt:lpstr>
      <vt:lpstr>Adobe Acrobat Document</vt:lpstr>
      <vt:lpstr>Waterbeach New Town SPD   </vt:lpstr>
      <vt:lpstr>PowerPoint Presentation</vt:lpstr>
      <vt:lpstr>PowerPoint Presentation</vt:lpstr>
      <vt:lpstr>l</vt:lpstr>
      <vt:lpstr>PowerPoint Presentation</vt:lpstr>
      <vt:lpstr>PowerPoint Presentation</vt:lpstr>
      <vt:lpstr>l</vt:lpstr>
      <vt:lpstr>l</vt:lpstr>
      <vt:lpstr>l</vt:lpstr>
      <vt:lpstr>l</vt:lpstr>
      <vt:lpstr>l</vt:lpstr>
      <vt:lpstr>l</vt:lpstr>
      <vt:lpstr>l</vt:lpstr>
      <vt:lpstr>l</vt:lpstr>
      <vt:lpstr>PowerPoint Presentation</vt:lpstr>
      <vt:lpstr>PowerPoint Presentation</vt:lpstr>
      <vt:lpstr>PowerPoint Presentation</vt:lpstr>
    </vt:vector>
  </TitlesOfParts>
  <Company>Cambridge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Brookes</dc:creator>
  <cp:lastModifiedBy>Roberts David</cp:lastModifiedBy>
  <cp:revision>244</cp:revision>
  <cp:lastPrinted>2018-09-04T14:04:44Z</cp:lastPrinted>
  <dcterms:created xsi:type="dcterms:W3CDTF">2017-09-25T09:13:18Z</dcterms:created>
  <dcterms:modified xsi:type="dcterms:W3CDTF">2018-09-24T15:33:15Z</dcterms:modified>
</cp:coreProperties>
</file>