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7" r:id="rId7"/>
    <p:sldId id="268" r:id="rId8"/>
    <p:sldId id="264" r:id="rId9"/>
    <p:sldId id="262" r:id="rId10"/>
    <p:sldId id="263"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p:scale>
          <a:sx n="90" d="100"/>
          <a:sy n="90" d="100"/>
        </p:scale>
        <p:origin x="66"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D4BFC8B-33A7-4FE7-B416-07764B97FCDB}" type="datetimeFigureOut">
              <a:rPr lang="en-GB" smtClean="0"/>
              <a:t>08/01/2019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98941-1CB7-4453-86A9-C408341E2D3A}" type="slidenum">
              <a:rPr lang="en-GB" smtClean="0"/>
              <a:t>‹#›</a:t>
            </a:fld>
            <a:endParaRPr lang="en-GB"/>
          </a:p>
        </p:txBody>
      </p:sp>
    </p:spTree>
    <p:extLst>
      <p:ext uri="{BB962C8B-B14F-4D97-AF65-F5344CB8AC3E}">
        <p14:creationId xmlns:p14="http://schemas.microsoft.com/office/powerpoint/2010/main" val="4065116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4BFC8B-33A7-4FE7-B416-07764B97FCDB}" type="datetimeFigureOut">
              <a:rPr lang="en-GB" smtClean="0"/>
              <a:t>08/01/2019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98941-1CB7-4453-86A9-C408341E2D3A}" type="slidenum">
              <a:rPr lang="en-GB" smtClean="0"/>
              <a:t>‹#›</a:t>
            </a:fld>
            <a:endParaRPr lang="en-GB"/>
          </a:p>
        </p:txBody>
      </p:sp>
    </p:spTree>
    <p:extLst>
      <p:ext uri="{BB962C8B-B14F-4D97-AF65-F5344CB8AC3E}">
        <p14:creationId xmlns:p14="http://schemas.microsoft.com/office/powerpoint/2010/main" val="1379927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4BFC8B-33A7-4FE7-B416-07764B97FCDB}" type="datetimeFigureOut">
              <a:rPr lang="en-GB" smtClean="0"/>
              <a:t>08/01/2019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98941-1CB7-4453-86A9-C408341E2D3A}" type="slidenum">
              <a:rPr lang="en-GB" smtClean="0"/>
              <a:t>‹#›</a:t>
            </a:fld>
            <a:endParaRPr lang="en-GB"/>
          </a:p>
        </p:txBody>
      </p:sp>
    </p:spTree>
    <p:extLst>
      <p:ext uri="{BB962C8B-B14F-4D97-AF65-F5344CB8AC3E}">
        <p14:creationId xmlns:p14="http://schemas.microsoft.com/office/powerpoint/2010/main" val="127124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4BFC8B-33A7-4FE7-B416-07764B97FCDB}" type="datetimeFigureOut">
              <a:rPr lang="en-GB" smtClean="0"/>
              <a:t>08/01/2019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98941-1CB7-4453-86A9-C408341E2D3A}" type="slidenum">
              <a:rPr lang="en-GB" smtClean="0"/>
              <a:t>‹#›</a:t>
            </a:fld>
            <a:endParaRPr lang="en-GB"/>
          </a:p>
        </p:txBody>
      </p:sp>
    </p:spTree>
    <p:extLst>
      <p:ext uri="{BB962C8B-B14F-4D97-AF65-F5344CB8AC3E}">
        <p14:creationId xmlns:p14="http://schemas.microsoft.com/office/powerpoint/2010/main" val="2549814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4BFC8B-33A7-4FE7-B416-07764B97FCDB}" type="datetimeFigureOut">
              <a:rPr lang="en-GB" smtClean="0"/>
              <a:t>08/01/2019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98941-1CB7-4453-86A9-C408341E2D3A}" type="slidenum">
              <a:rPr lang="en-GB" smtClean="0"/>
              <a:t>‹#›</a:t>
            </a:fld>
            <a:endParaRPr lang="en-GB"/>
          </a:p>
        </p:txBody>
      </p:sp>
    </p:spTree>
    <p:extLst>
      <p:ext uri="{BB962C8B-B14F-4D97-AF65-F5344CB8AC3E}">
        <p14:creationId xmlns:p14="http://schemas.microsoft.com/office/powerpoint/2010/main" val="2980148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D4BFC8B-33A7-4FE7-B416-07764B97FCDB}" type="datetimeFigureOut">
              <a:rPr lang="en-GB" smtClean="0"/>
              <a:t>08/01/2019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98941-1CB7-4453-86A9-C408341E2D3A}" type="slidenum">
              <a:rPr lang="en-GB" smtClean="0"/>
              <a:t>‹#›</a:t>
            </a:fld>
            <a:endParaRPr lang="en-GB"/>
          </a:p>
        </p:txBody>
      </p:sp>
    </p:spTree>
    <p:extLst>
      <p:ext uri="{BB962C8B-B14F-4D97-AF65-F5344CB8AC3E}">
        <p14:creationId xmlns:p14="http://schemas.microsoft.com/office/powerpoint/2010/main" val="1599068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D4BFC8B-33A7-4FE7-B416-07764B97FCDB}" type="datetimeFigureOut">
              <a:rPr lang="en-GB" smtClean="0"/>
              <a:t>08/01/2019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098941-1CB7-4453-86A9-C408341E2D3A}" type="slidenum">
              <a:rPr lang="en-GB" smtClean="0"/>
              <a:t>‹#›</a:t>
            </a:fld>
            <a:endParaRPr lang="en-GB"/>
          </a:p>
        </p:txBody>
      </p:sp>
    </p:spTree>
    <p:extLst>
      <p:ext uri="{BB962C8B-B14F-4D97-AF65-F5344CB8AC3E}">
        <p14:creationId xmlns:p14="http://schemas.microsoft.com/office/powerpoint/2010/main" val="3285245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D4BFC8B-33A7-4FE7-B416-07764B97FCDB}" type="datetimeFigureOut">
              <a:rPr lang="en-GB" smtClean="0"/>
              <a:t>08/01/2019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098941-1CB7-4453-86A9-C408341E2D3A}" type="slidenum">
              <a:rPr lang="en-GB" smtClean="0"/>
              <a:t>‹#›</a:t>
            </a:fld>
            <a:endParaRPr lang="en-GB"/>
          </a:p>
        </p:txBody>
      </p:sp>
    </p:spTree>
    <p:extLst>
      <p:ext uri="{BB962C8B-B14F-4D97-AF65-F5344CB8AC3E}">
        <p14:creationId xmlns:p14="http://schemas.microsoft.com/office/powerpoint/2010/main" val="260263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4BFC8B-33A7-4FE7-B416-07764B97FCDB}" type="datetimeFigureOut">
              <a:rPr lang="en-GB" smtClean="0"/>
              <a:t>08/01/2019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098941-1CB7-4453-86A9-C408341E2D3A}" type="slidenum">
              <a:rPr lang="en-GB" smtClean="0"/>
              <a:t>‹#›</a:t>
            </a:fld>
            <a:endParaRPr lang="en-GB"/>
          </a:p>
        </p:txBody>
      </p:sp>
    </p:spTree>
    <p:extLst>
      <p:ext uri="{BB962C8B-B14F-4D97-AF65-F5344CB8AC3E}">
        <p14:creationId xmlns:p14="http://schemas.microsoft.com/office/powerpoint/2010/main" val="846853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4BFC8B-33A7-4FE7-B416-07764B97FCDB}" type="datetimeFigureOut">
              <a:rPr lang="en-GB" smtClean="0"/>
              <a:t>08/01/2019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98941-1CB7-4453-86A9-C408341E2D3A}" type="slidenum">
              <a:rPr lang="en-GB" smtClean="0"/>
              <a:t>‹#›</a:t>
            </a:fld>
            <a:endParaRPr lang="en-GB"/>
          </a:p>
        </p:txBody>
      </p:sp>
    </p:spTree>
    <p:extLst>
      <p:ext uri="{BB962C8B-B14F-4D97-AF65-F5344CB8AC3E}">
        <p14:creationId xmlns:p14="http://schemas.microsoft.com/office/powerpoint/2010/main" val="1050106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4BFC8B-33A7-4FE7-B416-07764B97FCDB}" type="datetimeFigureOut">
              <a:rPr lang="en-GB" smtClean="0"/>
              <a:t>08/01/2019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98941-1CB7-4453-86A9-C408341E2D3A}" type="slidenum">
              <a:rPr lang="en-GB" smtClean="0"/>
              <a:t>‹#›</a:t>
            </a:fld>
            <a:endParaRPr lang="en-GB"/>
          </a:p>
        </p:txBody>
      </p:sp>
    </p:spTree>
    <p:extLst>
      <p:ext uri="{BB962C8B-B14F-4D97-AF65-F5344CB8AC3E}">
        <p14:creationId xmlns:p14="http://schemas.microsoft.com/office/powerpoint/2010/main" val="4286782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4BFC8B-33A7-4FE7-B416-07764B97FCDB}" type="datetimeFigureOut">
              <a:rPr lang="en-GB" smtClean="0"/>
              <a:t>08/01/2019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098941-1CB7-4453-86A9-C408341E2D3A}" type="slidenum">
              <a:rPr lang="en-GB" smtClean="0"/>
              <a:t>‹#›</a:t>
            </a:fld>
            <a:endParaRPr lang="en-GB"/>
          </a:p>
        </p:txBody>
      </p:sp>
    </p:spTree>
    <p:extLst>
      <p:ext uri="{BB962C8B-B14F-4D97-AF65-F5344CB8AC3E}">
        <p14:creationId xmlns:p14="http://schemas.microsoft.com/office/powerpoint/2010/main" val="892935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err="1" smtClean="0"/>
              <a:t>Waterbeach</a:t>
            </a:r>
            <a:r>
              <a:rPr lang="en-GB" b="1" dirty="0" smtClean="0"/>
              <a:t> Parish Council</a:t>
            </a:r>
            <a:endParaRPr lang="en-GB" b="1" dirty="0"/>
          </a:p>
        </p:txBody>
      </p:sp>
      <p:sp>
        <p:nvSpPr>
          <p:cNvPr id="3" name="Subtitle 2"/>
          <p:cNvSpPr>
            <a:spLocks noGrp="1"/>
          </p:cNvSpPr>
          <p:nvPr>
            <p:ph type="subTitle" idx="1"/>
          </p:nvPr>
        </p:nvSpPr>
        <p:spPr/>
        <p:txBody>
          <a:bodyPr/>
          <a:lstStyle/>
          <a:p>
            <a:r>
              <a:rPr lang="en-GB" dirty="0" smtClean="0"/>
              <a:t>Presentation for Community Forum</a:t>
            </a:r>
          </a:p>
          <a:p>
            <a:r>
              <a:rPr lang="en-GB" dirty="0" smtClean="0"/>
              <a:t>9</a:t>
            </a:r>
            <a:r>
              <a:rPr lang="en-GB" baseline="30000" dirty="0" smtClean="0"/>
              <a:t>th</a:t>
            </a:r>
            <a:r>
              <a:rPr lang="en-GB" dirty="0" smtClean="0"/>
              <a:t> January 2019</a:t>
            </a:r>
            <a:endParaRPr lang="en-GB" dirty="0"/>
          </a:p>
        </p:txBody>
      </p:sp>
    </p:spTree>
    <p:extLst>
      <p:ext uri="{BB962C8B-B14F-4D97-AF65-F5344CB8AC3E}">
        <p14:creationId xmlns:p14="http://schemas.microsoft.com/office/powerpoint/2010/main" val="341214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err="1" smtClean="0">
                <a:latin typeface="Tahoma" panose="020B0604030504040204" pitchFamily="34" charset="0"/>
                <a:ea typeface="Tahoma" panose="020B0604030504040204" pitchFamily="34" charset="0"/>
                <a:cs typeface="Tahoma" panose="020B0604030504040204" pitchFamily="34" charset="0"/>
              </a:rPr>
              <a:t>Waterbeach</a:t>
            </a:r>
            <a:r>
              <a:rPr lang="en-GB" b="1" dirty="0" smtClean="0">
                <a:latin typeface="Tahoma" panose="020B0604030504040204" pitchFamily="34" charset="0"/>
                <a:ea typeface="Tahoma" panose="020B0604030504040204" pitchFamily="34" charset="0"/>
                <a:cs typeface="Tahoma" panose="020B0604030504040204" pitchFamily="34" charset="0"/>
              </a:rPr>
              <a:t> Parish Council </a:t>
            </a:r>
            <a:br>
              <a:rPr lang="en-GB" b="1" dirty="0" smtClean="0">
                <a:latin typeface="Tahoma" panose="020B0604030504040204" pitchFamily="34" charset="0"/>
                <a:ea typeface="Tahoma" panose="020B0604030504040204" pitchFamily="34" charset="0"/>
                <a:cs typeface="Tahoma" panose="020B0604030504040204" pitchFamily="34" charset="0"/>
              </a:rPr>
            </a:br>
            <a:r>
              <a:rPr lang="en-GB" sz="3600" b="1" dirty="0" smtClean="0">
                <a:latin typeface="Tahoma" panose="020B0604030504040204" pitchFamily="34" charset="0"/>
                <a:ea typeface="Tahoma" panose="020B0604030504040204" pitchFamily="34" charset="0"/>
                <a:cs typeface="Tahoma" panose="020B0604030504040204" pitchFamily="34" charset="0"/>
              </a:rPr>
              <a:t>Comments on the U &amp; C planning application</a:t>
            </a:r>
            <a:endParaRPr lang="en-GB" sz="3600" dirty="0"/>
          </a:p>
        </p:txBody>
      </p:sp>
      <p:sp>
        <p:nvSpPr>
          <p:cNvPr id="3" name="Content Placeholder 2"/>
          <p:cNvSpPr>
            <a:spLocks noGrp="1"/>
          </p:cNvSpPr>
          <p:nvPr>
            <p:ph idx="1"/>
          </p:nvPr>
        </p:nvSpPr>
        <p:spPr/>
        <p:txBody>
          <a:bodyPr>
            <a:normAutofit fontScale="92500" lnSpcReduction="10000"/>
          </a:bodyPr>
          <a:lstStyle/>
          <a:p>
            <a:r>
              <a:rPr lang="en-GB" b="1" dirty="0" err="1"/>
              <a:t>Waterbeach</a:t>
            </a:r>
            <a:r>
              <a:rPr lang="en-GB" b="1" dirty="0"/>
              <a:t> Parish Council </a:t>
            </a:r>
            <a:r>
              <a:rPr lang="en-GB" b="1" dirty="0" smtClean="0"/>
              <a:t>noted </a:t>
            </a:r>
            <a:r>
              <a:rPr lang="en-GB" b="1" dirty="0"/>
              <a:t>the significant number of representations to the recent SPD consultation objecting to parts of the SPD. </a:t>
            </a:r>
            <a:endParaRPr lang="en-GB" b="1" dirty="0" smtClean="0"/>
          </a:p>
          <a:p>
            <a:pPr lvl="1"/>
            <a:r>
              <a:rPr lang="en-GB" b="1" dirty="0" smtClean="0">
                <a:solidFill>
                  <a:srgbClr val="FF0000"/>
                </a:solidFill>
              </a:rPr>
              <a:t> </a:t>
            </a:r>
            <a:r>
              <a:rPr lang="en-GB" dirty="0">
                <a:solidFill>
                  <a:srgbClr val="FF0000"/>
                </a:solidFill>
              </a:rPr>
              <a:t>It is clear that significant changes need to be made to the SPD to reflect the consultation responses and it is inappropriate for a major planning application to be determined until a final amended version of the SPD has been circulated for a further consultation.  The </a:t>
            </a:r>
            <a:r>
              <a:rPr lang="en-GB" dirty="0" smtClean="0">
                <a:solidFill>
                  <a:srgbClr val="FF0000"/>
                </a:solidFill>
              </a:rPr>
              <a:t>original rushed </a:t>
            </a:r>
            <a:r>
              <a:rPr lang="en-GB" dirty="0">
                <a:solidFill>
                  <a:srgbClr val="FF0000"/>
                </a:solidFill>
              </a:rPr>
              <a:t>timeline for approval of the SPD in mid-December </a:t>
            </a:r>
            <a:r>
              <a:rPr lang="en-GB" dirty="0" smtClean="0">
                <a:solidFill>
                  <a:srgbClr val="FF0000"/>
                </a:solidFill>
              </a:rPr>
              <a:t>did </a:t>
            </a:r>
            <a:r>
              <a:rPr lang="en-GB" dirty="0">
                <a:solidFill>
                  <a:srgbClr val="FF0000"/>
                </a:solidFill>
              </a:rPr>
              <a:t>not allow respondents to ensure their comments have been appropriately handled</a:t>
            </a:r>
            <a:r>
              <a:rPr lang="en-GB" dirty="0" smtClean="0">
                <a:solidFill>
                  <a:srgbClr val="FF0000"/>
                </a:solidFill>
              </a:rPr>
              <a:t>.</a:t>
            </a:r>
            <a:endParaRPr lang="en-GB" dirty="0">
              <a:solidFill>
                <a:srgbClr val="FF0000"/>
              </a:solidFill>
            </a:endParaRPr>
          </a:p>
          <a:p>
            <a:r>
              <a:rPr lang="en-GB" b="1" dirty="0"/>
              <a:t>Thus </a:t>
            </a:r>
            <a:r>
              <a:rPr lang="en-GB" b="1" dirty="0" err="1"/>
              <a:t>Waterbeach</a:t>
            </a:r>
            <a:r>
              <a:rPr lang="en-GB" b="1" dirty="0"/>
              <a:t> Parish Council </a:t>
            </a:r>
            <a:r>
              <a:rPr lang="en-GB" b="1" dirty="0" smtClean="0"/>
              <a:t>objected </a:t>
            </a:r>
            <a:r>
              <a:rPr lang="en-GB" b="1" dirty="0"/>
              <a:t>most strongly to any final consideration / determination of S/0559/17/OL being undertaken until there is a final approved text of a SPD against which to properly assess the application.  </a:t>
            </a:r>
            <a:endParaRPr lang="en-GB" dirty="0"/>
          </a:p>
          <a:p>
            <a:endParaRPr lang="en-GB" dirty="0"/>
          </a:p>
        </p:txBody>
      </p:sp>
    </p:spTree>
    <p:extLst>
      <p:ext uri="{BB962C8B-B14F-4D97-AF65-F5344CB8AC3E}">
        <p14:creationId xmlns:p14="http://schemas.microsoft.com/office/powerpoint/2010/main" val="1165399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447" y="205637"/>
            <a:ext cx="11642651" cy="1772019"/>
          </a:xfrm>
        </p:spPr>
        <p:txBody>
          <a:bodyPr>
            <a:normAutofit fontScale="90000"/>
          </a:bodyPr>
          <a:lstStyle/>
          <a:p>
            <a:r>
              <a:rPr lang="en-GB" b="1" dirty="0" smtClean="0">
                <a:latin typeface="Tahoma" panose="020B0604030504040204" pitchFamily="34" charset="0"/>
                <a:ea typeface="Tahoma" panose="020B0604030504040204" pitchFamily="34" charset="0"/>
                <a:cs typeface="Tahoma" panose="020B0604030504040204" pitchFamily="34" charset="0"/>
              </a:rPr>
              <a:t>We are doing our best… </a:t>
            </a:r>
            <a:r>
              <a:rPr lang="en-GB" sz="3100" b="1" dirty="0" err="1" smtClean="0">
                <a:latin typeface="Tahoma" panose="020B0604030504040204" pitchFamily="34" charset="0"/>
                <a:ea typeface="Tahoma" panose="020B0604030504040204" pitchFamily="34" charset="0"/>
                <a:cs typeface="Tahoma" panose="020B0604030504040204" pitchFamily="34" charset="0"/>
              </a:rPr>
              <a:t>Waterbeach</a:t>
            </a:r>
            <a:r>
              <a:rPr lang="en-GB" sz="3100" b="1" dirty="0" smtClean="0">
                <a:latin typeface="Tahoma" panose="020B0604030504040204" pitchFamily="34" charset="0"/>
                <a:ea typeface="Tahoma" panose="020B0604030504040204" pitchFamily="34" charset="0"/>
                <a:cs typeface="Tahoma" panose="020B0604030504040204" pitchFamily="34" charset="0"/>
              </a:rPr>
              <a:t> Parish Council has had to respond to many major consultations and planning applications in 2018 including the proposed SPD and</a:t>
            </a:r>
            <a:r>
              <a:rPr lang="en-GB" sz="3600" b="1" dirty="0" smtClean="0">
                <a:latin typeface="Tahoma" panose="020B0604030504040204" pitchFamily="34" charset="0"/>
                <a:ea typeface="Tahoma" panose="020B0604030504040204" pitchFamily="34" charset="0"/>
                <a:cs typeface="Tahoma" panose="020B0604030504040204" pitchFamily="34" charset="0"/>
              </a:rPr>
              <a:t/>
            </a:r>
            <a:br>
              <a:rPr lang="en-GB" sz="3600" b="1" dirty="0" smtClean="0">
                <a:latin typeface="Tahoma" panose="020B0604030504040204" pitchFamily="34" charset="0"/>
                <a:ea typeface="Tahoma" panose="020B0604030504040204" pitchFamily="34" charset="0"/>
                <a:cs typeface="Tahoma" panose="020B0604030504040204" pitchFamily="34" charset="0"/>
              </a:rPr>
            </a:br>
            <a:endParaRPr lang="en-GB" sz="36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38200" y="1605516"/>
            <a:ext cx="10515600" cy="5134972"/>
          </a:xfrm>
        </p:spPr>
        <p:txBody>
          <a:bodyPr>
            <a:normAutofit fontScale="47500" lnSpcReduction="20000"/>
          </a:bodyPr>
          <a:lstStyle/>
          <a:p>
            <a:r>
              <a:rPr lang="en-GB" sz="4200" b="1" dirty="0" smtClean="0"/>
              <a:t>Relocation of the Railway Station S/0791/18/FL</a:t>
            </a:r>
          </a:p>
          <a:p>
            <a:pPr lvl="1"/>
            <a:r>
              <a:rPr lang="en-GB" dirty="0"/>
              <a:t>Relocated railway station comprising platforms, pedestrian bridges, access road, pedestrian and cycle routes, car and cycle parking, with other associated facilities and </a:t>
            </a:r>
            <a:r>
              <a:rPr lang="en-GB" dirty="0" smtClean="0"/>
              <a:t>infrastructure</a:t>
            </a:r>
          </a:p>
          <a:p>
            <a:pPr lvl="1"/>
            <a:r>
              <a:rPr lang="en-GB" sz="4200" b="1" dirty="0" smtClean="0">
                <a:solidFill>
                  <a:srgbClr val="FF0000"/>
                </a:solidFill>
              </a:rPr>
              <a:t>171 documents to consider</a:t>
            </a:r>
            <a:endParaRPr lang="en-GB" sz="4200" b="1" dirty="0" smtClean="0"/>
          </a:p>
          <a:p>
            <a:pPr lvl="1"/>
            <a:r>
              <a:rPr lang="en-GB" sz="4200" dirty="0"/>
              <a:t>A decision has not yet been made on this application</a:t>
            </a:r>
            <a:endParaRPr lang="en-GB" sz="4200" dirty="0" smtClean="0"/>
          </a:p>
          <a:p>
            <a:r>
              <a:rPr lang="en-GB" sz="4200" b="1" dirty="0" smtClean="0"/>
              <a:t>U and C planning application S/0559/17/OL</a:t>
            </a:r>
          </a:p>
          <a:p>
            <a:pPr lvl="1"/>
            <a:r>
              <a:rPr lang="en-GB" dirty="0"/>
              <a:t>Outline Planning Application for up to 6,500 dwellings (including up to 600 residential institutional units), business, retail, community, leisure and sports uses; a hotel; new primary and secondary schools; green open spaces including parks, ecological areas and woodlands; principal new accesses from the A10 and other points of access; associated infrastructure, groundworks and demolition; with all matters reserved except for the first primary junction from the A10. </a:t>
            </a:r>
            <a:endParaRPr lang="en-GB" dirty="0" smtClean="0"/>
          </a:p>
          <a:p>
            <a:pPr lvl="1"/>
            <a:r>
              <a:rPr lang="en-GB" sz="4200" dirty="0" smtClean="0"/>
              <a:t>To be determined by 30 April 2019</a:t>
            </a:r>
          </a:p>
          <a:p>
            <a:pPr lvl="1"/>
            <a:r>
              <a:rPr lang="en-GB" sz="4200" b="1" dirty="0" smtClean="0">
                <a:solidFill>
                  <a:srgbClr val="FF0000"/>
                </a:solidFill>
              </a:rPr>
              <a:t>475 documents to consider</a:t>
            </a:r>
          </a:p>
          <a:p>
            <a:r>
              <a:rPr lang="en-GB" sz="4200" b="1" dirty="0" smtClean="0"/>
              <a:t>RLW application S/2075/18/OL</a:t>
            </a:r>
          </a:p>
          <a:p>
            <a:pPr lvl="1"/>
            <a:r>
              <a:rPr lang="en-GB" dirty="0"/>
              <a:t>Outline planning permission (with all matters reserved) for development of up to 4,500 dwellings, business, retail, community, leisure and sports uses; new primary and secondary schools and sixth form centre; public open spaces including parks and ecological areas; points of access, associated drainage and other infrastructure, groundworks, landscaping, and highways works</a:t>
            </a:r>
            <a:r>
              <a:rPr lang="en-GB" dirty="0" smtClean="0"/>
              <a:t>.</a:t>
            </a:r>
          </a:p>
          <a:p>
            <a:pPr lvl="1"/>
            <a:r>
              <a:rPr lang="en-GB" sz="4200" dirty="0" smtClean="0"/>
              <a:t>Originally scheduled for determination by  31 October 2018</a:t>
            </a:r>
          </a:p>
          <a:p>
            <a:pPr lvl="1"/>
            <a:r>
              <a:rPr lang="en-GB" sz="4200" b="1" dirty="0" smtClean="0">
                <a:solidFill>
                  <a:srgbClr val="FF0000"/>
                </a:solidFill>
              </a:rPr>
              <a:t>191 documents to consider</a:t>
            </a:r>
          </a:p>
          <a:p>
            <a:pPr marL="0" indent="0">
              <a:buNone/>
            </a:pPr>
            <a:r>
              <a:rPr lang="en-GB" sz="4200" b="1" dirty="0" smtClean="0">
                <a:solidFill>
                  <a:srgbClr val="FF0000"/>
                </a:solidFill>
              </a:rPr>
              <a:t>There is  a  Parish Council planning meeting every month but the amount of information to process is enormous and despite some meetings with SCDC it is clear that  much more coordination with the Parish Council is needed and that SCDC need to engage significantly more with the Parish Council in respect of the SPD and the S106 agreements for the potential </a:t>
            </a:r>
            <a:r>
              <a:rPr lang="en-GB" sz="4200" b="1" dirty="0" err="1" smtClean="0">
                <a:solidFill>
                  <a:srgbClr val="FF0000"/>
                </a:solidFill>
              </a:rPr>
              <a:t>Waterbeach</a:t>
            </a:r>
            <a:r>
              <a:rPr lang="en-GB" sz="4200" b="1" dirty="0" smtClean="0">
                <a:solidFill>
                  <a:srgbClr val="FF0000"/>
                </a:solidFill>
              </a:rPr>
              <a:t> New Town.</a:t>
            </a:r>
            <a:endParaRPr lang="en-GB" sz="4200" b="1" dirty="0">
              <a:solidFill>
                <a:srgbClr val="FF0000"/>
              </a:solidFill>
            </a:endParaRPr>
          </a:p>
        </p:txBody>
      </p:sp>
    </p:spTree>
    <p:extLst>
      <p:ext uri="{BB962C8B-B14F-4D97-AF65-F5344CB8AC3E}">
        <p14:creationId xmlns:p14="http://schemas.microsoft.com/office/powerpoint/2010/main" val="1187910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Tahoma" panose="020B0604030504040204" pitchFamily="34" charset="0"/>
                <a:ea typeface="Tahoma" panose="020B0604030504040204" pitchFamily="34" charset="0"/>
                <a:cs typeface="Tahoma" panose="020B0604030504040204" pitchFamily="34" charset="0"/>
              </a:rPr>
              <a:t>Overwhelmingly the representations made to the SPD consultation are </a:t>
            </a:r>
            <a:r>
              <a:rPr lang="en-GB" b="1" dirty="0" smtClean="0">
                <a:solidFill>
                  <a:srgbClr val="FF0000"/>
                </a:solidFill>
                <a:latin typeface="Tahoma" panose="020B0604030504040204" pitchFamily="34" charset="0"/>
                <a:ea typeface="Tahoma" panose="020B0604030504040204" pitchFamily="34" charset="0"/>
                <a:cs typeface="Tahoma" panose="020B0604030504040204" pitchFamily="34" charset="0"/>
              </a:rPr>
              <a:t>Objections</a:t>
            </a:r>
            <a:endParaRPr lang="en-GB"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sz="half" idx="1"/>
          </p:nvPr>
        </p:nvSpPr>
        <p:spPr>
          <a:xfrm>
            <a:off x="606056" y="1825625"/>
            <a:ext cx="2604977" cy="5042454"/>
          </a:xfrm>
        </p:spPr>
        <p:txBody>
          <a:bodyPr>
            <a:normAutofit fontScale="40000" lnSpcReduction="20000"/>
          </a:bodyPr>
          <a:lstStyle/>
          <a:p>
            <a:r>
              <a:rPr lang="en-GB" b="1" dirty="0" smtClean="0"/>
              <a:t>Representations A-C</a:t>
            </a:r>
          </a:p>
          <a:p>
            <a:r>
              <a:rPr lang="en-GB" b="1" dirty="0" smtClean="0">
                <a:solidFill>
                  <a:schemeClr val="accent5">
                    <a:lumMod val="75000"/>
                  </a:schemeClr>
                </a:solidFill>
              </a:rPr>
              <a:t>COMMENT</a:t>
            </a:r>
            <a:r>
              <a:rPr lang="en-GB" dirty="0"/>
              <a:t> Anglian Water </a:t>
            </a:r>
          </a:p>
          <a:p>
            <a:r>
              <a:rPr lang="en-GB" b="1" dirty="0" smtClean="0">
                <a:solidFill>
                  <a:srgbClr val="FF0000"/>
                </a:solidFill>
              </a:rPr>
              <a:t>OBJECT</a:t>
            </a:r>
            <a:endParaRPr lang="en-GB" dirty="0"/>
          </a:p>
          <a:p>
            <a:r>
              <a:rPr lang="en-GB" b="1" dirty="0">
                <a:solidFill>
                  <a:schemeClr val="accent5">
                    <a:lumMod val="75000"/>
                  </a:schemeClr>
                </a:solidFill>
              </a:rPr>
              <a:t>COMMENT</a:t>
            </a:r>
            <a:r>
              <a:rPr lang="en-GB" dirty="0"/>
              <a:t> </a:t>
            </a:r>
          </a:p>
          <a:p>
            <a:r>
              <a:rPr lang="en-GB" b="1" dirty="0">
                <a:solidFill>
                  <a:srgbClr val="FF0000"/>
                </a:solidFill>
              </a:rPr>
              <a:t>OBJECT</a:t>
            </a:r>
            <a:r>
              <a:rPr lang="en-GB" dirty="0"/>
              <a:t> </a:t>
            </a:r>
          </a:p>
          <a:p>
            <a:r>
              <a:rPr lang="en-GB" b="1" dirty="0" smtClean="0">
                <a:solidFill>
                  <a:srgbClr val="FF0000"/>
                </a:solidFill>
              </a:rPr>
              <a:t>OBJECT</a:t>
            </a:r>
            <a:r>
              <a:rPr lang="en-GB" dirty="0"/>
              <a:t> </a:t>
            </a:r>
            <a:endParaRPr lang="en-GB" dirty="0"/>
          </a:p>
          <a:p>
            <a:r>
              <a:rPr lang="en-GB" b="1" dirty="0">
                <a:solidFill>
                  <a:srgbClr val="FF0000"/>
                </a:solidFill>
              </a:rPr>
              <a:t>OBJECT</a:t>
            </a:r>
            <a:r>
              <a:rPr lang="en-GB" dirty="0">
                <a:solidFill>
                  <a:srgbClr val="FF0000"/>
                </a:solidFill>
              </a:rPr>
              <a:t> </a:t>
            </a:r>
            <a:endParaRPr lang="en-GB" dirty="0"/>
          </a:p>
          <a:p>
            <a:r>
              <a:rPr lang="en-GB" b="1" dirty="0">
                <a:solidFill>
                  <a:srgbClr val="FF0000"/>
                </a:solidFill>
              </a:rPr>
              <a:t>OBJECT</a:t>
            </a:r>
            <a:r>
              <a:rPr lang="en-GB" dirty="0">
                <a:solidFill>
                  <a:srgbClr val="FF0000"/>
                </a:solidFill>
              </a:rPr>
              <a:t> </a:t>
            </a:r>
            <a:endParaRPr lang="en-GB" dirty="0"/>
          </a:p>
          <a:p>
            <a:r>
              <a:rPr lang="en-GB" b="1" dirty="0">
                <a:solidFill>
                  <a:srgbClr val="FF0000"/>
                </a:solidFill>
              </a:rPr>
              <a:t>OBJECT</a:t>
            </a:r>
            <a:r>
              <a:rPr lang="en-GB" dirty="0"/>
              <a:t> </a:t>
            </a:r>
          </a:p>
          <a:p>
            <a:r>
              <a:rPr lang="en-GB" b="1" dirty="0">
                <a:solidFill>
                  <a:schemeClr val="accent5">
                    <a:lumMod val="75000"/>
                  </a:schemeClr>
                </a:solidFill>
              </a:rPr>
              <a:t>COMMENT</a:t>
            </a:r>
            <a:r>
              <a:rPr lang="en-GB" dirty="0"/>
              <a:t> </a:t>
            </a:r>
          </a:p>
          <a:p>
            <a:r>
              <a:rPr lang="en-GB" b="1" dirty="0">
                <a:solidFill>
                  <a:srgbClr val="FF0000"/>
                </a:solidFill>
              </a:rPr>
              <a:t>OBJECT</a:t>
            </a:r>
            <a:r>
              <a:rPr lang="en-GB" dirty="0"/>
              <a:t> </a:t>
            </a:r>
          </a:p>
          <a:p>
            <a:r>
              <a:rPr lang="en-GB" b="1" dirty="0">
                <a:solidFill>
                  <a:srgbClr val="FF0000"/>
                </a:solidFill>
              </a:rPr>
              <a:t>OBJECT</a:t>
            </a:r>
            <a:r>
              <a:rPr lang="en-GB" dirty="0"/>
              <a:t> </a:t>
            </a:r>
            <a:endParaRPr lang="en-GB" dirty="0" smtClean="0"/>
          </a:p>
          <a:p>
            <a:r>
              <a:rPr lang="en-GB" b="1" dirty="0" smtClean="0">
                <a:solidFill>
                  <a:srgbClr val="FF0000"/>
                </a:solidFill>
              </a:rPr>
              <a:t>OBJECT</a:t>
            </a:r>
            <a:r>
              <a:rPr lang="en-GB" dirty="0"/>
              <a:t> </a:t>
            </a:r>
            <a:endParaRPr lang="en-GB" dirty="0" smtClean="0"/>
          </a:p>
          <a:p>
            <a:r>
              <a:rPr lang="en-GB" b="1" dirty="0" smtClean="0">
                <a:solidFill>
                  <a:schemeClr val="accent5">
                    <a:lumMod val="75000"/>
                  </a:schemeClr>
                </a:solidFill>
              </a:rPr>
              <a:t>COMMENT</a:t>
            </a:r>
            <a:r>
              <a:rPr lang="en-GB" dirty="0" smtClean="0"/>
              <a:t> </a:t>
            </a:r>
          </a:p>
          <a:p>
            <a:r>
              <a:rPr lang="en-GB" b="1" dirty="0" smtClean="0">
                <a:solidFill>
                  <a:schemeClr val="accent5">
                    <a:lumMod val="75000"/>
                  </a:schemeClr>
                </a:solidFill>
              </a:rPr>
              <a:t>COMMENT</a:t>
            </a:r>
            <a:r>
              <a:rPr lang="en-GB" dirty="0"/>
              <a:t> </a:t>
            </a:r>
          </a:p>
          <a:p>
            <a:r>
              <a:rPr lang="en-GB" b="1" dirty="0">
                <a:solidFill>
                  <a:srgbClr val="FF0000"/>
                </a:solidFill>
              </a:rPr>
              <a:t>OBJECT</a:t>
            </a:r>
            <a:r>
              <a:rPr lang="en-GB" dirty="0">
                <a:solidFill>
                  <a:srgbClr val="FF0000"/>
                </a:solidFill>
              </a:rPr>
              <a:t> </a:t>
            </a:r>
            <a:endParaRPr lang="en-GB" dirty="0"/>
          </a:p>
          <a:p>
            <a:r>
              <a:rPr lang="en-GB" b="1" dirty="0">
                <a:solidFill>
                  <a:schemeClr val="accent5">
                    <a:lumMod val="75000"/>
                  </a:schemeClr>
                </a:solidFill>
              </a:rPr>
              <a:t>COMMENT</a:t>
            </a:r>
            <a:r>
              <a:rPr lang="en-GB" dirty="0"/>
              <a:t> </a:t>
            </a:r>
          </a:p>
          <a:p>
            <a:r>
              <a:rPr lang="en-GB" b="1" dirty="0">
                <a:solidFill>
                  <a:schemeClr val="accent5">
                    <a:lumMod val="75000"/>
                  </a:schemeClr>
                </a:solidFill>
              </a:rPr>
              <a:t>COMMENT</a:t>
            </a:r>
            <a:r>
              <a:rPr lang="en-GB" dirty="0"/>
              <a:t> </a:t>
            </a:r>
            <a:endParaRPr lang="en-GB" dirty="0" smtClean="0"/>
          </a:p>
          <a:p>
            <a:r>
              <a:rPr lang="en-GB" b="1" dirty="0" smtClean="0">
                <a:solidFill>
                  <a:srgbClr val="FF0000"/>
                </a:solidFill>
              </a:rPr>
              <a:t>OBJECT</a:t>
            </a:r>
            <a:r>
              <a:rPr lang="en-GB" dirty="0" smtClean="0">
                <a:solidFill>
                  <a:srgbClr val="FF0000"/>
                </a:solidFill>
              </a:rPr>
              <a:t> </a:t>
            </a:r>
            <a:r>
              <a:rPr lang="en-GB" dirty="0" smtClean="0"/>
              <a:t>Cambridge Area Bus Users </a:t>
            </a:r>
            <a:r>
              <a:rPr lang="en-GB" dirty="0" smtClean="0"/>
              <a:t>()</a:t>
            </a:r>
            <a:endParaRPr lang="en-GB" dirty="0" smtClean="0"/>
          </a:p>
          <a:p>
            <a:r>
              <a:rPr lang="en-GB" b="1" dirty="0" smtClean="0">
                <a:solidFill>
                  <a:srgbClr val="FF0000"/>
                </a:solidFill>
              </a:rPr>
              <a:t>OBJECT</a:t>
            </a:r>
            <a:r>
              <a:rPr lang="en-GB" dirty="0" smtClean="0"/>
              <a:t> Cambridge Carbon Footprint </a:t>
            </a:r>
            <a:r>
              <a:rPr lang="en-GB" dirty="0" smtClean="0"/>
              <a:t>()</a:t>
            </a:r>
            <a:endParaRPr lang="en-GB" dirty="0" smtClean="0"/>
          </a:p>
          <a:p>
            <a:endParaRPr lang="en-GB" dirty="0"/>
          </a:p>
          <a:p>
            <a:endParaRPr lang="en-GB" dirty="0"/>
          </a:p>
        </p:txBody>
      </p:sp>
      <p:sp>
        <p:nvSpPr>
          <p:cNvPr id="4" name="Content Placeholder 3"/>
          <p:cNvSpPr>
            <a:spLocks noGrp="1"/>
          </p:cNvSpPr>
          <p:nvPr>
            <p:ph sz="half" idx="2"/>
          </p:nvPr>
        </p:nvSpPr>
        <p:spPr>
          <a:xfrm>
            <a:off x="6172200" y="1825624"/>
            <a:ext cx="2652823" cy="5032375"/>
          </a:xfrm>
        </p:spPr>
        <p:txBody>
          <a:bodyPr>
            <a:normAutofit fontScale="40000" lnSpcReduction="20000"/>
          </a:bodyPr>
          <a:lstStyle/>
          <a:p>
            <a:pPr marL="171450" indent="-171450"/>
            <a:r>
              <a:rPr lang="en-GB" b="1" dirty="0" smtClean="0"/>
              <a:t>Representations G-N</a:t>
            </a:r>
            <a:r>
              <a:rPr lang="en-GB" dirty="0" smtClean="0"/>
              <a:t> </a:t>
            </a:r>
          </a:p>
          <a:p>
            <a:pPr marL="171450" indent="-171450"/>
            <a:r>
              <a:rPr lang="en-GB" b="1" dirty="0" smtClean="0">
                <a:solidFill>
                  <a:srgbClr val="FF0000"/>
                </a:solidFill>
              </a:rPr>
              <a:t>OBJECT</a:t>
            </a:r>
            <a:r>
              <a:rPr lang="en-GB" dirty="0" smtClean="0">
                <a:solidFill>
                  <a:srgbClr val="FF0000"/>
                </a:solidFill>
              </a:rPr>
              <a:t> </a:t>
            </a:r>
            <a:endParaRPr lang="en-GB" dirty="0" smtClean="0"/>
          </a:p>
          <a:p>
            <a:pPr marL="171450" indent="-171450"/>
            <a:r>
              <a:rPr lang="en-GB" b="1" dirty="0" smtClean="0">
                <a:solidFill>
                  <a:srgbClr val="FF0000"/>
                </a:solidFill>
              </a:rPr>
              <a:t>OBJECT</a:t>
            </a:r>
            <a:r>
              <a:rPr lang="en-GB" dirty="0" smtClean="0"/>
              <a:t> </a:t>
            </a:r>
          </a:p>
          <a:p>
            <a:pPr marL="171450" indent="-171450"/>
            <a:r>
              <a:rPr lang="en-GB" b="1" dirty="0">
                <a:solidFill>
                  <a:schemeClr val="accent5">
                    <a:lumMod val="75000"/>
                  </a:schemeClr>
                </a:solidFill>
              </a:rPr>
              <a:t>COMMENT</a:t>
            </a:r>
            <a:r>
              <a:rPr lang="en-GB" dirty="0"/>
              <a:t> </a:t>
            </a:r>
          </a:p>
          <a:p>
            <a:r>
              <a:rPr lang="en-GB" b="1" dirty="0">
                <a:solidFill>
                  <a:schemeClr val="accent5">
                    <a:lumMod val="75000"/>
                  </a:schemeClr>
                </a:solidFill>
              </a:rPr>
              <a:t>COMMENT</a:t>
            </a:r>
            <a:r>
              <a:rPr lang="en-GB" dirty="0"/>
              <a:t> </a:t>
            </a:r>
          </a:p>
          <a:p>
            <a:r>
              <a:rPr lang="en-GB" b="1" dirty="0">
                <a:solidFill>
                  <a:schemeClr val="accent5">
                    <a:lumMod val="75000"/>
                  </a:schemeClr>
                </a:solidFill>
              </a:rPr>
              <a:t>COMMENT</a:t>
            </a:r>
            <a:r>
              <a:rPr lang="en-GB" b="1" dirty="0"/>
              <a:t> </a:t>
            </a:r>
            <a:r>
              <a:rPr lang="en-GB" dirty="0"/>
              <a:t>Historic England </a:t>
            </a:r>
            <a:endParaRPr lang="en-GB" dirty="0" smtClean="0"/>
          </a:p>
          <a:p>
            <a:r>
              <a:rPr lang="en-GB" b="1" dirty="0" smtClean="0">
                <a:solidFill>
                  <a:schemeClr val="accent5">
                    <a:lumMod val="75000"/>
                  </a:schemeClr>
                </a:solidFill>
              </a:rPr>
              <a:t>COMMENT</a:t>
            </a:r>
            <a:r>
              <a:rPr lang="en-GB" dirty="0" smtClean="0"/>
              <a:t> </a:t>
            </a:r>
            <a:r>
              <a:rPr lang="en-GB" dirty="0"/>
              <a:t>Horningsea Parish </a:t>
            </a:r>
            <a:r>
              <a:rPr lang="en-GB" dirty="0" smtClean="0"/>
              <a:t>Council</a:t>
            </a:r>
            <a:endParaRPr lang="en-GB" dirty="0"/>
          </a:p>
          <a:p>
            <a:r>
              <a:rPr lang="en-GB" b="1" dirty="0">
                <a:solidFill>
                  <a:srgbClr val="FF0000"/>
                </a:solidFill>
              </a:rPr>
              <a:t>OBJECT</a:t>
            </a:r>
            <a:r>
              <a:rPr lang="en-GB" dirty="0">
                <a:solidFill>
                  <a:srgbClr val="FF0000"/>
                </a:solidFill>
              </a:rPr>
              <a:t> </a:t>
            </a:r>
            <a:endParaRPr lang="en-GB" dirty="0"/>
          </a:p>
          <a:p>
            <a:r>
              <a:rPr lang="en-GB" b="1" dirty="0">
                <a:solidFill>
                  <a:srgbClr val="FF0000"/>
                </a:solidFill>
              </a:rPr>
              <a:t>OBJECT</a:t>
            </a:r>
            <a:r>
              <a:rPr lang="en-GB" dirty="0"/>
              <a:t> </a:t>
            </a:r>
          </a:p>
          <a:p>
            <a:r>
              <a:rPr lang="en-GB" b="1" dirty="0">
                <a:solidFill>
                  <a:srgbClr val="FF0000"/>
                </a:solidFill>
              </a:rPr>
              <a:t>OBJECT</a:t>
            </a:r>
            <a:r>
              <a:rPr lang="en-GB" dirty="0">
                <a:solidFill>
                  <a:srgbClr val="FF0000"/>
                </a:solidFill>
              </a:rPr>
              <a:t> </a:t>
            </a:r>
            <a:endParaRPr lang="en-GB" dirty="0"/>
          </a:p>
          <a:p>
            <a:r>
              <a:rPr lang="en-GB" b="1" dirty="0">
                <a:solidFill>
                  <a:schemeClr val="accent5">
                    <a:lumMod val="75000"/>
                  </a:schemeClr>
                </a:solidFill>
              </a:rPr>
              <a:t>COMMENT </a:t>
            </a:r>
            <a:r>
              <a:rPr lang="en-GB" dirty="0"/>
              <a:t> </a:t>
            </a:r>
            <a:endParaRPr lang="en-GB" dirty="0" smtClean="0"/>
          </a:p>
          <a:p>
            <a:r>
              <a:rPr lang="en-GB" b="1" dirty="0" smtClean="0">
                <a:solidFill>
                  <a:schemeClr val="accent5">
                    <a:lumMod val="75000"/>
                  </a:schemeClr>
                </a:solidFill>
              </a:rPr>
              <a:t>COMMENT</a:t>
            </a:r>
            <a:endParaRPr lang="en-GB" dirty="0"/>
          </a:p>
          <a:p>
            <a:r>
              <a:rPr lang="en-GB" b="1" dirty="0" smtClean="0">
                <a:solidFill>
                  <a:srgbClr val="FF0000"/>
                </a:solidFill>
              </a:rPr>
              <a:t>OBJECT</a:t>
            </a:r>
            <a:endParaRPr lang="en-GB" dirty="0"/>
          </a:p>
          <a:p>
            <a:r>
              <a:rPr lang="en-GB" b="1" dirty="0">
                <a:solidFill>
                  <a:srgbClr val="FF0000"/>
                </a:solidFill>
              </a:rPr>
              <a:t>OBJECT</a:t>
            </a:r>
            <a:r>
              <a:rPr lang="en-GB" dirty="0">
                <a:solidFill>
                  <a:srgbClr val="FF0000"/>
                </a:solidFill>
              </a:rPr>
              <a:t> </a:t>
            </a:r>
            <a:endParaRPr lang="en-GB" dirty="0" smtClean="0">
              <a:solidFill>
                <a:srgbClr val="FF0000"/>
              </a:solidFill>
            </a:endParaRPr>
          </a:p>
          <a:p>
            <a:r>
              <a:rPr lang="en-GB" b="1" dirty="0" smtClean="0">
                <a:solidFill>
                  <a:srgbClr val="FF0000"/>
                </a:solidFill>
              </a:rPr>
              <a:t>OBJECT</a:t>
            </a:r>
            <a:r>
              <a:rPr lang="en-GB" dirty="0">
                <a:solidFill>
                  <a:srgbClr val="FF0000"/>
                </a:solidFill>
              </a:rPr>
              <a:t> </a:t>
            </a:r>
            <a:endParaRPr lang="en-GB" dirty="0"/>
          </a:p>
          <a:p>
            <a:r>
              <a:rPr lang="en-GB" b="1" dirty="0">
                <a:solidFill>
                  <a:srgbClr val="FF0000"/>
                </a:solidFill>
              </a:rPr>
              <a:t>OBJECT</a:t>
            </a:r>
            <a:r>
              <a:rPr lang="en-GB" dirty="0"/>
              <a:t> </a:t>
            </a:r>
          </a:p>
          <a:p>
            <a:r>
              <a:rPr lang="en-GB" b="1" dirty="0">
                <a:solidFill>
                  <a:srgbClr val="FF0000"/>
                </a:solidFill>
              </a:rPr>
              <a:t>OBJECT</a:t>
            </a:r>
            <a:r>
              <a:rPr lang="en-GB" dirty="0"/>
              <a:t> </a:t>
            </a:r>
            <a:endParaRPr lang="en-GB" dirty="0" smtClean="0"/>
          </a:p>
          <a:p>
            <a:r>
              <a:rPr lang="en-GB" b="1" dirty="0">
                <a:solidFill>
                  <a:srgbClr val="FF0000"/>
                </a:solidFill>
              </a:rPr>
              <a:t>OBJECT</a:t>
            </a:r>
            <a:r>
              <a:rPr lang="en-GB" dirty="0"/>
              <a:t> </a:t>
            </a:r>
            <a:endParaRPr lang="en-GB" dirty="0" smtClean="0"/>
          </a:p>
          <a:p>
            <a:r>
              <a:rPr lang="en-GB" b="1" dirty="0" smtClean="0">
                <a:solidFill>
                  <a:schemeClr val="accent5">
                    <a:lumMod val="75000"/>
                  </a:schemeClr>
                </a:solidFill>
              </a:rPr>
              <a:t>COMMENT</a:t>
            </a:r>
            <a:r>
              <a:rPr lang="en-GB" dirty="0"/>
              <a:t> National Grid</a:t>
            </a:r>
            <a:endParaRPr lang="en-GB" dirty="0"/>
          </a:p>
          <a:p>
            <a:endParaRPr lang="en-GB" dirty="0"/>
          </a:p>
          <a:p>
            <a:endParaRPr lang="en-GB" dirty="0"/>
          </a:p>
          <a:p>
            <a:pPr marL="171450" indent="-171450"/>
            <a:endParaRPr lang="en-GB" dirty="0" smtClean="0"/>
          </a:p>
          <a:p>
            <a:endParaRPr lang="en-GB" dirty="0"/>
          </a:p>
        </p:txBody>
      </p:sp>
      <p:sp>
        <p:nvSpPr>
          <p:cNvPr id="5" name="TextBox 4"/>
          <p:cNvSpPr txBox="1"/>
          <p:nvPr/>
        </p:nvSpPr>
        <p:spPr>
          <a:xfrm>
            <a:off x="3211033" y="1690688"/>
            <a:ext cx="2668772" cy="4493538"/>
          </a:xfrm>
          <a:prstGeom prst="rect">
            <a:avLst/>
          </a:prstGeom>
          <a:noFill/>
        </p:spPr>
        <p:txBody>
          <a:bodyPr wrap="square" rtlCol="0">
            <a:spAutoFit/>
          </a:bodyPr>
          <a:lstStyle/>
          <a:p>
            <a:pPr marL="171450" indent="-171450">
              <a:buFont typeface="Arial" panose="020B0604020202020204" pitchFamily="34" charset="0"/>
              <a:buChar char="•"/>
            </a:pPr>
            <a:r>
              <a:rPr lang="en-GB" sz="1100" b="1" dirty="0" smtClean="0"/>
              <a:t>Representations C-G</a:t>
            </a:r>
          </a:p>
          <a:p>
            <a:pPr marL="171450" indent="-171450">
              <a:buFont typeface="Arial" panose="020B0604020202020204" pitchFamily="34" charset="0"/>
              <a:buChar char="•"/>
            </a:pPr>
            <a:r>
              <a:rPr lang="en-GB" sz="1100" b="1" dirty="0" smtClean="0">
                <a:solidFill>
                  <a:srgbClr val="FF0000"/>
                </a:solidFill>
              </a:rPr>
              <a:t>OBJECT</a:t>
            </a:r>
            <a:r>
              <a:rPr lang="en-GB" sz="1100" dirty="0"/>
              <a:t> Cambridge Cycling Campaign </a:t>
            </a:r>
            <a:r>
              <a:rPr lang="en-GB" sz="1100" dirty="0" smtClean="0"/>
              <a:t>()</a:t>
            </a:r>
            <a:endParaRPr lang="en-GB" sz="1100" dirty="0"/>
          </a:p>
          <a:p>
            <a:pPr marL="171450" indent="-171450">
              <a:buFont typeface="Arial" panose="020B0604020202020204" pitchFamily="34" charset="0"/>
              <a:buChar char="•"/>
            </a:pPr>
            <a:r>
              <a:rPr lang="en-GB" sz="1100" b="1" dirty="0">
                <a:solidFill>
                  <a:schemeClr val="accent5">
                    <a:lumMod val="75000"/>
                  </a:schemeClr>
                </a:solidFill>
              </a:rPr>
              <a:t>COMMENT</a:t>
            </a:r>
            <a:r>
              <a:rPr lang="en-GB" sz="1100" dirty="0"/>
              <a:t> Cambridge Past Present and Future (Planning </a:t>
            </a:r>
            <a:r>
              <a:rPr lang="en-GB" sz="1100" dirty="0" err="1"/>
              <a:t>CambridgePPF</a:t>
            </a:r>
            <a:r>
              <a:rPr lang="en-GB" sz="1100" dirty="0"/>
              <a:t>)</a:t>
            </a:r>
          </a:p>
          <a:p>
            <a:pPr marL="171450" indent="-171450">
              <a:buFont typeface="Arial" panose="020B0604020202020204" pitchFamily="34" charset="0"/>
              <a:buChar char="•"/>
            </a:pPr>
            <a:r>
              <a:rPr lang="en-GB" sz="1100" i="1" dirty="0" smtClean="0"/>
              <a:t>1 </a:t>
            </a:r>
            <a:r>
              <a:rPr lang="en-GB" sz="1100" i="1" dirty="0" smtClean="0">
                <a:solidFill>
                  <a:srgbClr val="00B050"/>
                </a:solidFill>
              </a:rPr>
              <a:t>SUPPORT</a:t>
            </a:r>
            <a:r>
              <a:rPr lang="en-GB" sz="1100" i="1" dirty="0" smtClean="0"/>
              <a:t> out of 9 representations</a:t>
            </a:r>
          </a:p>
          <a:p>
            <a:pPr marL="171450" indent="-171450">
              <a:buFont typeface="Arial" panose="020B0604020202020204" pitchFamily="34" charset="0"/>
              <a:buChar char="•"/>
            </a:pPr>
            <a:r>
              <a:rPr lang="en-GB" sz="1100" b="1" dirty="0" smtClean="0">
                <a:solidFill>
                  <a:srgbClr val="FF0000"/>
                </a:solidFill>
              </a:rPr>
              <a:t>OBJECT</a:t>
            </a:r>
            <a:r>
              <a:rPr lang="en-GB" sz="1100" dirty="0"/>
              <a:t> Cambridge Without Incineration (CBWIN) (CBWIN Campaign)</a:t>
            </a:r>
          </a:p>
          <a:p>
            <a:pPr marL="171450" indent="-171450">
              <a:buFont typeface="Arial" panose="020B0604020202020204" pitchFamily="34" charset="0"/>
              <a:buChar char="•"/>
            </a:pPr>
            <a:r>
              <a:rPr lang="en-GB" sz="1100" b="1" dirty="0">
                <a:solidFill>
                  <a:schemeClr val="accent5">
                    <a:lumMod val="75000"/>
                  </a:schemeClr>
                </a:solidFill>
              </a:rPr>
              <a:t>COMMEN</a:t>
            </a:r>
            <a:r>
              <a:rPr lang="en-GB" sz="1100" b="1" dirty="0"/>
              <a:t>T</a:t>
            </a:r>
            <a:r>
              <a:rPr lang="en-GB" sz="1100" dirty="0"/>
              <a:t> Cambridgeshire County Council </a:t>
            </a:r>
            <a:r>
              <a:rPr lang="en-GB" sz="1100" dirty="0" smtClean="0"/>
              <a:t>()</a:t>
            </a:r>
            <a:endParaRPr lang="en-GB" sz="1100" dirty="0"/>
          </a:p>
          <a:p>
            <a:pPr marL="171450" indent="-171450">
              <a:buFont typeface="Arial" panose="020B0604020202020204" pitchFamily="34" charset="0"/>
              <a:buChar char="•"/>
            </a:pPr>
            <a:r>
              <a:rPr lang="en-GB" sz="1100" i="1" dirty="0"/>
              <a:t>3 </a:t>
            </a:r>
            <a:r>
              <a:rPr lang="en-GB" sz="1100" i="1" dirty="0" smtClean="0">
                <a:solidFill>
                  <a:srgbClr val="00B050"/>
                </a:solidFill>
              </a:rPr>
              <a:t>SUPPORT</a:t>
            </a:r>
            <a:r>
              <a:rPr lang="en-GB" sz="1100" b="1" i="1" dirty="0" smtClean="0"/>
              <a:t> out </a:t>
            </a:r>
            <a:r>
              <a:rPr lang="en-GB" sz="1100" i="1" dirty="0" smtClean="0"/>
              <a:t>of </a:t>
            </a:r>
            <a:r>
              <a:rPr lang="en-GB" sz="1100" i="1" dirty="0"/>
              <a:t>8 </a:t>
            </a:r>
            <a:r>
              <a:rPr lang="en-GB" sz="1100" i="1" dirty="0" smtClean="0"/>
              <a:t>representations</a:t>
            </a:r>
          </a:p>
          <a:p>
            <a:pPr marL="171450" indent="-171450">
              <a:buFont typeface="Arial" panose="020B0604020202020204" pitchFamily="34" charset="0"/>
              <a:buChar char="•"/>
            </a:pPr>
            <a:r>
              <a:rPr lang="en-GB" sz="1100" b="1" dirty="0" smtClean="0">
                <a:solidFill>
                  <a:schemeClr val="accent5">
                    <a:lumMod val="75000"/>
                  </a:schemeClr>
                </a:solidFill>
              </a:rPr>
              <a:t>COMMENT</a:t>
            </a:r>
            <a:r>
              <a:rPr lang="en-GB" sz="1100" dirty="0">
                <a:solidFill>
                  <a:schemeClr val="accent5">
                    <a:lumMod val="75000"/>
                  </a:schemeClr>
                </a:solidFill>
              </a:rPr>
              <a:t> </a:t>
            </a:r>
            <a:r>
              <a:rPr lang="en-GB" sz="1100" dirty="0" err="1"/>
              <a:t>Cambridgeshrie</a:t>
            </a:r>
            <a:r>
              <a:rPr lang="en-GB" sz="1100" dirty="0"/>
              <a:t> County Council </a:t>
            </a:r>
            <a:r>
              <a:rPr lang="en-GB" sz="1100" dirty="0" smtClean="0"/>
              <a:t>()</a:t>
            </a:r>
            <a:endParaRPr lang="en-GB" sz="1100" dirty="0" smtClean="0"/>
          </a:p>
          <a:p>
            <a:pPr marL="171450" indent="-171450">
              <a:buFont typeface="Arial" panose="020B0604020202020204" pitchFamily="34" charset="0"/>
              <a:buChar char="•"/>
            </a:pPr>
            <a:r>
              <a:rPr lang="en-GB" sz="1100" i="1" dirty="0" smtClean="0"/>
              <a:t>1 </a:t>
            </a:r>
            <a:r>
              <a:rPr lang="en-GB" sz="1100" i="1" dirty="0" smtClean="0">
                <a:solidFill>
                  <a:srgbClr val="00B050"/>
                </a:solidFill>
              </a:rPr>
              <a:t>SUPPORT</a:t>
            </a:r>
            <a:r>
              <a:rPr lang="en-GB" sz="1100" i="1" dirty="0" smtClean="0"/>
              <a:t> out of </a:t>
            </a:r>
            <a:r>
              <a:rPr lang="en-GB" sz="1100" i="1" dirty="0"/>
              <a:t>6 </a:t>
            </a:r>
            <a:r>
              <a:rPr lang="en-GB" sz="1100" i="1" dirty="0" smtClean="0"/>
              <a:t>representations</a:t>
            </a:r>
          </a:p>
          <a:p>
            <a:pPr marL="171450" indent="-171450">
              <a:buFont typeface="Arial" panose="020B0604020202020204" pitchFamily="34" charset="0"/>
              <a:buChar char="•"/>
            </a:pPr>
            <a:r>
              <a:rPr lang="en-GB" sz="1100" b="1" dirty="0" smtClean="0">
                <a:solidFill>
                  <a:srgbClr val="00B050"/>
                </a:solidFill>
              </a:rPr>
              <a:t>SUPPORT</a:t>
            </a:r>
            <a:r>
              <a:rPr lang="en-GB" sz="1100" dirty="0">
                <a:solidFill>
                  <a:srgbClr val="00B050"/>
                </a:solidFill>
              </a:rPr>
              <a:t> </a:t>
            </a:r>
            <a:r>
              <a:rPr lang="en-GB" sz="1100" dirty="0"/>
              <a:t>Cambridgeshire Police </a:t>
            </a:r>
            <a:r>
              <a:rPr lang="en-GB" sz="1100" dirty="0" smtClean="0"/>
              <a:t>()</a:t>
            </a:r>
            <a:endParaRPr lang="en-GB" sz="1100" dirty="0"/>
          </a:p>
          <a:p>
            <a:pPr marL="171450" indent="-171450">
              <a:buFont typeface="Arial" panose="020B0604020202020204" pitchFamily="34" charset="0"/>
              <a:buChar char="•"/>
            </a:pPr>
            <a:r>
              <a:rPr lang="en-GB" sz="1100" b="1" dirty="0">
                <a:solidFill>
                  <a:srgbClr val="FF0000"/>
                </a:solidFill>
              </a:rPr>
              <a:t>OBJECT</a:t>
            </a:r>
            <a:r>
              <a:rPr lang="en-GB" sz="1100" dirty="0">
                <a:solidFill>
                  <a:srgbClr val="FF0000"/>
                </a:solidFill>
              </a:rPr>
              <a:t> </a:t>
            </a:r>
            <a:r>
              <a:rPr lang="en-GB" sz="1100" dirty="0"/>
              <a:t>Carbon Neutral Cambridge </a:t>
            </a:r>
            <a:r>
              <a:rPr lang="en-GB" sz="1100" dirty="0" smtClean="0"/>
              <a:t>()</a:t>
            </a:r>
            <a:endParaRPr lang="en-GB" sz="1100" dirty="0"/>
          </a:p>
          <a:p>
            <a:pPr marL="171450" indent="-171450">
              <a:buFont typeface="Arial" panose="020B0604020202020204" pitchFamily="34" charset="0"/>
              <a:buChar char="•"/>
            </a:pPr>
            <a:r>
              <a:rPr lang="en-GB" sz="1100" b="1" dirty="0">
                <a:solidFill>
                  <a:srgbClr val="FF0000"/>
                </a:solidFill>
              </a:rPr>
              <a:t>OBJECT</a:t>
            </a:r>
            <a:r>
              <a:rPr lang="en-GB" sz="1100" dirty="0"/>
              <a:t> Carbon Neutral Cambridge </a:t>
            </a:r>
            <a:r>
              <a:rPr lang="en-GB" sz="1100" dirty="0" smtClean="0"/>
              <a:t>()</a:t>
            </a:r>
            <a:endParaRPr lang="en-GB" sz="1100" dirty="0"/>
          </a:p>
          <a:p>
            <a:pPr marL="171450" indent="-171450">
              <a:buFont typeface="Arial" panose="020B0604020202020204" pitchFamily="34" charset="0"/>
              <a:buChar char="•"/>
            </a:pPr>
            <a:r>
              <a:rPr lang="en-GB" sz="1100" b="1" dirty="0">
                <a:solidFill>
                  <a:schemeClr val="accent5">
                    <a:lumMod val="75000"/>
                  </a:schemeClr>
                </a:solidFill>
              </a:rPr>
              <a:t>COMMENT</a:t>
            </a:r>
            <a:r>
              <a:rPr lang="en-GB" sz="1100" dirty="0"/>
              <a:t> </a:t>
            </a:r>
            <a:r>
              <a:rPr lang="en-GB" sz="1100" dirty="0" smtClean="0"/>
              <a:t> </a:t>
            </a:r>
            <a:endParaRPr lang="en-GB" sz="1100" dirty="0"/>
          </a:p>
          <a:p>
            <a:pPr marL="171450" indent="-171450">
              <a:buFont typeface="Arial" panose="020B0604020202020204" pitchFamily="34" charset="0"/>
              <a:buChar char="•"/>
            </a:pPr>
            <a:r>
              <a:rPr lang="en-GB" sz="1100" b="1" dirty="0" smtClean="0">
                <a:solidFill>
                  <a:srgbClr val="FF0000"/>
                </a:solidFill>
              </a:rPr>
              <a:t>OBJECT</a:t>
            </a:r>
            <a:r>
              <a:rPr lang="en-GB" sz="1100" dirty="0"/>
              <a:t> Defence Infrastructure Organisation and Urban &amp; Civic represented by David Lock Associates </a:t>
            </a:r>
            <a:r>
              <a:rPr lang="en-GB" sz="1100" dirty="0" smtClean="0"/>
              <a:t>()</a:t>
            </a:r>
            <a:endParaRPr lang="en-GB" sz="1100" dirty="0"/>
          </a:p>
          <a:p>
            <a:pPr marL="171450" indent="-171450">
              <a:buFont typeface="Arial" panose="020B0604020202020204" pitchFamily="34" charset="0"/>
              <a:buChar char="•"/>
            </a:pPr>
            <a:r>
              <a:rPr lang="en-GB" sz="1100" i="1" dirty="0" smtClean="0"/>
              <a:t>2 C</a:t>
            </a:r>
            <a:r>
              <a:rPr lang="en-GB" sz="1100" i="1" dirty="0" smtClean="0">
                <a:solidFill>
                  <a:schemeClr val="accent5">
                    <a:lumMod val="75000"/>
                  </a:schemeClr>
                </a:solidFill>
              </a:rPr>
              <a:t>OMMENT</a:t>
            </a:r>
            <a:r>
              <a:rPr lang="en-GB" sz="1100" i="1" dirty="0" smtClean="0"/>
              <a:t> out of  10 representations</a:t>
            </a:r>
          </a:p>
          <a:p>
            <a:pPr marL="171450" indent="-171450">
              <a:buFont typeface="Arial" panose="020B0604020202020204" pitchFamily="34" charset="0"/>
              <a:buChar char="•"/>
            </a:pPr>
            <a:r>
              <a:rPr lang="en-GB" sz="1100" b="1" dirty="0" smtClean="0">
                <a:solidFill>
                  <a:srgbClr val="FF0000"/>
                </a:solidFill>
              </a:rPr>
              <a:t>OBJECT</a:t>
            </a:r>
            <a:r>
              <a:rPr lang="en-GB" sz="1100" dirty="0"/>
              <a:t> </a:t>
            </a:r>
          </a:p>
          <a:p>
            <a:pPr marL="171450" indent="-171450">
              <a:buFont typeface="Arial" panose="020B0604020202020204" pitchFamily="34" charset="0"/>
              <a:buChar char="•"/>
            </a:pPr>
            <a:r>
              <a:rPr lang="en-GB" sz="1100" b="1" dirty="0">
                <a:solidFill>
                  <a:schemeClr val="accent5">
                    <a:lumMod val="75000"/>
                  </a:schemeClr>
                </a:solidFill>
              </a:rPr>
              <a:t>COMMENT</a:t>
            </a:r>
            <a:r>
              <a:rPr lang="en-GB" sz="1100" dirty="0"/>
              <a:t> Environment </a:t>
            </a:r>
            <a:r>
              <a:rPr lang="en-GB" sz="1100" dirty="0" smtClean="0"/>
              <a:t>Agency ()</a:t>
            </a:r>
            <a:endParaRPr lang="en-GB" sz="1100" dirty="0" smtClean="0"/>
          </a:p>
          <a:p>
            <a:pPr marL="171450" indent="-171450">
              <a:buFont typeface="Arial" panose="020B0604020202020204" pitchFamily="34" charset="0"/>
              <a:buChar char="•"/>
            </a:pPr>
            <a:r>
              <a:rPr lang="en-GB" sz="1100" b="1" dirty="0" smtClean="0">
                <a:solidFill>
                  <a:srgbClr val="FF0000"/>
                </a:solidFill>
              </a:rPr>
              <a:t>OBJECT</a:t>
            </a:r>
          </a:p>
          <a:p>
            <a:pPr marL="171450" indent="-171450">
              <a:buFont typeface="Arial" panose="020B0604020202020204" pitchFamily="34" charset="0"/>
              <a:buChar char="•"/>
            </a:pPr>
            <a:r>
              <a:rPr lang="en-GB" sz="1100" b="1" dirty="0" smtClean="0">
                <a:solidFill>
                  <a:schemeClr val="accent5">
                    <a:lumMod val="75000"/>
                  </a:schemeClr>
                </a:solidFill>
              </a:rPr>
              <a:t>COMMENT</a:t>
            </a:r>
            <a:r>
              <a:rPr lang="en-GB" sz="1100" dirty="0"/>
              <a:t> </a:t>
            </a:r>
          </a:p>
          <a:p>
            <a:pPr marL="171450" indent="-171450">
              <a:buFont typeface="Arial" panose="020B0604020202020204" pitchFamily="34" charset="0"/>
              <a:buChar char="•"/>
            </a:pPr>
            <a:r>
              <a:rPr lang="en-GB" sz="1100" b="1" dirty="0">
                <a:solidFill>
                  <a:schemeClr val="accent5">
                    <a:lumMod val="75000"/>
                  </a:schemeClr>
                </a:solidFill>
              </a:rPr>
              <a:t>COMMENT</a:t>
            </a:r>
            <a:endParaRPr lang="en-GB" sz="1100" dirty="0"/>
          </a:p>
        </p:txBody>
      </p:sp>
      <p:sp>
        <p:nvSpPr>
          <p:cNvPr id="6" name="TextBox 5"/>
          <p:cNvSpPr txBox="1"/>
          <p:nvPr/>
        </p:nvSpPr>
        <p:spPr>
          <a:xfrm>
            <a:off x="8812618" y="1841126"/>
            <a:ext cx="2615609" cy="5170646"/>
          </a:xfrm>
          <a:prstGeom prst="rect">
            <a:avLst/>
          </a:prstGeom>
          <a:noFill/>
        </p:spPr>
        <p:txBody>
          <a:bodyPr wrap="square" rtlCol="0">
            <a:spAutoFit/>
          </a:bodyPr>
          <a:lstStyle/>
          <a:p>
            <a:pPr marL="171450" indent="-171450">
              <a:buFont typeface="Arial" panose="020B0604020202020204" pitchFamily="34" charset="0"/>
              <a:buChar char="•"/>
            </a:pPr>
            <a:r>
              <a:rPr lang="en-GB" sz="1100" b="1" dirty="0" smtClean="0"/>
              <a:t>Representations N-T</a:t>
            </a:r>
            <a:endParaRPr lang="en-GB" sz="1100" dirty="0"/>
          </a:p>
          <a:p>
            <a:pPr marL="171450" indent="-171450">
              <a:buFont typeface="Arial" panose="020B0604020202020204" pitchFamily="34" charset="0"/>
              <a:buChar char="•"/>
            </a:pPr>
            <a:r>
              <a:rPr lang="en-GB" sz="1100" b="1" dirty="0">
                <a:solidFill>
                  <a:schemeClr val="accent5">
                    <a:lumMod val="75000"/>
                  </a:schemeClr>
                </a:solidFill>
              </a:rPr>
              <a:t>COMMENT</a:t>
            </a:r>
            <a:r>
              <a:rPr lang="en-GB" sz="1100" dirty="0"/>
              <a:t> Natural </a:t>
            </a:r>
            <a:r>
              <a:rPr lang="en-GB" sz="1100" dirty="0" smtClean="0"/>
              <a:t>England</a:t>
            </a:r>
          </a:p>
          <a:p>
            <a:pPr marL="171450" indent="-171450">
              <a:buFont typeface="Arial" panose="020B0604020202020204" pitchFamily="34" charset="0"/>
              <a:buChar char="•"/>
            </a:pPr>
            <a:r>
              <a:rPr lang="en-GB" sz="1100" b="1" dirty="0" smtClean="0">
                <a:solidFill>
                  <a:srgbClr val="FF0000"/>
                </a:solidFill>
              </a:rPr>
              <a:t>OBJECT</a:t>
            </a:r>
            <a:r>
              <a:rPr lang="en-GB" sz="1100" dirty="0">
                <a:solidFill>
                  <a:srgbClr val="FF0000"/>
                </a:solidFill>
              </a:rPr>
              <a:t> </a:t>
            </a:r>
            <a:endParaRPr lang="en-GB" sz="1100" dirty="0"/>
          </a:p>
          <a:p>
            <a:pPr marL="171450" indent="-171450">
              <a:buFont typeface="Arial" panose="020B0604020202020204" pitchFamily="34" charset="0"/>
              <a:buChar char="•"/>
            </a:pPr>
            <a:r>
              <a:rPr lang="en-GB" sz="1100" b="1" dirty="0">
                <a:solidFill>
                  <a:schemeClr val="accent5">
                    <a:lumMod val="75000"/>
                  </a:schemeClr>
                </a:solidFill>
              </a:rPr>
              <a:t>COMMENT</a:t>
            </a:r>
            <a:r>
              <a:rPr lang="en-GB" sz="1100" dirty="0"/>
              <a:t> </a:t>
            </a:r>
          </a:p>
          <a:p>
            <a:pPr marL="171450" indent="-171450">
              <a:buFont typeface="Arial" panose="020B0604020202020204" pitchFamily="34" charset="0"/>
              <a:buChar char="•"/>
            </a:pPr>
            <a:r>
              <a:rPr lang="en-GB" sz="1100" b="1" dirty="0">
                <a:solidFill>
                  <a:srgbClr val="FF0000"/>
                </a:solidFill>
              </a:rPr>
              <a:t>OBJECT</a:t>
            </a:r>
            <a:r>
              <a:rPr lang="en-GB" sz="1100" dirty="0"/>
              <a:t> </a:t>
            </a:r>
          </a:p>
          <a:p>
            <a:pPr marL="171450" indent="-171450">
              <a:buFont typeface="Arial" panose="020B0604020202020204" pitchFamily="34" charset="0"/>
              <a:buChar char="•"/>
            </a:pPr>
            <a:r>
              <a:rPr lang="en-GB" sz="1100" b="1" dirty="0">
                <a:solidFill>
                  <a:schemeClr val="accent5">
                    <a:lumMod val="75000"/>
                  </a:schemeClr>
                </a:solidFill>
              </a:rPr>
              <a:t>COMMENT</a:t>
            </a:r>
            <a:r>
              <a:rPr lang="en-GB" sz="1100" dirty="0"/>
              <a:t> </a:t>
            </a:r>
          </a:p>
          <a:p>
            <a:pPr marL="171450" indent="-171450">
              <a:buFont typeface="Arial" panose="020B0604020202020204" pitchFamily="34" charset="0"/>
              <a:buChar char="•"/>
            </a:pPr>
            <a:r>
              <a:rPr lang="en-GB" sz="1100" b="1" dirty="0">
                <a:solidFill>
                  <a:srgbClr val="FF0000"/>
                </a:solidFill>
              </a:rPr>
              <a:t>OBJECT</a:t>
            </a:r>
            <a:r>
              <a:rPr lang="en-GB" sz="1100" dirty="0">
                <a:solidFill>
                  <a:srgbClr val="FF0000"/>
                </a:solidFill>
              </a:rPr>
              <a:t> </a:t>
            </a:r>
            <a:endParaRPr lang="en-GB" sz="1100" dirty="0"/>
          </a:p>
          <a:p>
            <a:pPr marL="171450" indent="-171450">
              <a:buFont typeface="Arial" panose="020B0604020202020204" pitchFamily="34" charset="0"/>
              <a:buChar char="•"/>
            </a:pPr>
            <a:r>
              <a:rPr lang="en-GB" sz="1100" b="1" dirty="0">
                <a:solidFill>
                  <a:schemeClr val="accent5">
                    <a:lumMod val="75000"/>
                  </a:schemeClr>
                </a:solidFill>
              </a:rPr>
              <a:t>COMMENT</a:t>
            </a:r>
            <a:r>
              <a:rPr lang="en-GB" sz="1100" dirty="0"/>
              <a:t> </a:t>
            </a:r>
          </a:p>
          <a:p>
            <a:pPr marL="171450" indent="-171450">
              <a:buFont typeface="Arial" panose="020B0604020202020204" pitchFamily="34" charset="0"/>
              <a:buChar char="•"/>
            </a:pPr>
            <a:r>
              <a:rPr lang="en-GB" sz="1100" b="1" dirty="0">
                <a:solidFill>
                  <a:srgbClr val="FF0000"/>
                </a:solidFill>
              </a:rPr>
              <a:t>OBJECT</a:t>
            </a:r>
            <a:r>
              <a:rPr lang="en-GB" sz="1100" dirty="0"/>
              <a:t> </a:t>
            </a:r>
          </a:p>
          <a:p>
            <a:pPr marL="171450" indent="-171450">
              <a:buFont typeface="Arial" panose="020B0604020202020204" pitchFamily="34" charset="0"/>
              <a:buChar char="•"/>
            </a:pPr>
            <a:r>
              <a:rPr lang="en-GB" sz="1100" b="1" dirty="0">
                <a:solidFill>
                  <a:srgbClr val="FF0000"/>
                </a:solidFill>
              </a:rPr>
              <a:t>OBJECT</a:t>
            </a:r>
            <a:r>
              <a:rPr lang="en-GB" sz="1100" dirty="0"/>
              <a:t> </a:t>
            </a:r>
          </a:p>
          <a:p>
            <a:pPr marL="171450" indent="-171450">
              <a:buFont typeface="Arial" panose="020B0604020202020204" pitchFamily="34" charset="0"/>
              <a:buChar char="•"/>
            </a:pPr>
            <a:r>
              <a:rPr lang="en-GB" sz="1100" b="1" dirty="0">
                <a:solidFill>
                  <a:srgbClr val="FF0000"/>
                </a:solidFill>
              </a:rPr>
              <a:t>OBJECT</a:t>
            </a:r>
            <a:r>
              <a:rPr lang="en-GB" sz="1100" dirty="0"/>
              <a:t> RLW Estates </a:t>
            </a:r>
            <a:endParaRPr lang="en-GB" sz="1100" dirty="0" smtClean="0"/>
          </a:p>
          <a:p>
            <a:pPr marL="171450" indent="-171450">
              <a:buFont typeface="Arial" panose="020B0604020202020204" pitchFamily="34" charset="0"/>
              <a:buChar char="•"/>
            </a:pPr>
            <a:r>
              <a:rPr lang="en-GB" sz="1100" i="1" dirty="0" smtClean="0"/>
              <a:t>2 </a:t>
            </a:r>
            <a:r>
              <a:rPr lang="en-GB" sz="1100" i="1" dirty="0" smtClean="0">
                <a:solidFill>
                  <a:srgbClr val="00B050"/>
                </a:solidFill>
              </a:rPr>
              <a:t>SUPPORT</a:t>
            </a:r>
            <a:r>
              <a:rPr lang="en-GB" sz="1100" i="1" dirty="0" smtClean="0"/>
              <a:t> out of 27 representations</a:t>
            </a:r>
          </a:p>
          <a:p>
            <a:pPr marL="171450" indent="-171450">
              <a:buFont typeface="Arial" panose="020B0604020202020204" pitchFamily="34" charset="0"/>
              <a:buChar char="•"/>
            </a:pPr>
            <a:r>
              <a:rPr lang="en-GB" sz="1100" b="1" dirty="0" smtClean="0">
                <a:solidFill>
                  <a:srgbClr val="FF0000"/>
                </a:solidFill>
              </a:rPr>
              <a:t>OBJECT</a:t>
            </a:r>
            <a:r>
              <a:rPr lang="en-GB" sz="1100" dirty="0"/>
              <a:t> </a:t>
            </a:r>
          </a:p>
          <a:p>
            <a:pPr marL="171450" indent="-171450">
              <a:buFont typeface="Arial" panose="020B0604020202020204" pitchFamily="34" charset="0"/>
              <a:buChar char="•"/>
            </a:pPr>
            <a:r>
              <a:rPr lang="en-GB" sz="1100" b="1" dirty="0">
                <a:solidFill>
                  <a:schemeClr val="accent5">
                    <a:lumMod val="75000"/>
                  </a:schemeClr>
                </a:solidFill>
              </a:rPr>
              <a:t>COMMENT</a:t>
            </a:r>
            <a:r>
              <a:rPr lang="en-GB" sz="1100" dirty="0"/>
              <a:t> </a:t>
            </a:r>
          </a:p>
          <a:p>
            <a:pPr marL="171450" indent="-171450">
              <a:buFont typeface="Arial" panose="020B0604020202020204" pitchFamily="34" charset="0"/>
              <a:buChar char="•"/>
            </a:pPr>
            <a:r>
              <a:rPr lang="en-GB" sz="1100" b="1" dirty="0">
                <a:solidFill>
                  <a:srgbClr val="FF0000"/>
                </a:solidFill>
              </a:rPr>
              <a:t>OBJECT</a:t>
            </a:r>
            <a:r>
              <a:rPr lang="en-GB" sz="1100" dirty="0">
                <a:solidFill>
                  <a:srgbClr val="FF0000"/>
                </a:solidFill>
              </a:rPr>
              <a:t> </a:t>
            </a:r>
            <a:endParaRPr lang="en-GB" sz="1100" dirty="0"/>
          </a:p>
          <a:p>
            <a:pPr marL="171450" indent="-171450">
              <a:buFont typeface="Arial" panose="020B0604020202020204" pitchFamily="34" charset="0"/>
              <a:buChar char="•"/>
            </a:pPr>
            <a:r>
              <a:rPr lang="en-GB" sz="1100" b="1" dirty="0">
                <a:solidFill>
                  <a:schemeClr val="accent5">
                    <a:lumMod val="75000"/>
                  </a:schemeClr>
                </a:solidFill>
              </a:rPr>
              <a:t>COMMENT</a:t>
            </a:r>
            <a:r>
              <a:rPr lang="en-GB" sz="1100" dirty="0"/>
              <a:t> </a:t>
            </a:r>
          </a:p>
          <a:p>
            <a:pPr marL="171450" indent="-171450">
              <a:buFont typeface="Arial" panose="020B0604020202020204" pitchFamily="34" charset="0"/>
              <a:buChar char="•"/>
            </a:pPr>
            <a:r>
              <a:rPr lang="en-GB" sz="1100" b="1" dirty="0">
                <a:solidFill>
                  <a:srgbClr val="FF0000"/>
                </a:solidFill>
              </a:rPr>
              <a:t>OBJECT</a:t>
            </a:r>
            <a:r>
              <a:rPr lang="en-GB" sz="1100" dirty="0"/>
              <a:t> </a:t>
            </a:r>
            <a:endParaRPr lang="en-GB" sz="1100" dirty="0" smtClean="0"/>
          </a:p>
          <a:p>
            <a:pPr marL="171450" indent="-171450">
              <a:buFont typeface="Arial" panose="020B0604020202020204" pitchFamily="34" charset="0"/>
              <a:buChar char="•"/>
            </a:pPr>
            <a:r>
              <a:rPr lang="en-GB" sz="1100" b="1" dirty="0">
                <a:solidFill>
                  <a:srgbClr val="FF0000"/>
                </a:solidFill>
              </a:rPr>
              <a:t>OBJECT</a:t>
            </a:r>
            <a:r>
              <a:rPr lang="en-GB" sz="1100" dirty="0"/>
              <a:t> </a:t>
            </a:r>
          </a:p>
          <a:p>
            <a:pPr marL="171450" indent="-171450">
              <a:buFont typeface="Arial" panose="020B0604020202020204" pitchFamily="34" charset="0"/>
              <a:buChar char="•"/>
            </a:pPr>
            <a:r>
              <a:rPr lang="en-GB" sz="1100" b="1" dirty="0"/>
              <a:t>SUPPORT</a:t>
            </a:r>
            <a:r>
              <a:rPr lang="en-GB" sz="1100" dirty="0"/>
              <a:t> Sport </a:t>
            </a:r>
            <a:r>
              <a:rPr lang="en-GB" sz="1100" dirty="0" smtClean="0"/>
              <a:t>England</a:t>
            </a:r>
            <a:endParaRPr lang="en-GB" sz="1100" dirty="0"/>
          </a:p>
          <a:p>
            <a:pPr marL="171450" indent="-171450">
              <a:buFont typeface="Arial" panose="020B0604020202020204" pitchFamily="34" charset="0"/>
              <a:buChar char="•"/>
            </a:pPr>
            <a:r>
              <a:rPr lang="en-GB" sz="1100" b="1" dirty="0">
                <a:solidFill>
                  <a:schemeClr val="accent5">
                    <a:lumMod val="75000"/>
                  </a:schemeClr>
                </a:solidFill>
              </a:rPr>
              <a:t>COMMENT</a:t>
            </a:r>
            <a:r>
              <a:rPr lang="en-GB" sz="1100" dirty="0"/>
              <a:t> </a:t>
            </a:r>
          </a:p>
          <a:p>
            <a:pPr marL="171450" indent="-171450">
              <a:buFont typeface="Arial" panose="020B0604020202020204" pitchFamily="34" charset="0"/>
              <a:buChar char="•"/>
            </a:pPr>
            <a:r>
              <a:rPr lang="en-GB" sz="1100" i="1" dirty="0"/>
              <a:t>2 representations</a:t>
            </a:r>
            <a:r>
              <a:rPr lang="en-GB" sz="1100" b="1" i="1" dirty="0"/>
              <a:t> </a:t>
            </a:r>
            <a:r>
              <a:rPr lang="en-GB" sz="1100" i="1" dirty="0"/>
              <a:t>considered</a:t>
            </a:r>
            <a:r>
              <a:rPr lang="en-GB" sz="1100" b="1" i="1" dirty="0"/>
              <a:t> </a:t>
            </a:r>
            <a:r>
              <a:rPr lang="en-GB" sz="1100" b="1" i="1" dirty="0" smtClean="0">
                <a:solidFill>
                  <a:srgbClr val="00B050"/>
                </a:solidFill>
              </a:rPr>
              <a:t>SUPPORT</a:t>
            </a:r>
            <a:endParaRPr lang="en-GB" sz="1100" i="1" dirty="0">
              <a:solidFill>
                <a:srgbClr val="00B050"/>
              </a:solidFill>
            </a:endParaRPr>
          </a:p>
          <a:p>
            <a:pPr marL="171450" indent="-171450">
              <a:buFont typeface="Arial" panose="020B0604020202020204" pitchFamily="34" charset="0"/>
              <a:buChar char="•"/>
            </a:pPr>
            <a:r>
              <a:rPr lang="en-GB" sz="1100" b="1" dirty="0">
                <a:solidFill>
                  <a:srgbClr val="FF0000"/>
                </a:solidFill>
              </a:rPr>
              <a:t>OBJECT</a:t>
            </a:r>
            <a:r>
              <a:rPr lang="en-GB" sz="1100" dirty="0">
                <a:solidFill>
                  <a:srgbClr val="FF0000"/>
                </a:solidFill>
              </a:rPr>
              <a:t> </a:t>
            </a:r>
            <a:endParaRPr lang="en-GB" sz="1100" dirty="0"/>
          </a:p>
          <a:p>
            <a:pPr marL="171450" indent="-171450">
              <a:buFont typeface="Arial" panose="020B0604020202020204" pitchFamily="34" charset="0"/>
              <a:buChar char="•"/>
            </a:pPr>
            <a:r>
              <a:rPr lang="en-GB" sz="1100" b="1" dirty="0">
                <a:solidFill>
                  <a:schemeClr val="accent5">
                    <a:lumMod val="75000"/>
                  </a:schemeClr>
                </a:solidFill>
              </a:rPr>
              <a:t>COMMENT</a:t>
            </a:r>
            <a:r>
              <a:rPr lang="en-GB" sz="1100" dirty="0"/>
              <a:t> </a:t>
            </a:r>
          </a:p>
          <a:p>
            <a:pPr marL="171450" indent="-171450">
              <a:buFont typeface="Arial" panose="020B0604020202020204" pitchFamily="34" charset="0"/>
              <a:buChar char="•"/>
            </a:pPr>
            <a:r>
              <a:rPr lang="en-GB" sz="1100" b="1" dirty="0">
                <a:solidFill>
                  <a:srgbClr val="FF0000"/>
                </a:solidFill>
              </a:rPr>
              <a:t>OBJECT</a:t>
            </a:r>
            <a:r>
              <a:rPr lang="en-GB" sz="1100" dirty="0"/>
              <a:t> </a:t>
            </a:r>
          </a:p>
          <a:p>
            <a:pPr marL="171450" indent="-171450">
              <a:buFont typeface="Arial" panose="020B0604020202020204" pitchFamily="34" charset="0"/>
              <a:buChar char="•"/>
            </a:pPr>
            <a:r>
              <a:rPr lang="en-GB" sz="1100" b="1" dirty="0">
                <a:solidFill>
                  <a:srgbClr val="FF0000"/>
                </a:solidFill>
              </a:rPr>
              <a:t>OBJECT</a:t>
            </a:r>
            <a:r>
              <a:rPr lang="en-GB" sz="1100" dirty="0"/>
              <a:t> </a:t>
            </a:r>
          </a:p>
          <a:p>
            <a:pPr marL="171450" indent="-171450">
              <a:buFont typeface="Arial" panose="020B0604020202020204" pitchFamily="34" charset="0"/>
              <a:buChar char="•"/>
            </a:pPr>
            <a:r>
              <a:rPr lang="en-GB" sz="1100" b="1" dirty="0">
                <a:solidFill>
                  <a:srgbClr val="FF0000"/>
                </a:solidFill>
              </a:rPr>
              <a:t>OBJECT</a:t>
            </a:r>
            <a:r>
              <a:rPr lang="en-GB" sz="1100" dirty="0">
                <a:solidFill>
                  <a:srgbClr val="FF0000"/>
                </a:solidFill>
              </a:rPr>
              <a:t> </a:t>
            </a:r>
            <a:r>
              <a:rPr lang="en-GB" sz="1100" dirty="0" err="1"/>
              <a:t>Swavesey</a:t>
            </a:r>
            <a:r>
              <a:rPr lang="en-GB" sz="1100" dirty="0"/>
              <a:t> &amp; District Bridleways </a:t>
            </a:r>
            <a:r>
              <a:rPr lang="en-GB" sz="1100" dirty="0" smtClean="0"/>
              <a:t>Association)</a:t>
            </a:r>
            <a:endParaRPr lang="en-GB" sz="1100" dirty="0"/>
          </a:p>
          <a:p>
            <a:pPr marL="171450" indent="-171450">
              <a:buFont typeface="Arial" panose="020B0604020202020204" pitchFamily="34" charset="0"/>
              <a:buChar char="•"/>
            </a:pPr>
            <a:r>
              <a:rPr lang="en-GB" sz="1100" b="1" dirty="0">
                <a:solidFill>
                  <a:schemeClr val="accent5">
                    <a:lumMod val="75000"/>
                  </a:schemeClr>
                </a:solidFill>
              </a:rPr>
              <a:t>COMMENT</a:t>
            </a:r>
            <a:r>
              <a:rPr lang="en-GB" sz="1100" dirty="0"/>
              <a:t> </a:t>
            </a:r>
          </a:p>
          <a:p>
            <a:pPr marL="171450" indent="-171450">
              <a:buFont typeface="Arial" panose="020B0604020202020204" pitchFamily="34" charset="0"/>
              <a:buChar char="•"/>
            </a:pPr>
            <a:endParaRPr lang="en-GB" sz="1100" dirty="0"/>
          </a:p>
        </p:txBody>
      </p:sp>
    </p:spTree>
    <p:extLst>
      <p:ext uri="{BB962C8B-B14F-4D97-AF65-F5344CB8AC3E}">
        <p14:creationId xmlns:p14="http://schemas.microsoft.com/office/powerpoint/2010/main" val="1875669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Tahoma" panose="020B0604030504040204" pitchFamily="34" charset="0"/>
                <a:ea typeface="Tahoma" panose="020B0604030504040204" pitchFamily="34" charset="0"/>
                <a:cs typeface="Tahoma" panose="020B0604030504040204" pitchFamily="34" charset="0"/>
              </a:rPr>
              <a:t>Overwhelmingly the representations made to the SPD consultation are </a:t>
            </a:r>
            <a:r>
              <a:rPr lang="en-GB" b="1" dirty="0" smtClean="0">
                <a:solidFill>
                  <a:srgbClr val="FF0000"/>
                </a:solidFill>
                <a:latin typeface="Tahoma" panose="020B0604030504040204" pitchFamily="34" charset="0"/>
                <a:ea typeface="Tahoma" panose="020B0604030504040204" pitchFamily="34" charset="0"/>
                <a:cs typeface="Tahoma" panose="020B0604030504040204" pitchFamily="34" charset="0"/>
              </a:rPr>
              <a:t>Objections</a:t>
            </a:r>
            <a:endParaRPr lang="en-GB"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sz="half" idx="1"/>
          </p:nvPr>
        </p:nvSpPr>
        <p:spPr>
          <a:xfrm>
            <a:off x="606056" y="1945757"/>
            <a:ext cx="2604977" cy="4922321"/>
          </a:xfrm>
        </p:spPr>
        <p:txBody>
          <a:bodyPr>
            <a:normAutofit fontScale="47500" lnSpcReduction="20000"/>
          </a:bodyPr>
          <a:lstStyle/>
          <a:p>
            <a:pPr marL="171450" indent="-171450"/>
            <a:r>
              <a:rPr lang="en-GB" b="1" dirty="0" smtClean="0"/>
              <a:t>Representations T-W</a:t>
            </a:r>
          </a:p>
          <a:p>
            <a:pPr marL="171450" indent="-171450"/>
            <a:r>
              <a:rPr lang="en-GB" b="1" dirty="0" smtClean="0">
                <a:solidFill>
                  <a:srgbClr val="FF0000"/>
                </a:solidFill>
              </a:rPr>
              <a:t>OBJECT</a:t>
            </a:r>
            <a:r>
              <a:rPr lang="en-GB" dirty="0" smtClean="0">
                <a:solidFill>
                  <a:srgbClr val="FF0000"/>
                </a:solidFill>
              </a:rPr>
              <a:t> </a:t>
            </a:r>
            <a:r>
              <a:rPr lang="en-GB" dirty="0" smtClean="0"/>
              <a:t>The Farmland Museum and Denny Abbey </a:t>
            </a:r>
          </a:p>
          <a:p>
            <a:pPr marL="171450" indent="-171450"/>
            <a:r>
              <a:rPr lang="en-GB" b="1" dirty="0" smtClean="0">
                <a:solidFill>
                  <a:srgbClr val="FF0000"/>
                </a:solidFill>
              </a:rPr>
              <a:t>OBJECT</a:t>
            </a:r>
            <a:r>
              <a:rPr lang="en-GB" dirty="0" smtClean="0"/>
              <a:t> The National Trust </a:t>
            </a:r>
            <a:r>
              <a:rPr lang="en-GB" i="1" dirty="0" smtClean="0"/>
              <a:t>Representations include </a:t>
            </a:r>
            <a:r>
              <a:rPr lang="en-GB" b="1" i="1" dirty="0" smtClean="0">
                <a:solidFill>
                  <a:srgbClr val="FF0000"/>
                </a:solidFill>
              </a:rPr>
              <a:t>OBJECT</a:t>
            </a:r>
            <a:r>
              <a:rPr lang="en-GB" i="1" dirty="0" smtClean="0"/>
              <a:t> , </a:t>
            </a:r>
            <a:r>
              <a:rPr lang="en-GB" b="1" i="1" dirty="0" smtClean="0">
                <a:solidFill>
                  <a:schemeClr val="accent5">
                    <a:lumMod val="75000"/>
                  </a:schemeClr>
                </a:solidFill>
              </a:rPr>
              <a:t>COMMENT</a:t>
            </a:r>
            <a:r>
              <a:rPr lang="en-GB" i="1" dirty="0" smtClean="0"/>
              <a:t>  and </a:t>
            </a:r>
            <a:r>
              <a:rPr lang="en-GB" i="1" dirty="0" smtClean="0">
                <a:solidFill>
                  <a:srgbClr val="00B050"/>
                </a:solidFill>
              </a:rPr>
              <a:t>SUPPIORT</a:t>
            </a:r>
            <a:endParaRPr lang="en-GB" b="1" i="1" dirty="0" smtClean="0">
              <a:solidFill>
                <a:srgbClr val="00B050"/>
              </a:solidFill>
            </a:endParaRPr>
          </a:p>
          <a:p>
            <a:r>
              <a:rPr lang="en-GB" b="1" dirty="0" smtClean="0">
                <a:solidFill>
                  <a:schemeClr val="accent5">
                    <a:lumMod val="75000"/>
                  </a:schemeClr>
                </a:solidFill>
              </a:rPr>
              <a:t>COMMENT</a:t>
            </a:r>
            <a:r>
              <a:rPr lang="en-GB" dirty="0"/>
              <a:t> The Wildlife Trust </a:t>
            </a:r>
            <a:r>
              <a:rPr lang="en-GB" dirty="0" smtClean="0"/>
              <a:t>()</a:t>
            </a:r>
            <a:endParaRPr lang="en-GB" dirty="0"/>
          </a:p>
          <a:p>
            <a:r>
              <a:rPr lang="en-GB" b="1" dirty="0">
                <a:solidFill>
                  <a:srgbClr val="FF0000"/>
                </a:solidFill>
              </a:rPr>
              <a:t>OBJECT</a:t>
            </a:r>
            <a:r>
              <a:rPr lang="en-GB" dirty="0"/>
              <a:t> </a:t>
            </a:r>
          </a:p>
          <a:p>
            <a:r>
              <a:rPr lang="en-GB" b="1" dirty="0" smtClean="0">
                <a:solidFill>
                  <a:srgbClr val="FF0000"/>
                </a:solidFill>
              </a:rPr>
              <a:t>OBJECT</a:t>
            </a:r>
            <a:r>
              <a:rPr lang="en-GB" dirty="0">
                <a:solidFill>
                  <a:srgbClr val="FF0000"/>
                </a:solidFill>
              </a:rPr>
              <a:t> </a:t>
            </a:r>
            <a:endParaRPr lang="en-GB" dirty="0"/>
          </a:p>
          <a:p>
            <a:r>
              <a:rPr lang="en-GB" b="1" dirty="0" smtClean="0">
                <a:solidFill>
                  <a:srgbClr val="FF0000"/>
                </a:solidFill>
              </a:rPr>
              <a:t>OBJECT</a:t>
            </a:r>
            <a:r>
              <a:rPr lang="en-GB" dirty="0"/>
              <a:t> </a:t>
            </a:r>
            <a:r>
              <a:rPr lang="en-GB" dirty="0" err="1"/>
              <a:t>Waterbeach</a:t>
            </a:r>
            <a:r>
              <a:rPr lang="en-GB" dirty="0"/>
              <a:t> and District Bridleways Group </a:t>
            </a:r>
            <a:r>
              <a:rPr lang="en-GB" dirty="0" smtClean="0"/>
              <a:t>()</a:t>
            </a:r>
            <a:endParaRPr lang="en-GB" dirty="0"/>
          </a:p>
          <a:p>
            <a:r>
              <a:rPr lang="en-GB" b="1" dirty="0">
                <a:solidFill>
                  <a:srgbClr val="FF0000"/>
                </a:solidFill>
              </a:rPr>
              <a:t>OBJECT</a:t>
            </a:r>
            <a:r>
              <a:rPr lang="en-GB" dirty="0">
                <a:solidFill>
                  <a:srgbClr val="FF0000"/>
                </a:solidFill>
              </a:rPr>
              <a:t> </a:t>
            </a:r>
            <a:r>
              <a:rPr lang="en-GB" dirty="0" err="1"/>
              <a:t>Waterbeach</a:t>
            </a:r>
            <a:r>
              <a:rPr lang="en-GB" dirty="0"/>
              <a:t> and District Bridleways Group </a:t>
            </a:r>
            <a:r>
              <a:rPr lang="en-GB" dirty="0" smtClean="0"/>
              <a:t>()</a:t>
            </a:r>
            <a:endParaRPr lang="en-GB" dirty="0"/>
          </a:p>
          <a:p>
            <a:r>
              <a:rPr lang="en-GB" b="1" dirty="0">
                <a:solidFill>
                  <a:srgbClr val="FF0000"/>
                </a:solidFill>
              </a:rPr>
              <a:t>OBJECT</a:t>
            </a:r>
            <a:r>
              <a:rPr lang="en-GB" dirty="0">
                <a:solidFill>
                  <a:srgbClr val="FF0000"/>
                </a:solidFill>
              </a:rPr>
              <a:t> </a:t>
            </a:r>
            <a:r>
              <a:rPr lang="en-GB" dirty="0" err="1"/>
              <a:t>Waterbeach</a:t>
            </a:r>
            <a:r>
              <a:rPr lang="en-GB" dirty="0"/>
              <a:t> and District Bridleways Group </a:t>
            </a:r>
            <a:r>
              <a:rPr lang="en-GB" dirty="0" smtClean="0"/>
              <a:t>()</a:t>
            </a:r>
            <a:endParaRPr lang="en-GB" dirty="0"/>
          </a:p>
          <a:p>
            <a:r>
              <a:rPr lang="en-GB" b="1" dirty="0">
                <a:solidFill>
                  <a:srgbClr val="FF0000"/>
                </a:solidFill>
              </a:rPr>
              <a:t>OBJECT</a:t>
            </a:r>
            <a:r>
              <a:rPr lang="en-GB" dirty="0"/>
              <a:t> </a:t>
            </a:r>
            <a:r>
              <a:rPr lang="en-GB" dirty="0" err="1"/>
              <a:t>Waterbeach</a:t>
            </a:r>
            <a:r>
              <a:rPr lang="en-GB" dirty="0"/>
              <a:t> and District Bridleways Group </a:t>
            </a:r>
            <a:r>
              <a:rPr lang="en-GB" dirty="0" smtClean="0"/>
              <a:t>()</a:t>
            </a:r>
            <a:endParaRPr lang="en-GB" dirty="0" smtClean="0"/>
          </a:p>
          <a:p>
            <a:r>
              <a:rPr lang="en-GB" b="1" dirty="0" smtClean="0">
                <a:solidFill>
                  <a:srgbClr val="FF0000"/>
                </a:solidFill>
              </a:rPr>
              <a:t>OBJECT</a:t>
            </a:r>
            <a:r>
              <a:rPr lang="en-GB" dirty="0" smtClean="0"/>
              <a:t> </a:t>
            </a:r>
            <a:r>
              <a:rPr lang="en-GB" dirty="0" err="1" smtClean="0"/>
              <a:t>Waterbeach</a:t>
            </a:r>
            <a:r>
              <a:rPr lang="en-GB" dirty="0" smtClean="0"/>
              <a:t> Neighbourhood Plan Steering Committee </a:t>
            </a:r>
          </a:p>
          <a:p>
            <a:r>
              <a:rPr lang="en-GB" b="1" dirty="0" smtClean="0">
                <a:solidFill>
                  <a:srgbClr val="FF0000"/>
                </a:solidFill>
              </a:rPr>
              <a:t>OBJECT</a:t>
            </a:r>
            <a:r>
              <a:rPr lang="en-GB" dirty="0" smtClean="0">
                <a:solidFill>
                  <a:srgbClr val="FF0000"/>
                </a:solidFill>
              </a:rPr>
              <a:t> </a:t>
            </a:r>
            <a:r>
              <a:rPr lang="en-GB" dirty="0" err="1" smtClean="0"/>
              <a:t>Waterbeach</a:t>
            </a:r>
            <a:r>
              <a:rPr lang="en-GB" dirty="0" smtClean="0"/>
              <a:t> Neighbourhood Plan Steering Group (WNPSG</a:t>
            </a:r>
          </a:p>
          <a:p>
            <a:endParaRPr lang="en-GB" dirty="0" smtClean="0"/>
          </a:p>
          <a:p>
            <a:endParaRPr lang="en-GB" dirty="0" smtClean="0"/>
          </a:p>
          <a:p>
            <a:endParaRPr lang="en-GB" b="1" dirty="0" smtClean="0"/>
          </a:p>
          <a:p>
            <a:endParaRPr lang="en-GB" dirty="0"/>
          </a:p>
          <a:p>
            <a:endParaRPr lang="en-GB" dirty="0"/>
          </a:p>
        </p:txBody>
      </p:sp>
      <p:sp>
        <p:nvSpPr>
          <p:cNvPr id="4" name="Content Placeholder 3"/>
          <p:cNvSpPr>
            <a:spLocks noGrp="1"/>
          </p:cNvSpPr>
          <p:nvPr>
            <p:ph sz="half" idx="2"/>
          </p:nvPr>
        </p:nvSpPr>
        <p:spPr>
          <a:xfrm>
            <a:off x="3211034" y="1945757"/>
            <a:ext cx="2434854" cy="4912242"/>
          </a:xfrm>
        </p:spPr>
        <p:txBody>
          <a:bodyPr>
            <a:normAutofit fontScale="47500" lnSpcReduction="20000"/>
          </a:bodyPr>
          <a:lstStyle/>
          <a:p>
            <a:r>
              <a:rPr lang="en-GB" b="1" dirty="0" smtClean="0"/>
              <a:t>Representations W-Y</a:t>
            </a:r>
          </a:p>
          <a:p>
            <a:r>
              <a:rPr lang="en-GB" b="1" dirty="0" smtClean="0">
                <a:solidFill>
                  <a:srgbClr val="FF0000"/>
                </a:solidFill>
              </a:rPr>
              <a:t>OBJECT</a:t>
            </a:r>
            <a:r>
              <a:rPr lang="en-GB" dirty="0"/>
              <a:t> </a:t>
            </a:r>
            <a:r>
              <a:rPr lang="en-GB" dirty="0" err="1"/>
              <a:t>Waterbeach</a:t>
            </a:r>
            <a:r>
              <a:rPr lang="en-GB" dirty="0"/>
              <a:t> Parish Council</a:t>
            </a:r>
          </a:p>
          <a:p>
            <a:r>
              <a:rPr lang="en-GB" b="1" dirty="0" smtClean="0">
                <a:solidFill>
                  <a:srgbClr val="FF0000"/>
                </a:solidFill>
              </a:rPr>
              <a:t>OBJECT</a:t>
            </a:r>
            <a:r>
              <a:rPr lang="en-GB" dirty="0" smtClean="0"/>
              <a:t> </a:t>
            </a:r>
          </a:p>
          <a:p>
            <a:r>
              <a:rPr lang="en-GB" b="1" dirty="0" smtClean="0">
                <a:solidFill>
                  <a:srgbClr val="FF0000"/>
                </a:solidFill>
              </a:rPr>
              <a:t>OBJECT</a:t>
            </a:r>
            <a:r>
              <a:rPr lang="en-GB" dirty="0" smtClean="0"/>
              <a:t> </a:t>
            </a:r>
          </a:p>
          <a:p>
            <a:r>
              <a:rPr lang="en-GB" b="1" dirty="0" smtClean="0">
                <a:solidFill>
                  <a:srgbClr val="FF0000"/>
                </a:solidFill>
              </a:rPr>
              <a:t>OBJECT</a:t>
            </a:r>
            <a:r>
              <a:rPr lang="en-GB" dirty="0" smtClean="0"/>
              <a:t> </a:t>
            </a:r>
            <a:endParaRPr lang="en-GB" dirty="0" smtClean="0"/>
          </a:p>
          <a:p>
            <a:r>
              <a:rPr lang="en-GB" b="1" dirty="0" smtClean="0">
                <a:solidFill>
                  <a:srgbClr val="FF0000"/>
                </a:solidFill>
              </a:rPr>
              <a:t>OBJECT</a:t>
            </a:r>
            <a:r>
              <a:rPr lang="en-GB" dirty="0" smtClean="0"/>
              <a:t> </a:t>
            </a:r>
          </a:p>
          <a:p>
            <a:r>
              <a:rPr lang="en-GB" b="1" dirty="0" smtClean="0">
                <a:solidFill>
                  <a:srgbClr val="FF0000"/>
                </a:solidFill>
              </a:rPr>
              <a:t>OBJECT</a:t>
            </a:r>
            <a:r>
              <a:rPr lang="en-GB" dirty="0" smtClean="0"/>
              <a:t> </a:t>
            </a:r>
          </a:p>
          <a:p>
            <a:endParaRPr lang="en-GB" dirty="0"/>
          </a:p>
          <a:p>
            <a:endParaRPr lang="en-GB" dirty="0"/>
          </a:p>
          <a:p>
            <a:pPr marL="171450" indent="-171450"/>
            <a:endParaRPr lang="en-GB" dirty="0" smtClean="0"/>
          </a:p>
          <a:p>
            <a:endParaRPr lang="en-GB" dirty="0"/>
          </a:p>
        </p:txBody>
      </p:sp>
      <p:sp>
        <p:nvSpPr>
          <p:cNvPr id="5" name="TextBox 4"/>
          <p:cNvSpPr txBox="1"/>
          <p:nvPr/>
        </p:nvSpPr>
        <p:spPr>
          <a:xfrm>
            <a:off x="8304028" y="1416113"/>
            <a:ext cx="2668772" cy="430887"/>
          </a:xfrm>
          <a:prstGeom prst="rect">
            <a:avLst/>
          </a:prstGeom>
          <a:noFill/>
        </p:spPr>
        <p:txBody>
          <a:bodyPr wrap="square" rtlCol="0">
            <a:spAutoFit/>
          </a:bodyPr>
          <a:lstStyle/>
          <a:p>
            <a:endParaRPr lang="en-GB" sz="1100" dirty="0" smtClean="0"/>
          </a:p>
          <a:p>
            <a:pPr marL="171450" indent="-171450">
              <a:buFont typeface="Arial" panose="020B0604020202020204" pitchFamily="34" charset="0"/>
              <a:buChar char="•"/>
            </a:pPr>
            <a:endParaRPr lang="en-GB" sz="1100" dirty="0"/>
          </a:p>
        </p:txBody>
      </p:sp>
      <p:sp>
        <p:nvSpPr>
          <p:cNvPr id="6" name="TextBox 5"/>
          <p:cNvSpPr txBox="1"/>
          <p:nvPr/>
        </p:nvSpPr>
        <p:spPr>
          <a:xfrm>
            <a:off x="5422605" y="1825624"/>
            <a:ext cx="6018027" cy="4001095"/>
          </a:xfrm>
          <a:prstGeom prst="rect">
            <a:avLst/>
          </a:prstGeom>
          <a:noFill/>
        </p:spPr>
        <p:txBody>
          <a:bodyPr wrap="square" rtlCol="0">
            <a:spAutoFit/>
          </a:bodyPr>
          <a:lstStyle/>
          <a:p>
            <a:r>
              <a:rPr lang="en-GB" sz="2000" b="1" dirty="0" smtClean="0">
                <a:solidFill>
                  <a:srgbClr val="FF0000"/>
                </a:solidFill>
              </a:rPr>
              <a:t>However the classification of representations does not appear to be consistent;  for example </a:t>
            </a:r>
          </a:p>
          <a:p>
            <a:r>
              <a:rPr lang="en-GB" sz="1600" b="1" dirty="0" smtClean="0">
                <a:solidFill>
                  <a:schemeClr val="accent5">
                    <a:lumMod val="75000"/>
                  </a:schemeClr>
                </a:solidFill>
              </a:rPr>
              <a:t>	COMMENT</a:t>
            </a:r>
            <a:r>
              <a:rPr lang="en-GB" sz="1600" dirty="0"/>
              <a:t> </a:t>
            </a:r>
            <a:r>
              <a:rPr lang="en-GB" sz="1600" dirty="0" smtClean="0"/>
              <a:t>Cambridgeshire </a:t>
            </a:r>
            <a:r>
              <a:rPr lang="en-GB" sz="1600" dirty="0"/>
              <a:t>County Council </a:t>
            </a:r>
            <a:r>
              <a:rPr lang="en-GB" sz="1600" dirty="0" smtClean="0"/>
              <a:t>()</a:t>
            </a:r>
            <a:endParaRPr lang="en-GB" sz="1600" dirty="0"/>
          </a:p>
          <a:p>
            <a:r>
              <a:rPr lang="en-GB" sz="1600" b="1" dirty="0" smtClean="0"/>
              <a:t>In these comments there </a:t>
            </a:r>
            <a:r>
              <a:rPr lang="en-GB" sz="1600" b="1" dirty="0"/>
              <a:t>are phrases such as “</a:t>
            </a:r>
            <a:r>
              <a:rPr lang="en-GB" sz="1600" dirty="0"/>
              <a:t>. We therefore </a:t>
            </a:r>
            <a:r>
              <a:rPr lang="en-GB" sz="1600" b="1" dirty="0">
                <a:solidFill>
                  <a:srgbClr val="FF0000"/>
                </a:solidFill>
              </a:rPr>
              <a:t>object</a:t>
            </a:r>
            <a:r>
              <a:rPr lang="en-GB" sz="1600" dirty="0"/>
              <a:t> to the SPD as it currently </a:t>
            </a:r>
            <a:r>
              <a:rPr lang="en-GB" sz="1600" dirty="0" smtClean="0"/>
              <a:t>stands…… and The </a:t>
            </a:r>
            <a:r>
              <a:rPr lang="en-GB" sz="1600" dirty="0"/>
              <a:t>County Council's Asset Information Definitive Map Team therefore </a:t>
            </a:r>
            <a:r>
              <a:rPr lang="en-GB" sz="1600" b="1" dirty="0">
                <a:solidFill>
                  <a:srgbClr val="FF0000"/>
                </a:solidFill>
              </a:rPr>
              <a:t>objects</a:t>
            </a:r>
            <a:r>
              <a:rPr lang="en-GB" sz="1600" dirty="0"/>
              <a:t> to the SPD for the reasons cited above</a:t>
            </a:r>
          </a:p>
          <a:p>
            <a:r>
              <a:rPr lang="en-GB" sz="1600" b="1" dirty="0" smtClean="0">
                <a:solidFill>
                  <a:schemeClr val="accent5">
                    <a:lumMod val="75000"/>
                  </a:schemeClr>
                </a:solidFill>
              </a:rPr>
              <a:t>	COMMENT</a:t>
            </a:r>
            <a:r>
              <a:rPr lang="en-GB" sz="1600" dirty="0"/>
              <a:t> </a:t>
            </a:r>
          </a:p>
          <a:p>
            <a:r>
              <a:rPr lang="en-GB" sz="1600" dirty="0"/>
              <a:t>I would strongly</a:t>
            </a:r>
            <a:r>
              <a:rPr lang="en-GB" sz="1600" b="1" dirty="0">
                <a:solidFill>
                  <a:srgbClr val="FF0000"/>
                </a:solidFill>
              </a:rPr>
              <a:t> object </a:t>
            </a:r>
            <a:r>
              <a:rPr lang="en-GB" sz="1600" dirty="0"/>
              <a:t>if it is planned that construction traffic for the new </a:t>
            </a:r>
            <a:r>
              <a:rPr lang="en-GB" sz="1600" dirty="0" err="1"/>
              <a:t>Waterbeach</a:t>
            </a:r>
            <a:r>
              <a:rPr lang="en-GB" sz="1600" dirty="0"/>
              <a:t> Airfield development would access the site via the residential part of Denny End Road.</a:t>
            </a:r>
          </a:p>
          <a:p>
            <a:r>
              <a:rPr lang="en-GB" sz="1600" b="1" dirty="0" smtClean="0">
                <a:solidFill>
                  <a:schemeClr val="accent5">
                    <a:lumMod val="75000"/>
                  </a:schemeClr>
                </a:solidFill>
              </a:rPr>
              <a:t>	COMMENT</a:t>
            </a:r>
            <a:r>
              <a:rPr lang="en-GB" sz="1600" dirty="0"/>
              <a:t> </a:t>
            </a:r>
          </a:p>
          <a:p>
            <a:r>
              <a:rPr lang="en-GB" sz="1600" dirty="0" smtClean="0"/>
              <a:t>“</a:t>
            </a:r>
            <a:r>
              <a:rPr lang="en-GB" sz="1600" b="1" dirty="0" smtClean="0">
                <a:solidFill>
                  <a:srgbClr val="FF0000"/>
                </a:solidFill>
              </a:rPr>
              <a:t>Object</a:t>
            </a:r>
            <a:r>
              <a:rPr lang="en-GB" sz="1600" dirty="0" smtClean="0"/>
              <a:t> </a:t>
            </a:r>
            <a:r>
              <a:rPr lang="en-GB" sz="1600" dirty="0"/>
              <a:t>to relocating the railway station - the new town should have its own in </a:t>
            </a:r>
            <a:r>
              <a:rPr lang="en-GB" sz="1600" dirty="0" smtClean="0"/>
              <a:t>addition”</a:t>
            </a:r>
          </a:p>
          <a:p>
            <a:endParaRPr lang="en-GB" sz="1100" dirty="0"/>
          </a:p>
          <a:p>
            <a:pPr marL="171450" indent="-171450">
              <a:buFont typeface="Arial" panose="020B0604020202020204" pitchFamily="34" charset="0"/>
              <a:buChar char="•"/>
            </a:pPr>
            <a:endParaRPr lang="en-GB" sz="1100" dirty="0"/>
          </a:p>
        </p:txBody>
      </p:sp>
      <p:sp>
        <p:nvSpPr>
          <p:cNvPr id="7" name="TextBox 6"/>
          <p:cNvSpPr txBox="1"/>
          <p:nvPr/>
        </p:nvSpPr>
        <p:spPr>
          <a:xfrm>
            <a:off x="3211033" y="5388481"/>
            <a:ext cx="8229599" cy="1323439"/>
          </a:xfrm>
          <a:prstGeom prst="rect">
            <a:avLst/>
          </a:prstGeom>
          <a:noFill/>
        </p:spPr>
        <p:txBody>
          <a:bodyPr wrap="square" rtlCol="0">
            <a:spAutoFit/>
          </a:bodyPr>
          <a:lstStyle/>
          <a:p>
            <a:r>
              <a:rPr lang="en-GB" sz="2000" b="1" dirty="0" smtClean="0">
                <a:solidFill>
                  <a:srgbClr val="FF0000"/>
                </a:solidFill>
              </a:rPr>
              <a:t>Thank you to everyone who made representations on the draft SPD, </a:t>
            </a:r>
            <a:r>
              <a:rPr lang="en-GB" sz="2000" b="1" dirty="0" err="1" smtClean="0">
                <a:solidFill>
                  <a:srgbClr val="FF0000"/>
                </a:solidFill>
              </a:rPr>
              <a:t>Waterbeach</a:t>
            </a:r>
            <a:r>
              <a:rPr lang="en-GB" sz="2000" b="1" dirty="0" smtClean="0">
                <a:solidFill>
                  <a:srgbClr val="FF0000"/>
                </a:solidFill>
              </a:rPr>
              <a:t> Parish Council wants to ensure your views are adequately considered and appropriate changes made to the SPD, and that you are informed of the outcome</a:t>
            </a:r>
            <a:endParaRPr lang="en-GB" sz="2000" b="1" dirty="0">
              <a:solidFill>
                <a:srgbClr val="FF0000"/>
              </a:solidFill>
            </a:endParaRPr>
          </a:p>
        </p:txBody>
      </p:sp>
    </p:spTree>
    <p:extLst>
      <p:ext uri="{BB962C8B-B14F-4D97-AF65-F5344CB8AC3E}">
        <p14:creationId xmlns:p14="http://schemas.microsoft.com/office/powerpoint/2010/main" val="4093488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814" y="397022"/>
            <a:ext cx="11780874" cy="1389247"/>
          </a:xfrm>
        </p:spPr>
        <p:txBody>
          <a:bodyPr/>
          <a:lstStyle/>
          <a:p>
            <a:r>
              <a:rPr lang="en-GB" b="1" dirty="0" smtClean="0"/>
              <a:t>SCDC’s consultation portal for the SPD is inadequate</a:t>
            </a:r>
            <a:endParaRPr lang="en-GB" b="1" dirty="0"/>
          </a:p>
        </p:txBody>
      </p:sp>
      <p:sp>
        <p:nvSpPr>
          <p:cNvPr id="3" name="Content Placeholder 2"/>
          <p:cNvSpPr>
            <a:spLocks noGrp="1"/>
          </p:cNvSpPr>
          <p:nvPr>
            <p:ph idx="1"/>
          </p:nvPr>
        </p:nvSpPr>
        <p:spPr>
          <a:xfrm>
            <a:off x="838200" y="1456660"/>
            <a:ext cx="10515600" cy="4922875"/>
          </a:xfrm>
        </p:spPr>
        <p:txBody>
          <a:bodyPr>
            <a:normAutofit fontScale="92500" lnSpcReduction="20000"/>
          </a:bodyPr>
          <a:lstStyle/>
          <a:p>
            <a:r>
              <a:rPr lang="en-GB" dirty="0" smtClean="0"/>
              <a:t>It allows the public to search the representations (alphabetically by submitter)…if they can find it, many have had to ask for a </a:t>
            </a:r>
            <a:r>
              <a:rPr lang="en-GB" dirty="0" err="1" smtClean="0"/>
              <a:t>url</a:t>
            </a:r>
            <a:endParaRPr lang="en-GB" dirty="0" smtClean="0"/>
          </a:p>
          <a:p>
            <a:r>
              <a:rPr lang="en-GB" dirty="0" smtClean="0"/>
              <a:t>But the scanned representations cannot be accessed, returning the following message</a:t>
            </a:r>
          </a:p>
          <a:p>
            <a:pPr lvl="1"/>
            <a:r>
              <a:rPr lang="en-GB" b="1" dirty="0">
                <a:solidFill>
                  <a:srgbClr val="FF0000"/>
                </a:solidFill>
              </a:rPr>
              <a:t>403 - Forbidden: Access is denied.</a:t>
            </a:r>
          </a:p>
          <a:p>
            <a:pPr lvl="1"/>
            <a:r>
              <a:rPr lang="en-GB" b="1" dirty="0"/>
              <a:t>You do not have permission to view this directory or page using the credentials that you supplied</a:t>
            </a:r>
            <a:r>
              <a:rPr lang="en-GB" b="1" dirty="0" smtClean="0"/>
              <a:t>.</a:t>
            </a:r>
            <a:endParaRPr lang="en-GB" dirty="0" smtClean="0"/>
          </a:p>
          <a:p>
            <a:r>
              <a:rPr lang="en-GB" dirty="0" smtClean="0"/>
              <a:t>Supporting documents cannot be accessed, returning the following message</a:t>
            </a:r>
          </a:p>
          <a:p>
            <a:pPr lvl="1"/>
            <a:r>
              <a:rPr lang="en-GB" b="1" i="1" dirty="0" smtClean="0">
                <a:solidFill>
                  <a:srgbClr val="FF0000"/>
                </a:solidFill>
              </a:rPr>
              <a:t>403 - Forbidden: Access is denied.</a:t>
            </a:r>
            <a:endParaRPr lang="en-GB" b="1" dirty="0" smtClean="0">
              <a:solidFill>
                <a:srgbClr val="FF0000"/>
              </a:solidFill>
            </a:endParaRPr>
          </a:p>
          <a:p>
            <a:pPr lvl="1"/>
            <a:r>
              <a:rPr lang="en-GB" b="1" i="1" dirty="0" smtClean="0"/>
              <a:t>You do not have permission to view this directory or page using the credentials that you supplied.</a:t>
            </a:r>
            <a:endParaRPr lang="en-GB" b="1" dirty="0" smtClean="0"/>
          </a:p>
          <a:p>
            <a:r>
              <a:rPr lang="en-GB" dirty="0" smtClean="0"/>
              <a:t>It is therefore not possible to judge the way representation text has been selected from original representations, in many cases the detailed arguments provided are not made available, so one must wonder if they are being considered adequately.</a:t>
            </a:r>
          </a:p>
          <a:p>
            <a:endParaRPr lang="en-GB" dirty="0"/>
          </a:p>
        </p:txBody>
      </p:sp>
    </p:spTree>
    <p:extLst>
      <p:ext uri="{BB962C8B-B14F-4D97-AF65-F5344CB8AC3E}">
        <p14:creationId xmlns:p14="http://schemas.microsoft.com/office/powerpoint/2010/main" val="4277828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241" y="365125"/>
            <a:ext cx="11461897" cy="1325563"/>
          </a:xfrm>
        </p:spPr>
        <p:txBody>
          <a:bodyPr>
            <a:normAutofit/>
          </a:bodyPr>
          <a:lstStyle/>
          <a:p>
            <a:pPr algn="ctr"/>
            <a:r>
              <a:rPr lang="en-GB" sz="4000" b="1" dirty="0" err="1" smtClean="0">
                <a:latin typeface="Tahoma" panose="020B0604030504040204" pitchFamily="34" charset="0"/>
                <a:ea typeface="Tahoma" panose="020B0604030504040204" pitchFamily="34" charset="0"/>
                <a:cs typeface="Tahoma" panose="020B0604030504040204" pitchFamily="34" charset="0"/>
              </a:rPr>
              <a:t>Waterbeach</a:t>
            </a:r>
            <a:r>
              <a:rPr lang="en-GB" sz="4000" b="1" dirty="0" smtClean="0">
                <a:latin typeface="Tahoma" panose="020B0604030504040204" pitchFamily="34" charset="0"/>
                <a:ea typeface="Tahoma" panose="020B0604030504040204" pitchFamily="34" charset="0"/>
                <a:cs typeface="Tahoma" panose="020B0604030504040204" pitchFamily="34" charset="0"/>
              </a:rPr>
              <a:t> Parish Council </a:t>
            </a:r>
            <a:br>
              <a:rPr lang="en-GB" sz="4000" b="1" dirty="0" smtClean="0">
                <a:latin typeface="Tahoma" panose="020B0604030504040204" pitchFamily="34" charset="0"/>
                <a:ea typeface="Tahoma" panose="020B0604030504040204" pitchFamily="34" charset="0"/>
                <a:cs typeface="Tahoma" panose="020B0604030504040204" pitchFamily="34" charset="0"/>
              </a:rPr>
            </a:br>
            <a:r>
              <a:rPr lang="en-GB" sz="4000" b="1" dirty="0" smtClean="0">
                <a:latin typeface="Tahoma" panose="020B0604030504040204" pitchFamily="34" charset="0"/>
                <a:ea typeface="Tahoma" panose="020B0604030504040204" pitchFamily="34" charset="0"/>
                <a:cs typeface="Tahoma" panose="020B0604030504040204" pitchFamily="34" charset="0"/>
              </a:rPr>
              <a:t>Comments on the SPD</a:t>
            </a:r>
            <a:endParaRPr lang="en-GB" sz="40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fontScale="85000" lnSpcReduction="20000"/>
          </a:bodyPr>
          <a:lstStyle/>
          <a:p>
            <a:r>
              <a:rPr lang="en-GB" dirty="0" err="1" smtClean="0"/>
              <a:t>Waterbeach</a:t>
            </a:r>
            <a:r>
              <a:rPr lang="en-GB" dirty="0" smtClean="0"/>
              <a:t> Parish Council submitted a document outlining their objections to the SPD version issued for consultation in September</a:t>
            </a:r>
          </a:p>
          <a:p>
            <a:r>
              <a:rPr lang="en-GB" dirty="0" smtClean="0"/>
              <a:t>Since the closure date for comments was not extended for the Parish Council they could not adequately reflect the considerable concerns of their parishioners, some of which were only posted near the deadline and not available for review on the consultation portal until after the deadline</a:t>
            </a:r>
          </a:p>
          <a:p>
            <a:r>
              <a:rPr lang="en-GB" dirty="0" smtClean="0"/>
              <a:t>Many people who submitted representations struggled to find the posted representations and relied on Parish Councillors to provide a </a:t>
            </a:r>
            <a:r>
              <a:rPr lang="en-GB" dirty="0" err="1" smtClean="0"/>
              <a:t>url</a:t>
            </a:r>
            <a:endParaRPr lang="en-GB" dirty="0" smtClean="0"/>
          </a:p>
          <a:p>
            <a:r>
              <a:rPr lang="en-GB" dirty="0" err="1" smtClean="0"/>
              <a:t>Waterbeach</a:t>
            </a:r>
            <a:r>
              <a:rPr lang="en-GB" dirty="0" smtClean="0"/>
              <a:t> Parish Council have made a formal complaint about the handling of the SPD consultation and the unacceptable timeline…with a consultations starting before formal approval of the Local Plan by SCDC and before a version of the Local Plan incorporating all the changes to meet the Inspector’s comments had been released, and with the SPD version for comment not including changes requested by SCDC committees such as the scrutiny committee</a:t>
            </a:r>
            <a:endParaRPr lang="en-GB" dirty="0"/>
          </a:p>
        </p:txBody>
      </p:sp>
    </p:spTree>
    <p:extLst>
      <p:ext uri="{BB962C8B-B14F-4D97-AF65-F5344CB8AC3E}">
        <p14:creationId xmlns:p14="http://schemas.microsoft.com/office/powerpoint/2010/main" val="4153391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9489"/>
            <a:ext cx="10515600" cy="1531200"/>
          </a:xfrm>
        </p:spPr>
        <p:txBody>
          <a:bodyPr/>
          <a:lstStyle/>
          <a:p>
            <a:r>
              <a:rPr lang="en-GB" b="1" dirty="0" smtClean="0">
                <a:latin typeface="Tahoma" panose="020B0604030504040204" pitchFamily="34" charset="0"/>
                <a:ea typeface="Tahoma" panose="020B0604030504040204" pitchFamily="34" charset="0"/>
                <a:cs typeface="Tahoma" panose="020B0604030504040204" pitchFamily="34" charset="0"/>
              </a:rPr>
              <a:t>Concerns raised about the SPD - 1</a:t>
            </a:r>
            <a:endParaRPr lang="en-GB"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38200" y="1392864"/>
            <a:ext cx="10515600" cy="5348177"/>
          </a:xfrm>
        </p:spPr>
        <p:txBody>
          <a:bodyPr>
            <a:normAutofit fontScale="47500" lnSpcReduction="20000"/>
          </a:bodyPr>
          <a:lstStyle/>
          <a:p>
            <a:pPr marL="0" lvl="0" indent="0">
              <a:buNone/>
            </a:pPr>
            <a:r>
              <a:rPr lang="en-GB" sz="3400" b="1" dirty="0">
                <a:latin typeface="Tahoma" panose="020B0604030504040204" pitchFamily="34" charset="0"/>
                <a:ea typeface="Tahoma" panose="020B0604030504040204" pitchFamily="34" charset="0"/>
                <a:cs typeface="Tahoma" panose="020B0604030504040204" pitchFamily="34" charset="0"/>
              </a:rPr>
              <a:t>D</a:t>
            </a:r>
            <a:r>
              <a:rPr lang="en-GB" sz="3400" b="1" dirty="0" smtClean="0">
                <a:latin typeface="Tahoma" panose="020B0604030504040204" pitchFamily="34" charset="0"/>
                <a:ea typeface="Tahoma" panose="020B0604030504040204" pitchFamily="34" charset="0"/>
                <a:cs typeface="Tahoma" panose="020B0604030504040204" pitchFamily="34" charset="0"/>
              </a:rPr>
              <a:t>ensity </a:t>
            </a:r>
            <a:r>
              <a:rPr lang="en-GB" sz="3400" b="1" dirty="0">
                <a:latin typeface="Tahoma" panose="020B0604030504040204" pitchFamily="34" charset="0"/>
                <a:ea typeface="Tahoma" panose="020B0604030504040204" pitchFamily="34" charset="0"/>
                <a:cs typeface="Tahoma" panose="020B0604030504040204" pitchFamily="34" charset="0"/>
              </a:rPr>
              <a:t>of development and consequent heights of development</a:t>
            </a:r>
            <a:endParaRPr lang="en-GB" sz="3400" dirty="0">
              <a:latin typeface="Tahoma" panose="020B0604030504040204" pitchFamily="34" charset="0"/>
              <a:ea typeface="Tahoma" panose="020B0604030504040204" pitchFamily="34" charset="0"/>
              <a:cs typeface="Tahoma" panose="020B0604030504040204" pitchFamily="34" charset="0"/>
            </a:endParaRPr>
          </a:p>
          <a:p>
            <a:r>
              <a:rPr lang="en-GB" sz="3400" dirty="0">
                <a:latin typeface="Tahoma" panose="020B0604030504040204" pitchFamily="34" charset="0"/>
                <a:ea typeface="Tahoma" panose="020B0604030504040204" pitchFamily="34" charset="0"/>
                <a:cs typeface="Tahoma" panose="020B0604030504040204" pitchFamily="34" charset="0"/>
              </a:rPr>
              <a:t>The Local Plan </a:t>
            </a:r>
            <a:r>
              <a:rPr lang="en-GB" sz="3400" dirty="0" smtClean="0">
                <a:latin typeface="Tahoma" panose="020B0604030504040204" pitchFamily="34" charset="0"/>
                <a:ea typeface="Tahoma" panose="020B0604030504040204" pitchFamily="34" charset="0"/>
                <a:cs typeface="Tahoma" panose="020B0604030504040204" pitchFamily="34" charset="0"/>
              </a:rPr>
              <a:t>SS/6 </a:t>
            </a:r>
            <a:r>
              <a:rPr lang="en-GB" sz="3400" dirty="0">
                <a:latin typeface="Tahoma" panose="020B0604030504040204" pitchFamily="34" charset="0"/>
                <a:ea typeface="Tahoma" panose="020B0604030504040204" pitchFamily="34" charset="0"/>
                <a:cs typeface="Tahoma" panose="020B0604030504040204" pitchFamily="34" charset="0"/>
              </a:rPr>
              <a:t>wording </a:t>
            </a:r>
            <a:r>
              <a:rPr lang="en-GB" sz="3400" dirty="0" smtClean="0">
                <a:latin typeface="Tahoma" panose="020B0604030504040204" pitchFamily="34" charset="0"/>
                <a:ea typeface="Tahoma" panose="020B0604030504040204" pitchFamily="34" charset="0"/>
                <a:cs typeface="Tahoma" panose="020B0604030504040204" pitchFamily="34" charset="0"/>
              </a:rPr>
              <a:t>provides </a:t>
            </a:r>
            <a:r>
              <a:rPr lang="en-GB" sz="3400" dirty="0">
                <a:latin typeface="Tahoma" panose="020B0604030504040204" pitchFamily="34" charset="0"/>
                <a:ea typeface="Tahoma" panose="020B0604030504040204" pitchFamily="34" charset="0"/>
                <a:cs typeface="Tahoma" panose="020B0604030504040204" pitchFamily="34" charset="0"/>
              </a:rPr>
              <a:t>for approximately 8-9000 homes but the SPD </a:t>
            </a:r>
            <a:r>
              <a:rPr lang="en-GB" sz="3400" dirty="0" smtClean="0">
                <a:latin typeface="Tahoma" panose="020B0604030504040204" pitchFamily="34" charset="0"/>
                <a:ea typeface="Tahoma" panose="020B0604030504040204" pitchFamily="34" charset="0"/>
                <a:cs typeface="Tahoma" panose="020B0604030504040204" pitchFamily="34" charset="0"/>
              </a:rPr>
              <a:t>enables </a:t>
            </a:r>
            <a:r>
              <a:rPr lang="en-GB" sz="3400" dirty="0">
                <a:latin typeface="Tahoma" panose="020B0604030504040204" pitchFamily="34" charset="0"/>
                <a:ea typeface="Tahoma" panose="020B0604030504040204" pitchFamily="34" charset="0"/>
                <a:cs typeface="Tahoma" panose="020B0604030504040204" pitchFamily="34" charset="0"/>
              </a:rPr>
              <a:t>up to 11000 </a:t>
            </a:r>
            <a:endParaRPr lang="en-GB" sz="3400" dirty="0" smtClean="0">
              <a:latin typeface="Tahoma" panose="020B0604030504040204" pitchFamily="34" charset="0"/>
              <a:ea typeface="Tahoma" panose="020B0604030504040204" pitchFamily="34" charset="0"/>
              <a:cs typeface="Tahoma" panose="020B0604030504040204" pitchFamily="34" charset="0"/>
            </a:endParaRPr>
          </a:p>
          <a:p>
            <a:r>
              <a:rPr lang="en-GB" sz="3400" dirty="0" smtClean="0">
                <a:latin typeface="Tahoma" panose="020B0604030504040204" pitchFamily="34" charset="0"/>
                <a:ea typeface="Tahoma" panose="020B0604030504040204" pitchFamily="34" charset="0"/>
                <a:cs typeface="Tahoma" panose="020B0604030504040204" pitchFamily="34" charset="0"/>
              </a:rPr>
              <a:t>Densities </a:t>
            </a:r>
            <a:r>
              <a:rPr lang="en-GB" sz="3400" dirty="0">
                <a:latin typeface="Tahoma" panose="020B0604030504040204" pitchFamily="34" charset="0"/>
                <a:ea typeface="Tahoma" panose="020B0604030504040204" pitchFamily="34" charset="0"/>
                <a:cs typeface="Tahoma" panose="020B0604030504040204" pitchFamily="34" charset="0"/>
              </a:rPr>
              <a:t>are high for a rural area and building heights in some locations are proposed to be up to 6 storeys. </a:t>
            </a:r>
            <a:endParaRPr lang="en-GB" sz="3400" dirty="0" smtClean="0">
              <a:latin typeface="Tahoma" panose="020B0604030504040204" pitchFamily="34" charset="0"/>
              <a:ea typeface="Tahoma" panose="020B0604030504040204" pitchFamily="34" charset="0"/>
              <a:cs typeface="Tahoma" panose="020B0604030504040204" pitchFamily="34" charset="0"/>
            </a:endParaRPr>
          </a:p>
          <a:p>
            <a:r>
              <a:rPr lang="en-GB" sz="3400" dirty="0">
                <a:latin typeface="Tahoma" panose="020B0604030504040204" pitchFamily="34" charset="0"/>
                <a:ea typeface="Tahoma" panose="020B0604030504040204" pitchFamily="34" charset="0"/>
                <a:cs typeface="Tahoma" panose="020B0604030504040204" pitchFamily="34" charset="0"/>
              </a:rPr>
              <a:t>H</a:t>
            </a:r>
            <a:r>
              <a:rPr lang="en-GB" sz="3400" dirty="0" smtClean="0">
                <a:latin typeface="Tahoma" panose="020B0604030504040204" pitchFamily="34" charset="0"/>
                <a:ea typeface="Tahoma" panose="020B0604030504040204" pitchFamily="34" charset="0"/>
                <a:cs typeface="Tahoma" panose="020B0604030504040204" pitchFamily="34" charset="0"/>
              </a:rPr>
              <a:t>igh </a:t>
            </a:r>
            <a:r>
              <a:rPr lang="en-GB" sz="3400" dirty="0">
                <a:latin typeface="Tahoma" panose="020B0604030504040204" pitchFamily="34" charset="0"/>
                <a:ea typeface="Tahoma" panose="020B0604030504040204" pitchFamily="34" charset="0"/>
                <a:cs typeface="Tahoma" panose="020B0604030504040204" pitchFamily="34" charset="0"/>
              </a:rPr>
              <a:t>density buildings adjacent to the proposed railway station are not in keeping with the fenland landscape on the eastern side of the railway line. </a:t>
            </a:r>
            <a:endParaRPr lang="en-GB" sz="3400" dirty="0" smtClean="0">
              <a:latin typeface="Tahoma" panose="020B0604030504040204" pitchFamily="34" charset="0"/>
              <a:ea typeface="Tahoma" panose="020B0604030504040204" pitchFamily="34" charset="0"/>
              <a:cs typeface="Tahoma" panose="020B0604030504040204" pitchFamily="34" charset="0"/>
            </a:endParaRPr>
          </a:p>
          <a:p>
            <a:r>
              <a:rPr lang="en-GB" sz="3400" dirty="0" smtClean="0">
                <a:latin typeface="Tahoma" panose="020B0604030504040204" pitchFamily="34" charset="0"/>
                <a:ea typeface="Tahoma" panose="020B0604030504040204" pitchFamily="34" charset="0"/>
                <a:cs typeface="Tahoma" panose="020B0604030504040204" pitchFamily="34" charset="0"/>
              </a:rPr>
              <a:t>The </a:t>
            </a:r>
            <a:r>
              <a:rPr lang="en-GB" sz="3400" dirty="0">
                <a:latin typeface="Tahoma" panose="020B0604030504040204" pitchFamily="34" charset="0"/>
                <a:ea typeface="Tahoma" panose="020B0604030504040204" pitchFamily="34" charset="0"/>
                <a:cs typeface="Tahoma" panose="020B0604030504040204" pitchFamily="34" charset="0"/>
              </a:rPr>
              <a:t>lowest density adjacent to Denny </a:t>
            </a:r>
            <a:r>
              <a:rPr lang="en-GB" sz="3400" dirty="0" smtClean="0">
                <a:latin typeface="Tahoma" panose="020B0604030504040204" pitchFamily="34" charset="0"/>
                <a:ea typeface="Tahoma" panose="020B0604030504040204" pitchFamily="34" charset="0"/>
                <a:cs typeface="Tahoma" panose="020B0604030504040204" pitchFamily="34" charset="0"/>
              </a:rPr>
              <a:t>Abbey </a:t>
            </a:r>
            <a:r>
              <a:rPr lang="en-GB" sz="3400" dirty="0">
                <a:latin typeface="Tahoma" panose="020B0604030504040204" pitchFamily="34" charset="0"/>
                <a:ea typeface="Tahoma" panose="020B0604030504040204" pitchFamily="34" charset="0"/>
                <a:cs typeface="Tahoma" panose="020B0604030504040204" pitchFamily="34" charset="0"/>
              </a:rPr>
              <a:t>should also be reflected and matched where the new town joins </a:t>
            </a:r>
            <a:r>
              <a:rPr lang="en-GB" sz="3400" dirty="0" err="1">
                <a:latin typeface="Tahoma" panose="020B0604030504040204" pitchFamily="34" charset="0"/>
                <a:ea typeface="Tahoma" panose="020B0604030504040204" pitchFamily="34" charset="0"/>
                <a:cs typeface="Tahoma" panose="020B0604030504040204" pitchFamily="34" charset="0"/>
              </a:rPr>
              <a:t>Waterbeach</a:t>
            </a:r>
            <a:r>
              <a:rPr lang="en-GB" sz="3400" dirty="0">
                <a:latin typeface="Tahoma" panose="020B0604030504040204" pitchFamily="34" charset="0"/>
                <a:ea typeface="Tahoma" panose="020B0604030504040204" pitchFamily="34" charset="0"/>
                <a:cs typeface="Tahoma" panose="020B0604030504040204" pitchFamily="34" charset="0"/>
              </a:rPr>
              <a:t>. </a:t>
            </a:r>
          </a:p>
          <a:p>
            <a:pPr marL="0" lvl="0" indent="0">
              <a:buNone/>
            </a:pPr>
            <a:r>
              <a:rPr lang="en-GB" sz="3400" b="1" dirty="0">
                <a:latin typeface="Tahoma" panose="020B0604030504040204" pitchFamily="34" charset="0"/>
                <a:ea typeface="Tahoma" panose="020B0604030504040204" pitchFamily="34" charset="0"/>
                <a:cs typeface="Tahoma" panose="020B0604030504040204" pitchFamily="34" charset="0"/>
              </a:rPr>
              <a:t>Layout and relationship to </a:t>
            </a:r>
            <a:r>
              <a:rPr lang="en-GB" sz="3400" b="1" dirty="0" err="1">
                <a:latin typeface="Tahoma" panose="020B0604030504040204" pitchFamily="34" charset="0"/>
                <a:ea typeface="Tahoma" panose="020B0604030504040204" pitchFamily="34" charset="0"/>
                <a:cs typeface="Tahoma" panose="020B0604030504040204" pitchFamily="34" charset="0"/>
              </a:rPr>
              <a:t>Waterbeach</a:t>
            </a:r>
            <a:r>
              <a:rPr lang="en-GB" sz="3400" b="1" dirty="0">
                <a:latin typeface="Tahoma" panose="020B0604030504040204" pitchFamily="34" charset="0"/>
                <a:ea typeface="Tahoma" panose="020B0604030504040204" pitchFamily="34" charset="0"/>
                <a:cs typeface="Tahoma" panose="020B0604030504040204" pitchFamily="34" charset="0"/>
              </a:rPr>
              <a:t> village</a:t>
            </a:r>
            <a:endParaRPr lang="en-GB" sz="3400" dirty="0">
              <a:latin typeface="Tahoma" panose="020B0604030504040204" pitchFamily="34" charset="0"/>
              <a:ea typeface="Tahoma" panose="020B0604030504040204" pitchFamily="34" charset="0"/>
              <a:cs typeface="Tahoma" panose="020B0604030504040204" pitchFamily="34" charset="0"/>
            </a:endParaRPr>
          </a:p>
          <a:p>
            <a:r>
              <a:rPr lang="en-GB" sz="3400" dirty="0" smtClean="0">
                <a:latin typeface="Tahoma" panose="020B0604030504040204" pitchFamily="34" charset="0"/>
                <a:ea typeface="Tahoma" panose="020B0604030504040204" pitchFamily="34" charset="0"/>
                <a:cs typeface="Tahoma" panose="020B0604030504040204" pitchFamily="34" charset="0"/>
              </a:rPr>
              <a:t>There is concern about the relationship of this major development to the existing village,  it does not </a:t>
            </a:r>
            <a:r>
              <a:rPr lang="en-GB" sz="3400" dirty="0">
                <a:latin typeface="Tahoma" panose="020B0604030504040204" pitchFamily="34" charset="0"/>
                <a:ea typeface="Tahoma" panose="020B0604030504040204" pitchFamily="34" charset="0"/>
                <a:cs typeface="Tahoma" panose="020B0604030504040204" pitchFamily="34" charset="0"/>
              </a:rPr>
              <a:t>reflect SS6 policies </a:t>
            </a:r>
            <a:r>
              <a:rPr lang="en-GB" sz="3400" dirty="0" err="1">
                <a:latin typeface="Tahoma" panose="020B0604030504040204" pitchFamily="34" charset="0"/>
                <a:ea typeface="Tahoma" panose="020B0604030504040204" pitchFamily="34" charset="0"/>
                <a:cs typeface="Tahoma" panose="020B0604030504040204" pitchFamily="34" charset="0"/>
              </a:rPr>
              <a:t>i.e</a:t>
            </a:r>
            <a:r>
              <a:rPr lang="en-GB" sz="3400" dirty="0">
                <a:latin typeface="Tahoma" panose="020B0604030504040204" pitchFamily="34" charset="0"/>
                <a:ea typeface="Tahoma" panose="020B0604030504040204" pitchFamily="34" charset="0"/>
                <a:cs typeface="Tahoma" panose="020B0604030504040204" pitchFamily="34" charset="0"/>
              </a:rPr>
              <a:t> with some separation to be provided to protect the character and identity of the village</a:t>
            </a:r>
            <a:endParaRPr lang="en-GB" sz="34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3400" b="1" dirty="0" smtClean="0">
                <a:latin typeface="Tahoma" panose="020B0604030504040204" pitchFamily="34" charset="0"/>
                <a:ea typeface="Tahoma" panose="020B0604030504040204" pitchFamily="34" charset="0"/>
                <a:cs typeface="Tahoma" panose="020B0604030504040204" pitchFamily="34" charset="0"/>
              </a:rPr>
              <a:t>Access and transport</a:t>
            </a:r>
            <a:endParaRPr lang="en-GB" sz="3400" dirty="0" smtClean="0">
              <a:latin typeface="Tahoma" panose="020B0604030504040204" pitchFamily="34" charset="0"/>
              <a:ea typeface="Tahoma" panose="020B0604030504040204" pitchFamily="34" charset="0"/>
              <a:cs typeface="Tahoma" panose="020B0604030504040204" pitchFamily="34" charset="0"/>
            </a:endParaRPr>
          </a:p>
          <a:p>
            <a:r>
              <a:rPr lang="en-GB" sz="3400" dirty="0" smtClean="0">
                <a:latin typeface="Tahoma" panose="020B0604030504040204" pitchFamily="34" charset="0"/>
                <a:ea typeface="Tahoma" panose="020B0604030504040204" pitchFamily="34" charset="0"/>
                <a:cs typeface="Tahoma" panose="020B0604030504040204" pitchFamily="34" charset="0"/>
              </a:rPr>
              <a:t>The </a:t>
            </a:r>
            <a:r>
              <a:rPr lang="en-GB" sz="3400" dirty="0">
                <a:latin typeface="Tahoma" panose="020B0604030504040204" pitchFamily="34" charset="0"/>
                <a:ea typeface="Tahoma" panose="020B0604030504040204" pitchFamily="34" charset="0"/>
                <a:cs typeface="Tahoma" panose="020B0604030504040204" pitchFamily="34" charset="0"/>
              </a:rPr>
              <a:t>proposed relocated railway station and park and ride facilities are included in the framework </a:t>
            </a:r>
          </a:p>
          <a:p>
            <a:r>
              <a:rPr lang="en-GB" sz="3400" dirty="0">
                <a:latin typeface="Tahoma" panose="020B0604030504040204" pitchFamily="34" charset="0"/>
                <a:ea typeface="Tahoma" panose="020B0604030504040204" pitchFamily="34" charset="0"/>
                <a:cs typeface="Tahoma" panose="020B0604030504040204" pitchFamily="34" charset="0"/>
              </a:rPr>
              <a:t>There is no clear time scale for links to the A10 to be </a:t>
            </a:r>
            <a:r>
              <a:rPr lang="en-GB" sz="3400" dirty="0" smtClean="0">
                <a:latin typeface="Tahoma" panose="020B0604030504040204" pitchFamily="34" charset="0"/>
                <a:ea typeface="Tahoma" panose="020B0604030504040204" pitchFamily="34" charset="0"/>
                <a:cs typeface="Tahoma" panose="020B0604030504040204" pitchFamily="34" charset="0"/>
              </a:rPr>
              <a:t>provided, this should be in place before the new railway station is built and used,  </a:t>
            </a:r>
            <a:r>
              <a:rPr lang="en-GB" sz="3400" dirty="0">
                <a:latin typeface="Tahoma" panose="020B0604030504040204" pitchFamily="34" charset="0"/>
                <a:ea typeface="Tahoma" panose="020B0604030504040204" pitchFamily="34" charset="0"/>
                <a:cs typeface="Tahoma" panose="020B0604030504040204" pitchFamily="34" charset="0"/>
              </a:rPr>
              <a:t>or for improvements to the A10 </a:t>
            </a:r>
          </a:p>
          <a:p>
            <a:pPr marL="0" lvl="0" indent="0">
              <a:buNone/>
            </a:pPr>
            <a:r>
              <a:rPr lang="en-GB" sz="3400" b="1" dirty="0">
                <a:latin typeface="Tahoma" panose="020B0604030504040204" pitchFamily="34" charset="0"/>
                <a:ea typeface="Tahoma" panose="020B0604030504040204" pitchFamily="34" charset="0"/>
                <a:cs typeface="Tahoma" panose="020B0604030504040204" pitchFamily="34" charset="0"/>
              </a:rPr>
              <a:t>S</a:t>
            </a:r>
            <a:r>
              <a:rPr lang="en-GB" sz="3400" b="1" dirty="0" smtClean="0">
                <a:latin typeface="Tahoma" panose="020B0604030504040204" pitchFamily="34" charset="0"/>
                <a:ea typeface="Tahoma" panose="020B0604030504040204" pitchFamily="34" charset="0"/>
                <a:cs typeface="Tahoma" panose="020B0604030504040204" pitchFamily="34" charset="0"/>
              </a:rPr>
              <a:t>ocial </a:t>
            </a:r>
            <a:r>
              <a:rPr lang="en-GB" sz="3400" b="1" dirty="0">
                <a:latin typeface="Tahoma" panose="020B0604030504040204" pitchFamily="34" charset="0"/>
                <a:ea typeface="Tahoma" panose="020B0604030504040204" pitchFamily="34" charset="0"/>
                <a:cs typeface="Tahoma" panose="020B0604030504040204" pitchFamily="34" charset="0"/>
              </a:rPr>
              <a:t>and infrastructure provision</a:t>
            </a:r>
            <a:endParaRPr lang="en-GB" sz="3400" dirty="0">
              <a:latin typeface="Tahoma" panose="020B0604030504040204" pitchFamily="34" charset="0"/>
              <a:ea typeface="Tahoma" panose="020B0604030504040204" pitchFamily="34" charset="0"/>
              <a:cs typeface="Tahoma" panose="020B0604030504040204" pitchFamily="34" charset="0"/>
            </a:endParaRPr>
          </a:p>
          <a:p>
            <a:r>
              <a:rPr lang="en-GB" sz="3400" dirty="0">
                <a:latin typeface="Tahoma" panose="020B0604030504040204" pitchFamily="34" charset="0"/>
                <a:ea typeface="Tahoma" panose="020B0604030504040204" pitchFamily="34" charset="0"/>
                <a:cs typeface="Tahoma" panose="020B0604030504040204" pitchFamily="34" charset="0"/>
              </a:rPr>
              <a:t>A development of this scale requires considerable provision of engineered and social infrastructure both before and alongside the development itself</a:t>
            </a:r>
            <a:r>
              <a:rPr lang="en-GB" sz="3400" dirty="0" smtClean="0">
                <a:latin typeface="Tahoma" panose="020B0604030504040204" pitchFamily="34" charset="0"/>
                <a:ea typeface="Tahoma" panose="020B0604030504040204" pitchFamily="34" charset="0"/>
                <a:cs typeface="Tahoma" panose="020B0604030504040204" pitchFamily="34" charset="0"/>
              </a:rPr>
              <a:t>; there are too little firm trigger points and transitional provision is not clear. </a:t>
            </a:r>
          </a:p>
          <a:p>
            <a:r>
              <a:rPr lang="en-GB" sz="3400" dirty="0">
                <a:latin typeface="Tahoma" panose="020B0604030504040204" pitchFamily="34" charset="0"/>
                <a:ea typeface="Tahoma" panose="020B0604030504040204" pitchFamily="34" charset="0"/>
                <a:cs typeface="Tahoma" panose="020B0604030504040204" pitchFamily="34" charset="0"/>
              </a:rPr>
              <a:t>SCDC </a:t>
            </a:r>
            <a:r>
              <a:rPr lang="en-GB" sz="3400" dirty="0" smtClean="0">
                <a:latin typeface="Tahoma" panose="020B0604030504040204" pitchFamily="34" charset="0"/>
                <a:ea typeface="Tahoma" panose="020B0604030504040204" pitchFamily="34" charset="0"/>
                <a:cs typeface="Tahoma" panose="020B0604030504040204" pitchFamily="34" charset="0"/>
              </a:rPr>
              <a:t>must make </a:t>
            </a:r>
            <a:r>
              <a:rPr lang="en-GB" sz="3400" dirty="0">
                <a:latin typeface="Tahoma" panose="020B0604030504040204" pitchFamily="34" charset="0"/>
                <a:ea typeface="Tahoma" panose="020B0604030504040204" pitchFamily="34" charset="0"/>
                <a:cs typeface="Tahoma" panose="020B0604030504040204" pitchFamily="34" charset="0"/>
              </a:rPr>
              <a:t>some provision for S106 </a:t>
            </a:r>
            <a:r>
              <a:rPr lang="en-GB" sz="3400" dirty="0" smtClean="0">
                <a:latin typeface="Tahoma" panose="020B0604030504040204" pitchFamily="34" charset="0"/>
                <a:ea typeface="Tahoma" panose="020B0604030504040204" pitchFamily="34" charset="0"/>
                <a:cs typeface="Tahoma" panose="020B0604030504040204" pitchFamily="34" charset="0"/>
              </a:rPr>
              <a:t>monies to </a:t>
            </a:r>
            <a:r>
              <a:rPr lang="en-GB" sz="3400" dirty="0">
                <a:latin typeface="Tahoma" panose="020B0604030504040204" pitchFamily="34" charset="0"/>
                <a:ea typeface="Tahoma" panose="020B0604030504040204" pitchFamily="34" charset="0"/>
                <a:cs typeface="Tahoma" panose="020B0604030504040204" pitchFamily="34" charset="0"/>
              </a:rPr>
              <a:t>be made available to it to cover costs of residents of the new town using the existing facilities of the Parish prior to their own being in place</a:t>
            </a:r>
            <a:r>
              <a:rPr lang="en-GB" sz="3400" dirty="0" smtClean="0">
                <a:latin typeface="Tahoma" panose="020B0604030504040204" pitchFamily="34" charset="0"/>
                <a:ea typeface="Tahoma" panose="020B0604030504040204" pitchFamily="34" charset="0"/>
                <a:cs typeface="Tahoma" panose="020B0604030504040204" pitchFamily="34" charset="0"/>
              </a:rPr>
              <a:t>.</a:t>
            </a:r>
          </a:p>
          <a:p>
            <a:r>
              <a:rPr lang="en-GB" sz="3400" dirty="0" smtClean="0">
                <a:latin typeface="Tahoma" panose="020B0604030504040204" pitchFamily="34" charset="0"/>
                <a:ea typeface="Tahoma" panose="020B0604030504040204" pitchFamily="34" charset="0"/>
                <a:cs typeface="Tahoma" panose="020B0604030504040204" pitchFamily="34" charset="0"/>
              </a:rPr>
              <a:t>No </a:t>
            </a:r>
            <a:r>
              <a:rPr lang="en-GB" sz="3400" dirty="0">
                <a:latin typeface="Tahoma" panose="020B0604030504040204" pitchFamily="34" charset="0"/>
                <a:ea typeface="Tahoma" panose="020B0604030504040204" pitchFamily="34" charset="0"/>
                <a:cs typeface="Tahoma" panose="020B0604030504040204" pitchFamily="34" charset="0"/>
              </a:rPr>
              <a:t>reference in the SPD to provision for the emergency services.</a:t>
            </a:r>
          </a:p>
          <a:p>
            <a:endParaRPr lang="en-GB" dirty="0" smtClean="0"/>
          </a:p>
          <a:p>
            <a:endParaRPr lang="en-GB" dirty="0"/>
          </a:p>
        </p:txBody>
      </p:sp>
    </p:spTree>
    <p:extLst>
      <p:ext uri="{BB962C8B-B14F-4D97-AF65-F5344CB8AC3E}">
        <p14:creationId xmlns:p14="http://schemas.microsoft.com/office/powerpoint/2010/main" val="3632621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Tahoma" panose="020B0604030504040204" pitchFamily="34" charset="0"/>
                <a:ea typeface="Tahoma" panose="020B0604030504040204" pitchFamily="34" charset="0"/>
                <a:cs typeface="Tahoma" panose="020B0604030504040204" pitchFamily="34" charset="0"/>
              </a:rPr>
              <a:t>Concerns raised about the SPD - 2</a:t>
            </a:r>
            <a:endParaRPr lang="en-GB"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38200" y="1467293"/>
            <a:ext cx="10515600" cy="5560828"/>
          </a:xfrm>
        </p:spPr>
        <p:txBody>
          <a:bodyPr>
            <a:normAutofit fontScale="55000" lnSpcReduction="20000"/>
          </a:bodyPr>
          <a:lstStyle/>
          <a:p>
            <a:r>
              <a:rPr lang="en-GB" sz="2900" b="1" dirty="0" smtClean="0"/>
              <a:t>Incompatibility </a:t>
            </a:r>
            <a:r>
              <a:rPr lang="en-GB" sz="2900" b="1" dirty="0"/>
              <a:t>of timing between potential development and a future upgrade the A10 (where there is still no real available on scheme design, funding or timing</a:t>
            </a:r>
            <a:r>
              <a:rPr lang="en-GB" sz="2900" b="1" dirty="0" smtClean="0"/>
              <a:t>)</a:t>
            </a:r>
          </a:p>
          <a:p>
            <a:r>
              <a:rPr lang="en-GB" sz="2900" b="1" dirty="0" smtClean="0"/>
              <a:t>Siting of primary school and special needs school  are too near to the A10</a:t>
            </a:r>
          </a:p>
          <a:p>
            <a:r>
              <a:rPr lang="en-GB" sz="2900" b="1" dirty="0"/>
              <a:t>F</a:t>
            </a:r>
            <a:r>
              <a:rPr lang="en-GB" sz="2900" b="1" dirty="0" smtClean="0"/>
              <a:t>ocus </a:t>
            </a:r>
            <a:r>
              <a:rPr lang="en-GB" sz="2900" b="1" dirty="0"/>
              <a:t>on public transport routes serving the new town should not be allowed to lead to the removal of services to the existing village and there should be a connection from the village to a Park and Ride </a:t>
            </a:r>
            <a:r>
              <a:rPr lang="en-GB" sz="2900" b="1" dirty="0" smtClean="0"/>
              <a:t>service</a:t>
            </a:r>
          </a:p>
          <a:p>
            <a:r>
              <a:rPr lang="en-GB" sz="2900" b="1" dirty="0"/>
              <a:t>N</a:t>
            </a:r>
            <a:r>
              <a:rPr lang="en-GB" sz="2900" b="1" dirty="0" smtClean="0"/>
              <a:t>egative </a:t>
            </a:r>
            <a:r>
              <a:rPr lang="en-GB" sz="2900" b="1" dirty="0"/>
              <a:t>impact of the Waste Management Park, where the track record of the operator is poor, will adversely impact on the new </a:t>
            </a:r>
            <a:r>
              <a:rPr lang="en-GB" sz="2900" b="1" dirty="0" smtClean="0"/>
              <a:t>town; </a:t>
            </a:r>
            <a:r>
              <a:rPr lang="en-GB" sz="2900" b="1" dirty="0"/>
              <a:t>air quality issues from the </a:t>
            </a:r>
            <a:r>
              <a:rPr lang="en-GB" sz="2900" b="1" dirty="0" err="1"/>
              <a:t>Amey</a:t>
            </a:r>
            <a:r>
              <a:rPr lang="en-GB" sz="2900" b="1" dirty="0"/>
              <a:t> </a:t>
            </a:r>
            <a:r>
              <a:rPr lang="en-GB" sz="2900" b="1" dirty="0" smtClean="0"/>
              <a:t>site must be monitored and conditions adhered to</a:t>
            </a:r>
          </a:p>
          <a:p>
            <a:r>
              <a:rPr lang="en-GB" sz="2900" b="1" dirty="0"/>
              <a:t>All public spaces should be exempt from being partially used as Sustainable Drainage Systems (SUDs) </a:t>
            </a:r>
            <a:r>
              <a:rPr lang="en-GB" sz="2900" b="1" dirty="0" smtClean="0"/>
              <a:t> or having tanks beneath</a:t>
            </a:r>
            <a:endParaRPr lang="en-GB" sz="2900" b="1" dirty="0"/>
          </a:p>
          <a:p>
            <a:r>
              <a:rPr lang="en-GB" sz="2900" b="1" dirty="0" smtClean="0"/>
              <a:t>SUDs must be </a:t>
            </a:r>
            <a:r>
              <a:rPr lang="en-GB" sz="2900" b="1" dirty="0"/>
              <a:t>safe, and if adjacent to paths where people are walking and cycling, there </a:t>
            </a:r>
            <a:r>
              <a:rPr lang="en-GB" sz="2900" b="1" dirty="0" smtClean="0"/>
              <a:t>must </a:t>
            </a:r>
            <a:r>
              <a:rPr lang="en-GB" sz="2900" b="1" dirty="0"/>
              <a:t>be a restriction on </a:t>
            </a:r>
            <a:r>
              <a:rPr lang="en-GB" sz="2900" b="1" dirty="0" smtClean="0"/>
              <a:t>their depth</a:t>
            </a:r>
          </a:p>
          <a:p>
            <a:r>
              <a:rPr lang="en-GB" sz="2900" b="1" dirty="0"/>
              <a:t>SPD </a:t>
            </a:r>
            <a:r>
              <a:rPr lang="en-GB" sz="2900" b="1" dirty="0" smtClean="0"/>
              <a:t> should specify </a:t>
            </a:r>
            <a:r>
              <a:rPr lang="en-GB" sz="2900" b="1" dirty="0"/>
              <a:t>that treatment plants should not be placed within 1,000 meters of recreational facilities such as the River Cam or parks </a:t>
            </a:r>
            <a:r>
              <a:rPr lang="en-GB" sz="2900" b="1" dirty="0" err="1"/>
              <a:t>etc</a:t>
            </a:r>
            <a:endParaRPr lang="en-GB" sz="2900" b="1" dirty="0"/>
          </a:p>
          <a:p>
            <a:r>
              <a:rPr lang="en-GB" sz="2900" b="1" dirty="0"/>
              <a:t>B</a:t>
            </a:r>
            <a:r>
              <a:rPr lang="en-GB" sz="2900" b="1" dirty="0" smtClean="0"/>
              <a:t>uildings </a:t>
            </a:r>
            <a:r>
              <a:rPr lang="en-GB" sz="2900" b="1" dirty="0"/>
              <a:t>should meet BREEAM certification standards as this is a good measure of the sustainability of a development. </a:t>
            </a:r>
          </a:p>
          <a:p>
            <a:r>
              <a:rPr lang="en-GB" sz="2900" b="1" dirty="0" err="1"/>
              <a:t>Waterbeach</a:t>
            </a:r>
            <a:r>
              <a:rPr lang="en-GB" sz="2900" b="1" dirty="0"/>
              <a:t> is located within an area of serious water stress which raises the following questions: </a:t>
            </a:r>
          </a:p>
          <a:p>
            <a:pPr lvl="1"/>
            <a:r>
              <a:rPr lang="en-GB" sz="2500" dirty="0"/>
              <a:t>Why is there no reference to a new water main </a:t>
            </a:r>
          </a:p>
          <a:p>
            <a:pPr lvl="1"/>
            <a:r>
              <a:rPr lang="en-GB" sz="2500" dirty="0"/>
              <a:t>What guarantees are there to enable a constant water supply for the new town and </a:t>
            </a:r>
            <a:r>
              <a:rPr lang="en-GB" sz="2500" dirty="0" err="1"/>
              <a:t>Waterbeach</a:t>
            </a:r>
            <a:r>
              <a:rPr lang="en-GB" sz="2500" dirty="0"/>
              <a:t> village? </a:t>
            </a:r>
          </a:p>
          <a:p>
            <a:pPr lvl="1"/>
            <a:r>
              <a:rPr lang="en-GB" sz="2500" dirty="0"/>
              <a:t>How will </a:t>
            </a:r>
            <a:r>
              <a:rPr lang="en-GB" sz="2500" dirty="0" err="1"/>
              <a:t>Wicken</a:t>
            </a:r>
            <a:r>
              <a:rPr lang="en-GB" sz="2500" dirty="0"/>
              <a:t> Fen and the Cam Washes be safeguarded? </a:t>
            </a:r>
          </a:p>
          <a:p>
            <a:pPr marL="0" indent="0">
              <a:buNone/>
            </a:pPr>
            <a:r>
              <a:rPr lang="en-GB" sz="3300" b="1" dirty="0" smtClean="0">
                <a:solidFill>
                  <a:srgbClr val="FF0000"/>
                </a:solidFill>
              </a:rPr>
              <a:t>Finally there is no </a:t>
            </a:r>
            <a:r>
              <a:rPr lang="en-GB" sz="3300" b="1" dirty="0">
                <a:solidFill>
                  <a:srgbClr val="FF0000"/>
                </a:solidFill>
              </a:rPr>
              <a:t>evidence of collaborative working of the landowners, council and key stakeholders</a:t>
            </a:r>
            <a:r>
              <a:rPr lang="en-GB" sz="3300" b="1" dirty="0" smtClean="0">
                <a:solidFill>
                  <a:srgbClr val="FF0000"/>
                </a:solidFill>
              </a:rPr>
              <a:t>. </a:t>
            </a:r>
            <a:r>
              <a:rPr lang="en-GB" sz="3300" b="1" dirty="0">
                <a:solidFill>
                  <a:srgbClr val="FF0000"/>
                </a:solidFill>
              </a:rPr>
              <a:t>The Local Plan Inspector referenced the importance of how the plan is monitored, managed, and reviewed and these issues need to be in place at the </a:t>
            </a:r>
            <a:r>
              <a:rPr lang="en-GB" sz="3300" b="1" dirty="0" smtClean="0">
                <a:solidFill>
                  <a:srgbClr val="FF0000"/>
                </a:solidFill>
              </a:rPr>
              <a:t>outset and clearly stated in the SPD. </a:t>
            </a:r>
            <a:endParaRPr lang="en-GB" sz="3300" b="1" dirty="0">
              <a:solidFill>
                <a:srgbClr val="FF0000"/>
              </a:solidFill>
            </a:endParaRPr>
          </a:p>
          <a:p>
            <a:endParaRPr lang="en-GB" dirty="0" smtClean="0"/>
          </a:p>
          <a:p>
            <a:endParaRPr lang="en-GB" dirty="0"/>
          </a:p>
        </p:txBody>
      </p:sp>
    </p:spTree>
    <p:extLst>
      <p:ext uri="{BB962C8B-B14F-4D97-AF65-F5344CB8AC3E}">
        <p14:creationId xmlns:p14="http://schemas.microsoft.com/office/powerpoint/2010/main" val="1825722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ahoma" panose="020B0604030504040204" pitchFamily="34" charset="0"/>
                <a:ea typeface="Tahoma" panose="020B0604030504040204" pitchFamily="34" charset="0"/>
                <a:cs typeface="Tahoma" panose="020B0604030504040204" pitchFamily="34" charset="0"/>
              </a:rPr>
              <a:t>Final approved text of the SPD</a:t>
            </a: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fontScale="92500" lnSpcReduction="10000"/>
          </a:bodyPr>
          <a:lstStyle/>
          <a:p>
            <a:r>
              <a:rPr lang="en-GB" dirty="0" smtClean="0"/>
              <a:t>When will this be circulated to responders to the consultation?</a:t>
            </a:r>
          </a:p>
          <a:p>
            <a:r>
              <a:rPr lang="en-GB" dirty="0" smtClean="0"/>
              <a:t>How will they know whether their comments have been adequately addressed unless there is an accompanying full disposition of comments document showing how each comment and objection has been addressed in the revised SPD?</a:t>
            </a:r>
          </a:p>
          <a:p>
            <a:r>
              <a:rPr lang="en-GB" dirty="0" smtClean="0"/>
              <a:t>Why is it still impossible to access scanned representations and supporting documents?</a:t>
            </a:r>
          </a:p>
          <a:p>
            <a:r>
              <a:rPr lang="en-GB" dirty="0" smtClean="0"/>
              <a:t>How can SCDC councillors make a decision on the SPD if they, like their electorate, cannot see key comments and representations?</a:t>
            </a:r>
          </a:p>
          <a:p>
            <a:r>
              <a:rPr lang="en-GB" dirty="0" smtClean="0"/>
              <a:t>If SCDC councillors have privileged access to documents why have such documents not been released on the consultation portal?</a:t>
            </a:r>
            <a:endParaRPr lang="en-GB" dirty="0"/>
          </a:p>
        </p:txBody>
      </p:sp>
    </p:spTree>
    <p:extLst>
      <p:ext uri="{BB962C8B-B14F-4D97-AF65-F5344CB8AC3E}">
        <p14:creationId xmlns:p14="http://schemas.microsoft.com/office/powerpoint/2010/main" val="982009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55331"/>
          </a:xfrm>
        </p:spPr>
        <p:txBody>
          <a:bodyPr>
            <a:normAutofit fontScale="90000"/>
          </a:bodyPr>
          <a:lstStyle/>
          <a:p>
            <a:pPr algn="ctr"/>
            <a:r>
              <a:rPr lang="en-GB" b="1" dirty="0" err="1" smtClean="0">
                <a:latin typeface="Tahoma" panose="020B0604030504040204" pitchFamily="34" charset="0"/>
                <a:ea typeface="Tahoma" panose="020B0604030504040204" pitchFamily="34" charset="0"/>
                <a:cs typeface="Tahoma" panose="020B0604030504040204" pitchFamily="34" charset="0"/>
              </a:rPr>
              <a:t>Waterbeach</a:t>
            </a:r>
            <a:r>
              <a:rPr lang="en-GB" b="1" dirty="0" smtClean="0">
                <a:latin typeface="Tahoma" panose="020B0604030504040204" pitchFamily="34" charset="0"/>
                <a:ea typeface="Tahoma" panose="020B0604030504040204" pitchFamily="34" charset="0"/>
                <a:cs typeface="Tahoma" panose="020B0604030504040204" pitchFamily="34" charset="0"/>
              </a:rPr>
              <a:t> Parish Council </a:t>
            </a:r>
            <a:br>
              <a:rPr lang="en-GB" b="1" dirty="0" smtClean="0">
                <a:latin typeface="Tahoma" panose="020B0604030504040204" pitchFamily="34" charset="0"/>
                <a:ea typeface="Tahoma" panose="020B0604030504040204" pitchFamily="34" charset="0"/>
                <a:cs typeface="Tahoma" panose="020B0604030504040204" pitchFamily="34" charset="0"/>
              </a:rPr>
            </a:br>
            <a:r>
              <a:rPr lang="en-GB" sz="3600" b="1" dirty="0" smtClean="0">
                <a:latin typeface="Tahoma" panose="020B0604030504040204" pitchFamily="34" charset="0"/>
                <a:ea typeface="Tahoma" panose="020B0604030504040204" pitchFamily="34" charset="0"/>
                <a:cs typeface="Tahoma" panose="020B0604030504040204" pitchFamily="34" charset="0"/>
              </a:rPr>
              <a:t>Comments on the U &amp; C planning application</a:t>
            </a:r>
            <a:endParaRPr lang="en-GB" sz="3600" dirty="0"/>
          </a:p>
        </p:txBody>
      </p:sp>
      <p:sp>
        <p:nvSpPr>
          <p:cNvPr id="3" name="Content Placeholder 2"/>
          <p:cNvSpPr>
            <a:spLocks noGrp="1"/>
          </p:cNvSpPr>
          <p:nvPr>
            <p:ph idx="1"/>
          </p:nvPr>
        </p:nvSpPr>
        <p:spPr>
          <a:xfrm>
            <a:off x="838200" y="1435395"/>
            <a:ext cx="10515600" cy="4741568"/>
          </a:xfrm>
        </p:spPr>
        <p:txBody>
          <a:bodyPr>
            <a:normAutofit fontScale="62500" lnSpcReduction="20000"/>
          </a:bodyPr>
          <a:lstStyle/>
          <a:p>
            <a:r>
              <a:rPr lang="en-GB" sz="3800" b="1" dirty="0" err="1"/>
              <a:t>Waterbeach</a:t>
            </a:r>
            <a:r>
              <a:rPr lang="en-GB" sz="3800" b="1" dirty="0"/>
              <a:t> Parish Council reiterates its original comments relating to this proposal.  Having studied the most recently amended of the</a:t>
            </a:r>
            <a:r>
              <a:rPr lang="en-GB" sz="3800" b="1" dirty="0">
                <a:solidFill>
                  <a:srgbClr val="FF0000"/>
                </a:solidFill>
              </a:rPr>
              <a:t> </a:t>
            </a:r>
            <a:r>
              <a:rPr lang="en-GB" sz="3800" b="1" dirty="0" smtClean="0">
                <a:solidFill>
                  <a:srgbClr val="FF0000"/>
                </a:solidFill>
              </a:rPr>
              <a:t>471 </a:t>
            </a:r>
            <a:r>
              <a:rPr lang="en-GB" sz="3800" b="1" dirty="0"/>
              <a:t>documents relating to this proposal the Parish Council does not believe the recent amendments address the substantive issues raised in our previous objection i.e.</a:t>
            </a:r>
            <a:endParaRPr lang="en-GB" sz="3800" dirty="0"/>
          </a:p>
          <a:p>
            <a:pPr lvl="1"/>
            <a:r>
              <a:rPr lang="en-GB" b="1" dirty="0"/>
              <a:t>Principle of application</a:t>
            </a:r>
            <a:endParaRPr lang="en-GB" dirty="0"/>
          </a:p>
          <a:p>
            <a:pPr lvl="1"/>
            <a:r>
              <a:rPr lang="en-GB" b="1" dirty="0"/>
              <a:t>Principle of development</a:t>
            </a:r>
            <a:endParaRPr lang="en-GB" dirty="0"/>
          </a:p>
          <a:p>
            <a:pPr lvl="1"/>
            <a:r>
              <a:rPr lang="en-GB" b="1" dirty="0"/>
              <a:t>Landscape impact</a:t>
            </a:r>
            <a:endParaRPr lang="en-GB" dirty="0"/>
          </a:p>
          <a:p>
            <a:pPr lvl="1"/>
            <a:r>
              <a:rPr lang="en-GB" b="1" dirty="0"/>
              <a:t>Height of buildings</a:t>
            </a:r>
            <a:endParaRPr lang="en-GB" dirty="0"/>
          </a:p>
          <a:p>
            <a:pPr lvl="1"/>
            <a:r>
              <a:rPr lang="en-GB" b="1" dirty="0"/>
              <a:t>Design and layout of southern part in respect to links with and relationship to the existing village</a:t>
            </a:r>
            <a:endParaRPr lang="en-GB" dirty="0"/>
          </a:p>
          <a:p>
            <a:pPr lvl="1"/>
            <a:r>
              <a:rPr lang="en-GB" b="1" dirty="0"/>
              <a:t>Proposed phasing of development</a:t>
            </a:r>
            <a:endParaRPr lang="en-GB" dirty="0"/>
          </a:p>
          <a:p>
            <a:pPr lvl="1"/>
            <a:r>
              <a:rPr lang="en-GB" b="1" dirty="0"/>
              <a:t>Need for more open space and amenity areas</a:t>
            </a:r>
            <a:endParaRPr lang="en-GB" dirty="0"/>
          </a:p>
          <a:p>
            <a:pPr lvl="1"/>
            <a:r>
              <a:rPr lang="en-GB" b="1" dirty="0"/>
              <a:t>Proximity to nearby waste management site</a:t>
            </a:r>
            <a:endParaRPr lang="en-GB" dirty="0"/>
          </a:p>
          <a:p>
            <a:pPr lvl="1"/>
            <a:r>
              <a:rPr lang="en-GB" b="1" dirty="0"/>
              <a:t>Transportation strategy</a:t>
            </a:r>
            <a:endParaRPr lang="en-GB" dirty="0"/>
          </a:p>
          <a:p>
            <a:pPr lvl="1"/>
            <a:r>
              <a:rPr lang="en-GB" b="1" dirty="0"/>
              <a:t>Specific transport issues raised in point 4.3</a:t>
            </a:r>
            <a:endParaRPr lang="en-GB" dirty="0"/>
          </a:p>
          <a:p>
            <a:pPr lvl="1"/>
            <a:r>
              <a:rPr lang="en-GB" b="1" dirty="0"/>
              <a:t>Relationship with adjoining developer</a:t>
            </a:r>
            <a:endParaRPr lang="en-GB" dirty="0"/>
          </a:p>
          <a:p>
            <a:pPr lvl="1"/>
            <a:r>
              <a:rPr lang="en-GB" b="1" dirty="0"/>
              <a:t>Participation by the PC in the S106 agreement </a:t>
            </a:r>
            <a:endParaRPr lang="en-GB" dirty="0"/>
          </a:p>
          <a:p>
            <a:pPr lvl="1"/>
            <a:r>
              <a:rPr lang="en-GB" b="1" dirty="0"/>
              <a:t>Proportion of affordable housing</a:t>
            </a:r>
            <a:endParaRPr lang="en-GB" dirty="0"/>
          </a:p>
          <a:p>
            <a:r>
              <a:rPr lang="en-GB" sz="3800" b="1" dirty="0"/>
              <a:t>Therefore the Parish Council maintains its recommendation of REFUSAL of this application.</a:t>
            </a:r>
            <a:endParaRPr lang="en-GB" sz="3800" dirty="0"/>
          </a:p>
          <a:p>
            <a:endParaRPr lang="en-GB" dirty="0"/>
          </a:p>
        </p:txBody>
      </p:sp>
    </p:spTree>
    <p:extLst>
      <p:ext uri="{BB962C8B-B14F-4D97-AF65-F5344CB8AC3E}">
        <p14:creationId xmlns:p14="http://schemas.microsoft.com/office/powerpoint/2010/main" val="3228840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1634</TotalTime>
  <Words>1710</Words>
  <Application>Microsoft Office PowerPoint</Application>
  <PresentationFormat>Widescreen</PresentationFormat>
  <Paragraphs>208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Tahoma</vt:lpstr>
      <vt:lpstr>Office Theme</vt:lpstr>
      <vt:lpstr>Waterbeach Parish Council</vt:lpstr>
      <vt:lpstr>Overwhelmingly the representations made to the SPD consultation are Objections</vt:lpstr>
      <vt:lpstr>Overwhelmingly the representations made to the SPD consultation are Objections</vt:lpstr>
      <vt:lpstr>SCDC’s consultation portal for the SPD is inadequate</vt:lpstr>
      <vt:lpstr>Waterbeach Parish Council  Comments on the SPD</vt:lpstr>
      <vt:lpstr>Concerns raised about the SPD - 1</vt:lpstr>
      <vt:lpstr>Concerns raised about the SPD - 2</vt:lpstr>
      <vt:lpstr>Final approved text of the SPD</vt:lpstr>
      <vt:lpstr>Waterbeach Parish Council  Comments on the U &amp; C planning application</vt:lpstr>
      <vt:lpstr>Waterbeach Parish Council  Comments on the U &amp; C planning application</vt:lpstr>
      <vt:lpstr>We are doing our best… Waterbeach Parish Council has had to respond to many major consultations and planning applications in 2018 including the proposed SPD and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Waterbeach Parish Council</dc:title>
  <dc:creator>Kate Grant</dc:creator>
  <cp:lastModifiedBy>Kate Grant</cp:lastModifiedBy>
  <cp:revision>28</cp:revision>
  <dcterms:created xsi:type="dcterms:W3CDTF">2019-01-06T17:51:20Z</dcterms:created>
  <dcterms:modified xsi:type="dcterms:W3CDTF">2019-01-09T18:18:44Z</dcterms:modified>
</cp:coreProperties>
</file>