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0" r:id="rId3"/>
    <p:sldId id="258" r:id="rId4"/>
    <p:sldId id="266" r:id="rId5"/>
    <p:sldId id="264" r:id="rId6"/>
    <p:sldId id="265" r:id="rId7"/>
    <p:sldId id="267" r:id="rId8"/>
    <p:sldId id="268" r:id="rId9"/>
    <p:sldId id="259" r:id="rId10"/>
    <p:sldId id="261" r:id="rId11"/>
    <p:sldId id="262" r:id="rId12"/>
    <p:sldId id="269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AA9FF1-D478-42FE-A70B-993F8CD5E9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7D13F1-B689-4A37-8088-A974C61851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88DD7-2190-4769-94F3-844F4EE5E0C9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C75239-3941-4B44-BABA-EB4B5D4693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B63197-C488-4454-A6D1-03EA9E6A8E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8B902-36C6-4DB3-8AF5-ACC15AB59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57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F346F-8FD5-49B6-B136-0FA7AB158AC3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571C6-AE68-400F-A937-BB970D7C4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857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10DEF-5350-45E1-8201-690B12E725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3321C8-60ED-47C4-A1AA-4520E6598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D0B4B-3F5B-40B6-9B52-129390DD60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C2D34-609E-4A28-82FC-D9DEF2184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Waterbeach CLT – Development for our community, by our community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DC11F-54E7-4A51-A064-620EFE12C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D878F-DB44-420C-BEC2-7D1C61845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23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DF062-8971-4682-A39E-0BF5F0072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871296-1A6A-435C-B582-4BF9FFBB17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B3708-89C1-4DF9-915C-3BF9EE3C77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7D614-7800-4F02-BEB6-7CCDDE66F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Waterbeach CLT – Development for our community, by our community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8EE0B-2C3E-47BB-AD34-95393FE9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D878F-DB44-420C-BEC2-7D1C61845B7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15F4E866-C3E5-4DD5-ADA8-7633E003E9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516" y="365125"/>
            <a:ext cx="1523150" cy="47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3242E6-837F-41A1-BE51-50BFA377C7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125" y="365125"/>
            <a:ext cx="1035812" cy="47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99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A6FD45-AF27-44FA-8418-927FD008DD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8E7E02-EE3E-441A-BE9B-CB71F8122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C913E-2696-48F9-B938-03293183F7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DEC1E-E7C1-4F6D-8767-3A20466A5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Waterbeach CLT – Development for our community, by our community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7CDD7-5247-49C0-A952-A6D0ED500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D878F-DB44-420C-BEC2-7D1C61845B7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85D889BB-0EC4-4050-B509-7BE55B6214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516" y="365125"/>
            <a:ext cx="1523150" cy="47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D687C0-3A2E-4DE9-B674-9A1D235422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125" y="365125"/>
            <a:ext cx="1035812" cy="47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71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632BE-B7B2-4239-B001-034A391F2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16C38-34C9-40FD-9CA7-ED76C259F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190BCE5-8F05-4B25-A69D-90BA032023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Waterbeach</a:t>
            </a:r>
            <a:r>
              <a:rPr lang="en-GB" dirty="0"/>
              <a:t> </a:t>
            </a:r>
            <a:r>
              <a:rPr lang="en-GB" b="1" dirty="0"/>
              <a:t>CLT – </a:t>
            </a:r>
            <a:r>
              <a:rPr lang="en-GB" dirty="0"/>
              <a:t>Development for our community, by our community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9CA720-CB5E-435D-ACB4-A0FBF45517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150" y="365125"/>
            <a:ext cx="1828800" cy="90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79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A4038-9BC8-4E0D-AC66-DCF4C485D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53C2C-C448-4A3F-9E51-0C880DC92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E6605-F588-4044-9DA7-B71F7755EA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45925-C33D-465E-AAD2-BCDE60880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Waterbeach CLT – Development for our community, by our community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A3A4B-7C2E-45E4-90EC-443225961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D878F-DB44-420C-BEC2-7D1C61845B7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AA149563-BDD8-4D55-8269-E725FB8695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516" y="365125"/>
            <a:ext cx="1523150" cy="47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4582B5-1F93-44C5-B333-CBF124D7B1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125" y="365125"/>
            <a:ext cx="1035812" cy="47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48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97C68-0FB1-438B-BA79-C37D481BD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4FE58-0195-4F4A-B921-2F10C81D74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082BD8-4DE7-4D14-8F37-9A889209B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FE8B8D-EF69-4B70-AF78-99DEA28B11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5F03C-DBC8-4B98-A5A7-0118ABCA3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Waterbeach CLT – Development for our community, by our community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29888E-B099-4725-AC57-2500FB202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D878F-DB44-420C-BEC2-7D1C61845B72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5488EAE7-010F-49A5-AD4B-1FAF92DD1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516" y="365125"/>
            <a:ext cx="1523150" cy="47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EEC494-782D-4E46-AE34-FAC543FFDF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125" y="365125"/>
            <a:ext cx="1035812" cy="47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87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12CF4-C79C-4FEF-8A32-3E1EE6760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D64E8-8B45-45D0-8734-3BB77A58E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E69FF9-0CAD-4E9A-AF66-4F4CFE5B3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2DF241-07A7-4DCB-A304-883455C2B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F86649-69CE-47FA-9D54-904EF7A7B0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BECB32-817C-48CD-9ACA-78A19A657F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62C253-B7FC-4815-B700-899FE6528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Waterbeach CLT – Development for our community, by our community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3DACD5-42A3-4F46-974A-F137783F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D878F-DB44-420C-BEC2-7D1C61845B72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24B4CD57-F636-45FE-A967-82AF181FCC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516" y="365125"/>
            <a:ext cx="1523150" cy="47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B4D183-64CB-4EA7-A2CF-E197C087D5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125" y="365125"/>
            <a:ext cx="1035812" cy="47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9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41F75-894D-4387-AA1A-20C3EB3CC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E82D0E-42C1-4599-8C85-B5E6A107B0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E456FD-3676-4D70-B82D-767C376B4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Waterbeach CLT – Development for our community, by our community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F83E8B-E1BF-4AD9-96C7-4C570F613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D878F-DB44-420C-BEC2-7D1C61845B72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FF7489DF-148D-4DD4-A733-2809725332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516" y="365125"/>
            <a:ext cx="1523150" cy="47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7A1C39-BEB1-4BE4-959D-5A64F60397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125" y="365125"/>
            <a:ext cx="1035812" cy="47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7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6FFDF2-9857-4EEA-A5AE-17836D5150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BF71DC-0567-49FE-A16C-08E8CF8CD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Waterbeach CLT – Development for our community, by our community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2A8602-7B13-4998-9480-7BE7AF556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D878F-DB44-420C-BEC2-7D1C61845B72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94DF5241-029A-4BB6-A265-C81BFEC96A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516" y="365125"/>
            <a:ext cx="1523150" cy="47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6BED38-F70D-4EA8-AD50-3ACE9C7A46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125" y="365125"/>
            <a:ext cx="1035812" cy="47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8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6DDA8-35F4-40CF-88AF-683659841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BF972-05FE-43E2-B19C-1CF81DE31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546ECE-268A-46CA-A84C-9E4103B19A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F303AB-95A0-4C1E-9508-714071512A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40DE3-9BB1-46B5-9EA9-507495ED7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Waterbeach CLT – Development for our community, by our community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DE3E30-9BB5-4E37-8E8C-2C937A23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D878F-DB44-420C-BEC2-7D1C61845B72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93316895-EDAA-404D-A6EA-75DF57411C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516" y="365125"/>
            <a:ext cx="1523150" cy="47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E7F3B4-40A2-49BB-968F-98EB75A776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125" y="365125"/>
            <a:ext cx="1035812" cy="47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69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10673-905D-48C0-B5A1-E6D245267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DFE14B-CD86-4BF3-8568-F371BA4BF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A8EB35-6765-473D-BE2F-7AE39547E8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5EE000-0DC9-4B6E-8913-958C80427D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77A4C8-A34F-4179-8D28-A8FF01A8B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Waterbeach CLT – Development for our community, by our community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7DA9D-D744-4C98-A16F-E6E029876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D878F-DB44-420C-BEC2-7D1C61845B72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91FC3EBC-E6FD-4603-99FE-AEEFA7117F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516" y="365125"/>
            <a:ext cx="1523150" cy="47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97A3FE-9C8A-41A5-B2E0-ECDABF3F51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125" y="365125"/>
            <a:ext cx="1035812" cy="47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13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4E2D2E-4448-4D66-958E-2724600D5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8FBDF-677E-49C2-9163-039C4C5A9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05D25-4AD3-431F-B2E9-699B551287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Waterbeach</a:t>
            </a:r>
            <a:r>
              <a:rPr lang="en-GB" dirty="0"/>
              <a:t> </a:t>
            </a:r>
            <a:r>
              <a:rPr lang="en-GB" b="1" dirty="0"/>
              <a:t>CLT – </a:t>
            </a:r>
            <a:r>
              <a:rPr lang="en-GB" dirty="0"/>
              <a:t>Development for our community, by our community</a:t>
            </a:r>
          </a:p>
        </p:txBody>
      </p:sp>
    </p:spTree>
    <p:extLst>
      <p:ext uri="{BB962C8B-B14F-4D97-AF65-F5344CB8AC3E}">
        <p14:creationId xmlns:p14="http://schemas.microsoft.com/office/powerpoint/2010/main" val="221316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wmf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8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gif"/><Relationship Id="rId4" Type="http://schemas.openxmlformats.org/officeDocument/2006/relationships/image" Target="../media/image10.wmf"/><Relationship Id="rId9" Type="http://schemas.openxmlformats.org/officeDocument/2006/relationships/image" Target="../media/image15.wmf"/><Relationship Id="rId1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aterbeachclt.co.uk/looking-for-a-hom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mailto:info@waterbeachclt.co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245E25F-4DCA-4E20-BECC-39AF88036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23900"/>
            <a:ext cx="109728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46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E0D0C-15FB-4D09-9517-26374C5C2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How do communities set up a CLT?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71D474-B581-410F-BFE9-8CA392BB4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Waterbeach </a:t>
            </a:r>
            <a:r>
              <a:rPr lang="en-GB" b="1"/>
              <a:t>CLT – </a:t>
            </a:r>
            <a:r>
              <a:rPr lang="en-GB"/>
              <a:t>Development for our community, by our community</a:t>
            </a:r>
            <a:endParaRPr lang="en-GB" dirty="0"/>
          </a:p>
        </p:txBody>
      </p:sp>
      <p:pic>
        <p:nvPicPr>
          <p:cNvPr id="5" name="Picture 38">
            <a:extLst>
              <a:ext uri="{FF2B5EF4-FFF2-40B4-BE49-F238E27FC236}">
                <a16:creationId xmlns:a16="http://schemas.microsoft.com/office/drawing/2014/main" id="{22F18B24-8D5E-43D0-8F61-9A0253B94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049" y="1444913"/>
            <a:ext cx="15589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3" descr="C:\Users\david.close\AppData\Local\Microsoft\Windows\Temporary Internet Files\Content.IE5\639E35VV\MP900448688[1].jpg">
            <a:extLst>
              <a:ext uri="{FF2B5EF4-FFF2-40B4-BE49-F238E27FC236}">
                <a16:creationId xmlns:a16="http://schemas.microsoft.com/office/drawing/2014/main" id="{66AA9EAD-ABF4-4A3E-8BE4-E9F543DB7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611" y="4150128"/>
            <a:ext cx="836932" cy="12576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9">
            <a:extLst>
              <a:ext uri="{FF2B5EF4-FFF2-40B4-BE49-F238E27FC236}">
                <a16:creationId xmlns:a16="http://schemas.microsoft.com/office/drawing/2014/main" id="{55985EEF-426A-4355-A2BF-F97DF295BAA8}"/>
              </a:ext>
            </a:extLst>
          </p:cNvPr>
          <p:cNvSpPr txBox="1">
            <a:spLocks/>
          </p:cNvSpPr>
          <p:nvPr/>
        </p:nvSpPr>
        <p:spPr>
          <a:xfrm>
            <a:off x="9000300" y="5722938"/>
            <a:ext cx="2255837" cy="48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sz="1800"/>
              <a:t>Manage the assets </a:t>
            </a:r>
          </a:p>
          <a:p>
            <a:pPr>
              <a:buFont typeface="Arial" charset="0"/>
              <a:buNone/>
              <a:defRPr/>
            </a:pPr>
            <a:endParaRPr lang="en-US"/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D7AEDEED-7CBC-452E-96EE-9EA42CBED780}"/>
              </a:ext>
            </a:extLst>
          </p:cNvPr>
          <p:cNvSpPr/>
          <p:nvPr/>
        </p:nvSpPr>
        <p:spPr>
          <a:xfrm>
            <a:off x="2092021" y="1755517"/>
            <a:ext cx="1872197" cy="1438275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1"/>
                </a:solidFill>
              </a:rPr>
              <a:t>Idea</a:t>
            </a:r>
          </a:p>
        </p:txBody>
      </p:sp>
      <p:grpSp>
        <p:nvGrpSpPr>
          <p:cNvPr id="11" name="Group 32">
            <a:extLst>
              <a:ext uri="{FF2B5EF4-FFF2-40B4-BE49-F238E27FC236}">
                <a16:creationId xmlns:a16="http://schemas.microsoft.com/office/drawing/2014/main" id="{F726FD6D-8F95-400F-9582-35F8BE12C5E3}"/>
              </a:ext>
            </a:extLst>
          </p:cNvPr>
          <p:cNvGrpSpPr>
            <a:grpSpLocks/>
          </p:cNvGrpSpPr>
          <p:nvPr/>
        </p:nvGrpSpPr>
        <p:grpSpPr bwMode="auto">
          <a:xfrm>
            <a:off x="4755736" y="1810038"/>
            <a:ext cx="1452563" cy="1035050"/>
            <a:chOff x="584526" y="1245753"/>
            <a:chExt cx="1451877" cy="1034750"/>
          </a:xfrm>
        </p:grpSpPr>
        <p:pic>
          <p:nvPicPr>
            <p:cNvPr id="12" name="Picture 6" descr="C:\Users\david.close\AppData\Local\Microsoft\Windows\Temporary Internet Files\Content.IE5\WH6AMZRI\MC900012878[1].wmf">
              <a:extLst>
                <a:ext uri="{FF2B5EF4-FFF2-40B4-BE49-F238E27FC236}">
                  <a16:creationId xmlns:a16="http://schemas.microsoft.com/office/drawing/2014/main" id="{004EFF26-FE20-4426-83F8-2F2621B84D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157" y="1504239"/>
              <a:ext cx="1097246" cy="776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Group 3">
              <a:extLst>
                <a:ext uri="{FF2B5EF4-FFF2-40B4-BE49-F238E27FC236}">
                  <a16:creationId xmlns:a16="http://schemas.microsoft.com/office/drawing/2014/main" id="{5E5B89B0-4799-4875-B8E0-20B1F8CC0F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4526" y="1245753"/>
              <a:ext cx="1133243" cy="991707"/>
              <a:chOff x="3829305" y="2305176"/>
              <a:chExt cx="3711639" cy="2855347"/>
            </a:xfrm>
          </p:grpSpPr>
          <p:grpSp>
            <p:nvGrpSpPr>
              <p:cNvPr id="14" name="Group 1">
                <a:extLst>
                  <a:ext uri="{FF2B5EF4-FFF2-40B4-BE49-F238E27FC236}">
                    <a16:creationId xmlns:a16="http://schemas.microsoft.com/office/drawing/2014/main" id="{9FDC90BA-C56D-4DB4-B759-830BCD0937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29305" y="2305176"/>
                <a:ext cx="3047367" cy="2524820"/>
                <a:chOff x="4392575" y="2063717"/>
                <a:chExt cx="4219335" cy="3534168"/>
              </a:xfrm>
            </p:grpSpPr>
            <p:pic>
              <p:nvPicPr>
                <p:cNvPr id="16" name="Picture 3" descr="\\fe-pdc\document redirection\david.close\Desktop\Presentations\SKMBT_C284e14010711090_0002.jpg">
                  <a:extLst>
                    <a:ext uri="{FF2B5EF4-FFF2-40B4-BE49-F238E27FC236}">
                      <a16:creationId xmlns:a16="http://schemas.microsoft.com/office/drawing/2014/main" id="{918E1647-7783-4299-9492-4A9B0B2AC35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941776">
                  <a:off x="6150687" y="2063717"/>
                  <a:ext cx="2461223" cy="3492663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" name="Picture 4" descr="\\fe-pdc\document redirection\david.close\Desktop\Presentations\SKMBT_C284e14010711090_0001.jpg">
                  <a:extLst>
                    <a:ext uri="{FF2B5EF4-FFF2-40B4-BE49-F238E27FC236}">
                      <a16:creationId xmlns:a16="http://schemas.microsoft.com/office/drawing/2014/main" id="{CEDCBDCA-4843-4570-864C-A4F5864DF77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1241263">
                  <a:off x="4392575" y="2116967"/>
                  <a:ext cx="2452947" cy="3480918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5" name="Picture 7" descr="E:\Fujitsu Backup 20 July 2013\My Pictures\clteast website\stretham needs you.bmp">
                <a:extLst>
                  <a:ext uri="{FF2B5EF4-FFF2-40B4-BE49-F238E27FC236}">
                    <a16:creationId xmlns:a16="http://schemas.microsoft.com/office/drawing/2014/main" id="{9B69556E-5402-4D51-9CE2-524CF6E750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86077">
                <a:off x="6034407" y="2965011"/>
                <a:ext cx="1506537" cy="2195512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8" name="Picture 7" descr="Z:\Land and Property\Community Land Trust\ECDC 9.01.14 Presentation\rules.png">
            <a:extLst>
              <a:ext uri="{FF2B5EF4-FFF2-40B4-BE49-F238E27FC236}">
                <a16:creationId xmlns:a16="http://schemas.microsoft.com/office/drawing/2014/main" id="{D8C94CCF-8252-4F4C-B720-6C565B5DA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450" y="1598394"/>
            <a:ext cx="844659" cy="1107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" name="Picture 9" descr="C:\Users\david.close\AppData\Local\Microsoft\Windows\Temporary Internet Files\Content.IE5\639E35VV\MC900351700[1].wmf">
            <a:extLst>
              <a:ext uri="{FF2B5EF4-FFF2-40B4-BE49-F238E27FC236}">
                <a16:creationId xmlns:a16="http://schemas.microsoft.com/office/drawing/2014/main" id="{7ED770B1-C4F5-4ABF-BA3C-2D412D898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999" y="1900525"/>
            <a:ext cx="750887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5">
            <a:extLst>
              <a:ext uri="{FF2B5EF4-FFF2-40B4-BE49-F238E27FC236}">
                <a16:creationId xmlns:a16="http://schemas.microsoft.com/office/drawing/2014/main" id="{DC27C4AD-F15F-449E-8BD8-B20FE506B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2199" y="2883188"/>
            <a:ext cx="1765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Community Engagement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EEE281A-66E1-467D-94BA-26F47A1BCD42}"/>
              </a:ext>
            </a:extLst>
          </p:cNvPr>
          <p:cNvCxnSpPr/>
          <p:nvPr/>
        </p:nvCxnSpPr>
        <p:spPr>
          <a:xfrm>
            <a:off x="6289261" y="2537113"/>
            <a:ext cx="3317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2">
            <a:extLst>
              <a:ext uri="{FF2B5EF4-FFF2-40B4-BE49-F238E27FC236}">
                <a16:creationId xmlns:a16="http://schemas.microsoft.com/office/drawing/2014/main" id="{C4D6A377-C48E-4305-A8B7-FC2FB77D6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5949" y="2883188"/>
            <a:ext cx="1476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Set rules for CLT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A19B2FA-9CDD-4FA2-BF29-1E96178FF4B7}"/>
              </a:ext>
            </a:extLst>
          </p:cNvPr>
          <p:cNvCxnSpPr/>
          <p:nvPr/>
        </p:nvCxnSpPr>
        <p:spPr>
          <a:xfrm>
            <a:off x="7932324" y="2529175"/>
            <a:ext cx="33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4">
            <a:extLst>
              <a:ext uri="{FF2B5EF4-FFF2-40B4-BE49-F238E27FC236}">
                <a16:creationId xmlns:a16="http://schemas.microsoft.com/office/drawing/2014/main" id="{D27B6508-3E81-4B66-910A-F83B2D6E7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4911" y="2883188"/>
            <a:ext cx="1476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Incorporate as a legal entity</a:t>
            </a:r>
          </a:p>
        </p:txBody>
      </p:sp>
      <p:pic>
        <p:nvPicPr>
          <p:cNvPr id="25" name="Picture 10" descr="C:\Users\david.close\AppData\Local\Microsoft\Windows\Temporary Internet Files\Content.IE5\WH6AMZRI\MM900323767[1].gif">
            <a:extLst>
              <a:ext uri="{FF2B5EF4-FFF2-40B4-BE49-F238E27FC236}">
                <a16:creationId xmlns:a16="http://schemas.microsoft.com/office/drawing/2014/main" id="{E8ADD066-22B5-4F3E-B343-846E0CDD9B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143" y="4353452"/>
            <a:ext cx="128746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6">
            <a:extLst>
              <a:ext uri="{FF2B5EF4-FFF2-40B4-BE49-F238E27FC236}">
                <a16:creationId xmlns:a16="http://schemas.microsoft.com/office/drawing/2014/main" id="{05B06C39-6D44-4D93-8DA4-677EAD4DB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231" y="5417077"/>
            <a:ext cx="1476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Call for land/assets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4BC385A-C114-4B56-B7DE-1A207008CE8D}"/>
              </a:ext>
            </a:extLst>
          </p:cNvPr>
          <p:cNvCxnSpPr/>
          <p:nvPr/>
        </p:nvCxnSpPr>
        <p:spPr>
          <a:xfrm>
            <a:off x="4165109" y="2529175"/>
            <a:ext cx="3317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Elbow Connector 6158">
            <a:extLst>
              <a:ext uri="{FF2B5EF4-FFF2-40B4-BE49-F238E27FC236}">
                <a16:creationId xmlns:a16="http://schemas.microsoft.com/office/drawing/2014/main" id="{F45C435C-DD1A-409D-B650-148328C6541F}"/>
              </a:ext>
            </a:extLst>
          </p:cNvPr>
          <p:cNvCxnSpPr>
            <a:cxnSpLocks/>
          </p:cNvCxnSpPr>
          <p:nvPr/>
        </p:nvCxnSpPr>
        <p:spPr>
          <a:xfrm rot="10800000" flipV="1">
            <a:off x="1681632" y="2510240"/>
            <a:ext cx="8099338" cy="1329283"/>
          </a:xfrm>
          <a:prstGeom prst="bentConnector3">
            <a:avLst>
              <a:gd name="adj1" fmla="val -556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E15272B-1F5A-4C3C-803B-106B783FBD39}"/>
              </a:ext>
            </a:extLst>
          </p:cNvPr>
          <p:cNvCxnSpPr>
            <a:cxnSpLocks/>
          </p:cNvCxnSpPr>
          <p:nvPr/>
        </p:nvCxnSpPr>
        <p:spPr>
          <a:xfrm>
            <a:off x="1681632" y="3857625"/>
            <a:ext cx="0" cy="314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11" descr="C:\Users\david.close\AppData\Local\Microsoft\Windows\Temporary Internet Files\Content.IE5\GEJZYX6K\MC900440395[1].png">
            <a:extLst>
              <a:ext uri="{FF2B5EF4-FFF2-40B4-BE49-F238E27FC236}">
                <a16:creationId xmlns:a16="http://schemas.microsoft.com/office/drawing/2014/main" id="{A6050CD1-51CE-4BEB-BCD9-F71F3F08D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450" y="4171950"/>
            <a:ext cx="1271587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52">
            <a:extLst>
              <a:ext uri="{FF2B5EF4-FFF2-40B4-BE49-F238E27FC236}">
                <a16:creationId xmlns:a16="http://schemas.microsoft.com/office/drawing/2014/main" id="{E1487946-C397-42FF-B069-B8CB01A58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462" y="5443538"/>
            <a:ext cx="1476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Funding secured</a:t>
            </a:r>
          </a:p>
        </p:txBody>
      </p:sp>
      <p:sp>
        <p:nvSpPr>
          <p:cNvPr id="32" name="TextBox 58">
            <a:extLst>
              <a:ext uri="{FF2B5EF4-FFF2-40B4-BE49-F238E27FC236}">
                <a16:creationId xmlns:a16="http://schemas.microsoft.com/office/drawing/2014/main" id="{00226D34-1B03-491D-90AC-006C48CF2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3975" y="5432425"/>
            <a:ext cx="1476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Apply for planning permission</a:t>
            </a:r>
          </a:p>
        </p:txBody>
      </p:sp>
      <p:pic>
        <p:nvPicPr>
          <p:cNvPr id="33" name="Picture 15" descr="C:\Users\david.close\AppData\Local\Microsoft\Windows\Temporary Internet Files\Content.IE5\5OXZL9HM\MC900078732[1].wmf">
            <a:extLst>
              <a:ext uri="{FF2B5EF4-FFF2-40B4-BE49-F238E27FC236}">
                <a16:creationId xmlns:a16="http://schemas.microsoft.com/office/drawing/2014/main" id="{CB806713-6912-4BEE-BF8C-38EADEF57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112" y="4235450"/>
            <a:ext cx="8001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6" descr="C:\Users\david.close\AppData\Local\Microsoft\Windows\Temporary Internet Files\Content.IE5\639E35VV\dglxasset[1].aspx">
            <a:extLst>
              <a:ext uri="{FF2B5EF4-FFF2-40B4-BE49-F238E27FC236}">
                <a16:creationId xmlns:a16="http://schemas.microsoft.com/office/drawing/2014/main" id="{86EEF86E-F7CC-4B84-B568-E859D3E92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362" y="4021138"/>
            <a:ext cx="9493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62">
            <a:extLst>
              <a:ext uri="{FF2B5EF4-FFF2-40B4-BE49-F238E27FC236}">
                <a16:creationId xmlns:a16="http://schemas.microsoft.com/office/drawing/2014/main" id="{D0A66DD4-7385-406D-BBF0-0C0901E3E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7675" y="5551488"/>
            <a:ext cx="1476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Build or renovate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2F7370A-0072-4D05-AB50-5E5E0B28B867}"/>
              </a:ext>
            </a:extLst>
          </p:cNvPr>
          <p:cNvCxnSpPr/>
          <p:nvPr/>
        </p:nvCxnSpPr>
        <p:spPr>
          <a:xfrm>
            <a:off x="4887087" y="5091113"/>
            <a:ext cx="3317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AEE3557-D149-447E-885C-433CE4193A2A}"/>
              </a:ext>
            </a:extLst>
          </p:cNvPr>
          <p:cNvCxnSpPr/>
          <p:nvPr/>
        </p:nvCxnSpPr>
        <p:spPr>
          <a:xfrm>
            <a:off x="6771450" y="5086350"/>
            <a:ext cx="33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AF873E1-CE16-4427-B9D7-3E33828AFD6C}"/>
              </a:ext>
            </a:extLst>
          </p:cNvPr>
          <p:cNvCxnSpPr/>
          <p:nvPr/>
        </p:nvCxnSpPr>
        <p:spPr>
          <a:xfrm>
            <a:off x="8517700" y="5091113"/>
            <a:ext cx="3317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" name="Picture 17" descr="C:\Users\david.close\AppData\Local\Microsoft\Windows\Temporary Internet Files\Content.IE5\5OXZL9HM\MC900060302[1].wmf">
            <a:extLst>
              <a:ext uri="{FF2B5EF4-FFF2-40B4-BE49-F238E27FC236}">
                <a16:creationId xmlns:a16="http://schemas.microsoft.com/office/drawing/2014/main" id="{A604DF57-82AE-4316-BC9A-5411DD5B7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337" y="4038600"/>
            <a:ext cx="1655763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DA7E24E-3DC9-403A-8158-0C6A25F92057}"/>
              </a:ext>
            </a:extLst>
          </p:cNvPr>
          <p:cNvCxnSpPr/>
          <p:nvPr/>
        </p:nvCxnSpPr>
        <p:spPr>
          <a:xfrm>
            <a:off x="2983674" y="5086350"/>
            <a:ext cx="3317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057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CFD55-C35E-4341-9A94-B8F12688A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need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90669-632F-4A98-917C-F74B125E1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We need you to </a:t>
            </a:r>
            <a:r>
              <a:rPr lang="en-GB" b="1" dirty="0"/>
              <a:t>sign up as a member</a:t>
            </a:r>
          </a:p>
          <a:p>
            <a:pPr lvl="1"/>
            <a:r>
              <a:rPr lang="en-GB" dirty="0"/>
              <a:t>It costs £1 for a membership share</a:t>
            </a:r>
          </a:p>
          <a:p>
            <a:pPr lvl="1"/>
            <a:r>
              <a:rPr lang="en-GB" dirty="0"/>
              <a:t>You get to have your say in what the CLT does, elect the Board of Trustees</a:t>
            </a:r>
          </a:p>
          <a:p>
            <a:r>
              <a:rPr lang="en-GB" b="1" dirty="0"/>
              <a:t>Tell us</a:t>
            </a:r>
            <a:r>
              <a:rPr lang="en-GB" dirty="0"/>
              <a:t> what you want to see in the village</a:t>
            </a:r>
          </a:p>
          <a:p>
            <a:pPr lvl="1"/>
            <a:r>
              <a:rPr lang="en-GB" dirty="0"/>
              <a:t>What facilities would you like to see? swimming pool, support for start-ups, cycle links?</a:t>
            </a:r>
          </a:p>
          <a:p>
            <a:r>
              <a:rPr lang="en-GB" dirty="0"/>
              <a:t>Do you know someone who wants a home? We want to hear from you! </a:t>
            </a:r>
            <a:r>
              <a:rPr lang="en-GB" dirty="0">
                <a:hlinkClick r:id="rId2"/>
              </a:rPr>
              <a:t>www.waterbeachclt.co.uk/looking-for-a-home</a:t>
            </a:r>
            <a:r>
              <a:rPr lang="en-GB" dirty="0"/>
              <a:t> </a:t>
            </a:r>
          </a:p>
          <a:p>
            <a:r>
              <a:rPr lang="en-GB" dirty="0"/>
              <a:t>Want to start </a:t>
            </a:r>
            <a:r>
              <a:rPr lang="en-GB" b="1" dirty="0"/>
              <a:t>engaging with land owners </a:t>
            </a:r>
            <a:r>
              <a:rPr lang="en-GB" dirty="0"/>
              <a:t>who want to help the local community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0ACD89-8646-4C3D-8E30-A510DB006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Waterbeach </a:t>
            </a:r>
            <a:r>
              <a:rPr lang="en-GB" b="1"/>
              <a:t>CLT – </a:t>
            </a:r>
            <a:r>
              <a:rPr lang="en-GB"/>
              <a:t>Development for our community, by our community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323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0BEC-B103-4B40-B11B-51092084A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Community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D671C-1E29-42A7-AF70-E3A5F7348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2425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What does “affordable” mean to you?</a:t>
            </a:r>
          </a:p>
          <a:p>
            <a:pPr marL="0" indent="0">
              <a:buNone/>
            </a:pPr>
            <a:r>
              <a:rPr lang="en-GB" dirty="0"/>
              <a:t>What facilities would you like to see?</a:t>
            </a:r>
          </a:p>
          <a:p>
            <a:pPr marL="0" indent="0">
              <a:buNone/>
            </a:pPr>
            <a:r>
              <a:rPr lang="en-GB" dirty="0"/>
              <a:t>What styles of housing do you like?</a:t>
            </a:r>
          </a:p>
          <a:p>
            <a:pPr marL="0" indent="0">
              <a:buNone/>
            </a:pPr>
            <a:r>
              <a:rPr lang="en-GB" dirty="0"/>
              <a:t>Who should be eligible for homes?</a:t>
            </a:r>
          </a:p>
          <a:p>
            <a:pPr marL="0" indent="0">
              <a:buNone/>
            </a:pPr>
            <a:r>
              <a:rPr lang="en-GB" dirty="0"/>
              <a:t>Who should be eligible to be a member?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Tell us what you think.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CD4A33-60D5-42B3-B5C0-43214198D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Waterbeach </a:t>
            </a:r>
            <a:r>
              <a:rPr lang="en-GB" b="1"/>
              <a:t>CLT – </a:t>
            </a:r>
            <a:r>
              <a:rPr lang="en-GB"/>
              <a:t>Development for our community, by our community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690142-C2C8-448D-991B-080DE9691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873" y="2090904"/>
            <a:ext cx="4231778" cy="317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95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8D69A-6C15-45AD-ACE2-DC92C18A2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you find out more?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7DD60-0A80-4AB3-8078-23219AA1E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Website: www.waterbeachclt.co.uk</a:t>
            </a:r>
          </a:p>
          <a:p>
            <a:pPr marL="0" indent="0" algn="ctr">
              <a:buNone/>
            </a:pPr>
            <a:r>
              <a:rPr lang="en-GB" dirty="0"/>
              <a:t>Facebook group: </a:t>
            </a:r>
            <a:r>
              <a:rPr lang="en-GB" dirty="0" err="1"/>
              <a:t>Waterbeach</a:t>
            </a:r>
            <a:r>
              <a:rPr lang="en-GB" dirty="0"/>
              <a:t> Community Land Trust</a:t>
            </a:r>
          </a:p>
          <a:p>
            <a:pPr marL="0" indent="0" algn="ctr">
              <a:buNone/>
            </a:pPr>
            <a:r>
              <a:rPr lang="en-GB" dirty="0"/>
              <a:t>Twitter: @</a:t>
            </a:r>
            <a:r>
              <a:rPr lang="en-GB" dirty="0" err="1"/>
              <a:t>waterbeachclt</a:t>
            </a:r>
            <a:endParaRPr lang="en-GB" dirty="0"/>
          </a:p>
          <a:p>
            <a:pPr marL="0" indent="0" algn="ctr">
              <a:buNone/>
            </a:pPr>
            <a:r>
              <a:rPr lang="en-GB" dirty="0"/>
              <a:t>Email: </a:t>
            </a:r>
            <a:r>
              <a:rPr lang="en-GB" dirty="0">
                <a:hlinkClick r:id="rId2"/>
              </a:rPr>
              <a:t>info@waterbeachclt.co.uk</a:t>
            </a: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sz="3400" dirty="0"/>
          </a:p>
          <a:p>
            <a:pPr marL="0" indent="0" algn="ctr">
              <a:buNone/>
            </a:pPr>
            <a:r>
              <a:rPr lang="en-GB" dirty="0"/>
              <a:t>Signup           www.waterbeachclt.co.uk/signup             Home </a:t>
            </a:r>
            <a:r>
              <a:rPr lang="en-GB" dirty="0" err="1"/>
              <a:t>EoI</a:t>
            </a:r>
            <a:endParaRPr lang="en-GB" dirty="0"/>
          </a:p>
          <a:p>
            <a:pPr marL="0" indent="0" algn="ctr">
              <a:buNone/>
            </a:pPr>
            <a:r>
              <a:rPr lang="en-GB" dirty="0"/>
              <a:t>www.waterbeachclt.co.uk/looking-for-a-home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DD55DA-CA7E-4286-90A9-E84A0606B1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Waterbeach </a:t>
            </a:r>
            <a:r>
              <a:rPr lang="en-GB" b="1"/>
              <a:t>CLT – </a:t>
            </a:r>
            <a:r>
              <a:rPr lang="en-GB"/>
              <a:t>Development for our community, by our community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BDE973-04DE-40B4-9277-DEABAA831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86" y="2820834"/>
            <a:ext cx="2226693" cy="22266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B70A01-F6F7-4BF8-B843-DAAA2D5A49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21" y="2820835"/>
            <a:ext cx="2226693" cy="222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19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27B97-3759-4B8F-93D1-57744313C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What is a Community Land Trust?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4B8AE-BC60-4831-AFC0-90905F04E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Form of </a:t>
            </a:r>
            <a:r>
              <a:rPr lang="en-GB" b="1" dirty="0"/>
              <a:t>Community-led</a:t>
            </a:r>
            <a:r>
              <a:rPr lang="en-GB" dirty="0"/>
              <a:t> development</a:t>
            </a:r>
          </a:p>
          <a:p>
            <a:r>
              <a:rPr lang="en-GB" dirty="0"/>
              <a:t>Allows communities to </a:t>
            </a:r>
            <a:r>
              <a:rPr lang="en-GB" b="1" dirty="0"/>
              <a:t>develop genuinely affordable homes </a:t>
            </a:r>
            <a:r>
              <a:rPr lang="en-GB" dirty="0"/>
              <a:t>and community facilities for </a:t>
            </a:r>
            <a:r>
              <a:rPr lang="en-GB" b="1" dirty="0"/>
              <a:t>local people </a:t>
            </a:r>
            <a:r>
              <a:rPr lang="en-GB" dirty="0"/>
              <a:t>for the </a:t>
            </a:r>
            <a:r>
              <a:rPr lang="en-GB" b="1" dirty="0"/>
              <a:t>long term</a:t>
            </a:r>
          </a:p>
          <a:p>
            <a:r>
              <a:rPr lang="en-GB" b="1" dirty="0"/>
              <a:t>Membership</a:t>
            </a:r>
            <a:r>
              <a:rPr lang="en-GB" dirty="0"/>
              <a:t> based organisation</a:t>
            </a:r>
          </a:p>
          <a:p>
            <a:r>
              <a:rPr lang="en-GB" dirty="0"/>
              <a:t>Non-profit vehicle </a:t>
            </a:r>
            <a:r>
              <a:rPr lang="en-GB" b="1" dirty="0"/>
              <a:t>led and run by local volunteers</a:t>
            </a:r>
          </a:p>
          <a:p>
            <a:r>
              <a:rPr lang="en-GB" dirty="0"/>
              <a:t>Legal asset lock protects the community benefit for the long term, </a:t>
            </a:r>
            <a:r>
              <a:rPr lang="en-GB" b="1" dirty="0"/>
              <a:t>no private profit</a:t>
            </a:r>
          </a:p>
          <a:p>
            <a:r>
              <a:rPr lang="en-GB" b="1" dirty="0"/>
              <a:t>You get to input into how you think the village should develop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8BB88-B413-425F-8B82-5F816CF08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Waterbeach </a:t>
            </a:r>
            <a:r>
              <a:rPr lang="en-GB" b="1"/>
              <a:t>CLT – </a:t>
            </a:r>
            <a:r>
              <a:rPr lang="en-GB"/>
              <a:t>Development for our community, by our community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843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8B5D8-A546-4ECD-A7BE-3EEA7E65E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we need a CLT?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A8580-5EB7-4493-A773-FC81CCD4D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Housing in the local area is </a:t>
            </a:r>
            <a:r>
              <a:rPr lang="en-GB" b="1" dirty="0"/>
              <a:t>unaffordable</a:t>
            </a:r>
          </a:p>
          <a:p>
            <a:pPr lvl="1"/>
            <a:r>
              <a:rPr lang="en-GB" dirty="0"/>
              <a:t>Housing needs survey 2010 identified we require 168 affordable homes</a:t>
            </a:r>
          </a:p>
          <a:p>
            <a:pPr lvl="1"/>
            <a:r>
              <a:rPr lang="en-GB" dirty="0"/>
              <a:t>Housing Register has 148 households with local connection</a:t>
            </a:r>
          </a:p>
          <a:p>
            <a:pPr lvl="1"/>
            <a:r>
              <a:rPr lang="en-GB" dirty="0"/>
              <a:t>CLT has had over 60 expressions of interest so far</a:t>
            </a:r>
          </a:p>
          <a:p>
            <a:pPr lvl="1"/>
            <a:r>
              <a:rPr lang="en-GB" dirty="0"/>
              <a:t>Median house price is x8.5 median income in </a:t>
            </a:r>
            <a:r>
              <a:rPr lang="en-GB" dirty="0" err="1"/>
              <a:t>Waterbeach</a:t>
            </a:r>
            <a:endParaRPr lang="en-GB" dirty="0"/>
          </a:p>
          <a:p>
            <a:pPr lvl="1"/>
            <a:r>
              <a:rPr lang="en-GB" dirty="0"/>
              <a:t>Affordable is considered x3.5</a:t>
            </a:r>
          </a:p>
          <a:p>
            <a:pPr lvl="1"/>
            <a:r>
              <a:rPr lang="en-GB" dirty="0"/>
              <a:t>Lower quartile house price is x12.5 lower quartile income in </a:t>
            </a:r>
            <a:r>
              <a:rPr lang="en-GB" dirty="0" err="1"/>
              <a:t>Waterbeach</a:t>
            </a:r>
            <a:endParaRPr lang="en-GB" dirty="0"/>
          </a:p>
          <a:p>
            <a:r>
              <a:rPr lang="en-GB" dirty="0"/>
              <a:t>Not just about housing. Develop community facilities too. 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0E2EB4-3872-4F45-B1CD-58A6151EC7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Waterbeach </a:t>
            </a:r>
            <a:r>
              <a:rPr lang="en-GB" b="1"/>
              <a:t>CLT – </a:t>
            </a:r>
            <a:r>
              <a:rPr lang="en-GB"/>
              <a:t>Development for our community, by our community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4333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8B5D8-A546-4ECD-A7BE-3EEA7E65E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we need a CLT?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A8580-5EB7-4493-A773-FC81CCD4D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Gives members of the community opportunity to manage some of the development taking place in the area</a:t>
            </a:r>
          </a:p>
          <a:p>
            <a:r>
              <a:rPr lang="en-GB" dirty="0"/>
              <a:t>Ensures community engagement and a thriving local area</a:t>
            </a:r>
          </a:p>
          <a:p>
            <a:r>
              <a:rPr lang="en-GB" dirty="0"/>
              <a:t>Develop to </a:t>
            </a:r>
            <a:r>
              <a:rPr lang="en-GB" b="1" dirty="0"/>
              <a:t>benefit local people</a:t>
            </a:r>
            <a:r>
              <a:rPr lang="en-GB" dirty="0"/>
              <a:t>, housing can be allocated to those with a </a:t>
            </a:r>
            <a:r>
              <a:rPr lang="en-GB" b="1" dirty="0"/>
              <a:t>local connection</a:t>
            </a:r>
          </a:p>
          <a:p>
            <a:r>
              <a:rPr lang="en-GB" dirty="0"/>
              <a:t>The Neighbourhood Plan is setting planning policies. It can be used to support community-led development, and we are trying to put in CLT-friendly policies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0E2EB4-3872-4F45-B1CD-58A6151EC7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Waterbeach </a:t>
            </a:r>
            <a:r>
              <a:rPr lang="en-GB" b="1"/>
              <a:t>CLT – </a:t>
            </a:r>
            <a:r>
              <a:rPr lang="en-GB"/>
              <a:t>Development for our community, by our community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4103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1890E-A04C-4B70-83D5-B256167F6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63BEE-564A-4395-8AED-59361D7EE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Lots of things happening in the Village, some seen as negative</a:t>
            </a:r>
          </a:p>
          <a:p>
            <a:r>
              <a:rPr lang="en-GB" dirty="0"/>
              <a:t>Opportunity to do something positive</a:t>
            </a:r>
          </a:p>
          <a:p>
            <a:r>
              <a:rPr lang="en-GB" dirty="0"/>
              <a:t>Lots of big decisions being made, we should be involved</a:t>
            </a:r>
          </a:p>
          <a:p>
            <a:r>
              <a:rPr lang="en-GB" dirty="0"/>
              <a:t>Lots of press about community development and housing</a:t>
            </a:r>
          </a:p>
          <a:p>
            <a:r>
              <a:rPr lang="en-GB" dirty="0"/>
              <a:t>Support and grant funding available from ECCH and SCDC</a:t>
            </a:r>
          </a:p>
          <a:p>
            <a:r>
              <a:rPr lang="en-GB" dirty="0"/>
              <a:t>Incorporate into Neighbourhood Plan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37FBDC-6799-4FC2-836A-C38340E52C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Waterbeach </a:t>
            </a:r>
            <a:r>
              <a:rPr lang="en-GB" b="1"/>
              <a:t>CLT – </a:t>
            </a:r>
            <a:r>
              <a:rPr lang="en-GB"/>
              <a:t>Development for our community, by our community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6470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7E2FE-2184-44F6-98F9-F41725A0A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CLTs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0A9E0-D497-46A7-80C0-83B198442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16335" cy="4351338"/>
          </a:xfrm>
        </p:spPr>
        <p:txBody>
          <a:bodyPr>
            <a:normAutofit fontScale="85000" lnSpcReduction="10000"/>
          </a:bodyPr>
          <a:lstStyle/>
          <a:p>
            <a:r>
              <a:rPr lang="en-GB" dirty="0" err="1"/>
              <a:t>Stretham</a:t>
            </a:r>
            <a:r>
              <a:rPr lang="en-GB" dirty="0"/>
              <a:t> and Wilburton</a:t>
            </a:r>
          </a:p>
          <a:p>
            <a:pPr lvl="1"/>
            <a:r>
              <a:rPr lang="en-GB" dirty="0"/>
              <a:t>75 houses, 23 affordable homes </a:t>
            </a:r>
          </a:p>
          <a:p>
            <a:pPr lvl="1"/>
            <a:r>
              <a:rPr lang="en-GB" dirty="0"/>
              <a:t>65% market rate</a:t>
            </a:r>
          </a:p>
          <a:p>
            <a:r>
              <a:rPr lang="en-GB" dirty="0"/>
              <a:t>Haddenham</a:t>
            </a:r>
          </a:p>
          <a:p>
            <a:pPr lvl="1"/>
            <a:r>
              <a:rPr lang="en-GB" dirty="0"/>
              <a:t>54 houses,19 affordable homes</a:t>
            </a:r>
          </a:p>
          <a:p>
            <a:r>
              <a:rPr lang="en-GB" dirty="0"/>
              <a:t>Soham</a:t>
            </a:r>
          </a:p>
          <a:p>
            <a:pPr lvl="1"/>
            <a:r>
              <a:rPr lang="en-GB" dirty="0"/>
              <a:t>13 houses, 8 affordable homes</a:t>
            </a:r>
          </a:p>
          <a:p>
            <a:r>
              <a:rPr lang="en-GB" dirty="0"/>
              <a:t>Swaffham Prior</a:t>
            </a:r>
          </a:p>
          <a:p>
            <a:pPr lvl="1"/>
            <a:r>
              <a:rPr lang="en-GB" dirty="0"/>
              <a:t>20 house, 8 affordable homes</a:t>
            </a:r>
          </a:p>
          <a:p>
            <a:r>
              <a:rPr lang="en-GB" dirty="0"/>
              <a:t>Cambridge</a:t>
            </a:r>
          </a:p>
          <a:p>
            <a:r>
              <a:rPr lang="en-GB" dirty="0"/>
              <a:t>Cottenham</a:t>
            </a:r>
          </a:p>
          <a:p>
            <a:pPr lvl="1"/>
            <a:r>
              <a:rPr lang="en-GB" dirty="0"/>
              <a:t>Sites identified in NP for 90 homes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FFEF64-579A-40FA-88FB-50C08835EB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Waterbeach </a:t>
            </a:r>
            <a:r>
              <a:rPr lang="en-GB" b="1"/>
              <a:t>CLT – </a:t>
            </a:r>
            <a:r>
              <a:rPr lang="en-GB"/>
              <a:t>Development for our community, by our community</a:t>
            </a:r>
            <a:endParaRPr lang="en-GB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0B6F7C96-98B0-4623-BE9A-8050FF0E8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90688"/>
            <a:ext cx="5645418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A8773A-5330-4C5F-BC4A-0403C7C960F3}"/>
              </a:ext>
            </a:extLst>
          </p:cNvPr>
          <p:cNvSpPr txBox="1"/>
          <p:nvPr/>
        </p:nvSpPr>
        <p:spPr>
          <a:xfrm>
            <a:off x="6096000" y="4937959"/>
            <a:ext cx="2706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Manor Farm – S&amp;W CLT</a:t>
            </a:r>
          </a:p>
        </p:txBody>
      </p:sp>
    </p:spTree>
    <p:extLst>
      <p:ext uri="{BB962C8B-B14F-4D97-AF65-F5344CB8AC3E}">
        <p14:creationId xmlns:p14="http://schemas.microsoft.com/office/powerpoint/2010/main" val="1818099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0BEC-B103-4B40-B11B-51092084A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have we done so far?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D671C-1E29-42A7-AF70-E3A5F7348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65521" cy="4351338"/>
          </a:xfrm>
        </p:spPr>
        <p:txBody>
          <a:bodyPr>
            <a:normAutofit/>
          </a:bodyPr>
          <a:lstStyle/>
          <a:p>
            <a:r>
              <a:rPr lang="en-GB" sz="2200" dirty="0"/>
              <a:t>Set up steering group</a:t>
            </a:r>
          </a:p>
          <a:p>
            <a:r>
              <a:rPr lang="en-GB" sz="2200" dirty="0"/>
              <a:t>Held scoping event with ECCH</a:t>
            </a:r>
          </a:p>
          <a:p>
            <a:r>
              <a:rPr lang="en-GB" sz="2200" dirty="0"/>
              <a:t>Made a successful grant application to SCDC for start up funding</a:t>
            </a:r>
          </a:p>
          <a:p>
            <a:r>
              <a:rPr lang="en-GB" sz="2200" dirty="0"/>
              <a:t>Started to engage with Council, developers and stakeholders, lots of positive discussions and support</a:t>
            </a:r>
          </a:p>
          <a:p>
            <a:r>
              <a:rPr lang="en-GB" sz="2200" dirty="0"/>
              <a:t>Organised publicity in village</a:t>
            </a:r>
          </a:p>
          <a:p>
            <a:r>
              <a:rPr lang="en-GB" sz="2200" dirty="0"/>
              <a:t>Started to gather members, over 60 so far at Feast</a:t>
            </a:r>
          </a:p>
          <a:p>
            <a:r>
              <a:rPr lang="en-GB" sz="2200" dirty="0"/>
              <a:t>Launched Expression of Interest for those in need of homes, over 60 so far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CD4A33-60D5-42B3-B5C0-43214198D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Waterbeach </a:t>
            </a:r>
            <a:r>
              <a:rPr lang="en-GB" b="1"/>
              <a:t>CLT – </a:t>
            </a:r>
            <a:r>
              <a:rPr lang="en-GB"/>
              <a:t>Development for our community, by our community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358267-8F88-4324-B960-3111390E4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34506" y="2113474"/>
            <a:ext cx="4278699" cy="320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44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0BEC-B103-4B40-B11B-51092084A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Steering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D671C-1E29-42A7-AF70-E3A5F7348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29" y="1711428"/>
            <a:ext cx="1000160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Ian Bracey - Born in </a:t>
            </a:r>
            <a:r>
              <a:rPr lang="en-GB" sz="2400" dirty="0" err="1"/>
              <a:t>Waterbeach</a:t>
            </a:r>
            <a:r>
              <a:rPr lang="en-GB" sz="2400" dirty="0"/>
              <a:t>, Structural Engineer</a:t>
            </a:r>
          </a:p>
          <a:p>
            <a:pPr marL="0" indent="0">
              <a:buNone/>
            </a:pPr>
            <a:r>
              <a:rPr lang="en-GB" sz="2400" dirty="0"/>
              <a:t>Robert Jones – Secretary – Long term resident, lecturer, business owner</a:t>
            </a:r>
          </a:p>
          <a:p>
            <a:pPr marL="0" indent="0">
              <a:buNone/>
            </a:pPr>
            <a:r>
              <a:rPr lang="en-GB" sz="2400" dirty="0"/>
              <a:t>Robert Bracey – Born in </a:t>
            </a:r>
            <a:r>
              <a:rPr lang="en-GB" sz="2400" dirty="0" err="1"/>
              <a:t>Waterbeach</a:t>
            </a:r>
            <a:r>
              <a:rPr lang="en-GB" sz="2400" dirty="0"/>
              <a:t>, Architectural Designer</a:t>
            </a:r>
          </a:p>
          <a:p>
            <a:pPr marL="0" indent="0">
              <a:buNone/>
            </a:pPr>
            <a:r>
              <a:rPr lang="en-GB" sz="2400" dirty="0"/>
              <a:t>Gideon Pain – Resident, artist, community event organiser</a:t>
            </a:r>
          </a:p>
          <a:p>
            <a:pPr marL="0" indent="0">
              <a:buNone/>
            </a:pPr>
            <a:r>
              <a:rPr lang="en-GB" sz="2400" dirty="0"/>
              <a:t>John Cattermole – Resident, Primary School Head</a:t>
            </a:r>
          </a:p>
          <a:p>
            <a:pPr marL="0" indent="0">
              <a:buNone/>
            </a:pPr>
            <a:r>
              <a:rPr lang="en-GB" sz="2400" dirty="0"/>
              <a:t>Janie Jones – Long term resident </a:t>
            </a:r>
          </a:p>
          <a:p>
            <a:pPr marL="0" indent="0">
              <a:buNone/>
            </a:pPr>
            <a:r>
              <a:rPr lang="en-GB" sz="2400" dirty="0"/>
              <a:t>Anna Jones – Born in </a:t>
            </a:r>
            <a:r>
              <a:rPr lang="en-GB" sz="2400" dirty="0" err="1"/>
              <a:t>Waterbeach</a:t>
            </a:r>
            <a:r>
              <a:rPr lang="en-GB" sz="2400" dirty="0"/>
              <a:t>, Social Worker</a:t>
            </a:r>
          </a:p>
          <a:p>
            <a:pPr marL="0" indent="0">
              <a:buNone/>
            </a:pPr>
            <a:r>
              <a:rPr lang="en-GB" sz="2400" dirty="0"/>
              <a:t>Jonathan Taylor – Resident, Civil Engineer</a:t>
            </a: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CD4A33-60D5-42B3-B5C0-43214198D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Waterbeach </a:t>
            </a:r>
            <a:r>
              <a:rPr lang="en-GB" b="1"/>
              <a:t>CLT – </a:t>
            </a:r>
            <a:r>
              <a:rPr lang="en-GB"/>
              <a:t>Development for our community, by our community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C752E8-3DA5-452D-977A-3DD05ED2D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480" y="3589504"/>
            <a:ext cx="3600091" cy="270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07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0BEC-B103-4B40-B11B-51092084A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Emerging CLT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D671C-1E29-42A7-AF70-E3A5F7348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“Building a vibrant community for the future, where everyone can live, work and play.”</a:t>
            </a:r>
          </a:p>
          <a:p>
            <a:pPr marL="0" indent="0" algn="ctr">
              <a:buNone/>
            </a:pPr>
            <a:endParaRPr lang="en-GB" b="0" dirty="0">
              <a:effectLst/>
            </a:endParaRPr>
          </a:p>
          <a:p>
            <a:pPr lvl="1" fontAlgn="base"/>
            <a:r>
              <a:rPr lang="en-GB" dirty="0"/>
              <a:t>Affordable housing for local people</a:t>
            </a:r>
          </a:p>
          <a:p>
            <a:pPr lvl="1" fontAlgn="base"/>
            <a:r>
              <a:rPr lang="en-GB" dirty="0"/>
              <a:t>Encouraging better work-life balance, cut down commuting</a:t>
            </a:r>
          </a:p>
          <a:p>
            <a:pPr lvl="1" fontAlgn="base"/>
            <a:r>
              <a:rPr lang="en-GB" dirty="0"/>
              <a:t>Creating great leisure facilities</a:t>
            </a:r>
          </a:p>
          <a:p>
            <a:pPr lvl="1" fontAlgn="base"/>
            <a:r>
              <a:rPr lang="en-GB" dirty="0"/>
              <a:t>Supporting sustainable green infrastructure</a:t>
            </a:r>
          </a:p>
          <a:p>
            <a:pPr lvl="1" fontAlgn="base"/>
            <a:r>
              <a:rPr lang="en-GB" dirty="0"/>
              <a:t>Inclusive community-led development</a:t>
            </a:r>
          </a:p>
          <a:p>
            <a:pPr marL="457200" lvl="1" indent="0" fontAlgn="base">
              <a:buNone/>
            </a:pPr>
            <a:endParaRPr lang="en-GB" dirty="0"/>
          </a:p>
          <a:p>
            <a:pPr marL="457200" lvl="1" indent="0" algn="ctr" fontAlgn="base">
              <a:buNone/>
            </a:pPr>
            <a:r>
              <a:rPr lang="en-GB" dirty="0"/>
              <a:t>We want to know what these mean to you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CD4A33-60D5-42B3-B5C0-43214198D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Waterbeach </a:t>
            </a:r>
            <a:r>
              <a:rPr lang="en-GB" b="1"/>
              <a:t>CLT – </a:t>
            </a:r>
            <a:r>
              <a:rPr lang="en-GB"/>
              <a:t>Development for our community, by our community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7848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1763</TotalTime>
  <Words>904</Words>
  <Application>Microsoft Office PowerPoint</Application>
  <PresentationFormat>Widescreen</PresentationFormat>
  <Paragraphs>117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What is a Community Land Trust?</vt:lpstr>
      <vt:lpstr>Why do we need a CLT?</vt:lpstr>
      <vt:lpstr>Why do we need a CLT?</vt:lpstr>
      <vt:lpstr>Why now?</vt:lpstr>
      <vt:lpstr>Other CLTs</vt:lpstr>
      <vt:lpstr>What have we done so far?</vt:lpstr>
      <vt:lpstr>Our Steering Group</vt:lpstr>
      <vt:lpstr>Our Emerging CLT Values</vt:lpstr>
      <vt:lpstr>How do communities set up a CLT?</vt:lpstr>
      <vt:lpstr>We need you!</vt:lpstr>
      <vt:lpstr>Community Engagement</vt:lpstr>
      <vt:lpstr>How can you find out more?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Waterbeach Community Land Trust</dc:title>
  <dc:creator>Ian Bracey</dc:creator>
  <cp:lastModifiedBy>Ian Bracey</cp:lastModifiedBy>
  <cp:revision>33</cp:revision>
  <dcterms:created xsi:type="dcterms:W3CDTF">2018-05-12T08:22:28Z</dcterms:created>
  <dcterms:modified xsi:type="dcterms:W3CDTF">2018-09-18T18:44:40Z</dcterms:modified>
</cp:coreProperties>
</file>