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87871F-57A2-47E6-A6B9-6DED49D151D4}" type="datetimeFigureOut">
              <a:rPr lang="en-GB" smtClean="0"/>
              <a:t>11/12/2024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E64D4-2555-477C-BBFF-4C06A599D80D}" type="slidenum">
              <a:rPr lang="en-GB" smtClean="0"/>
              <a:t>‹#›</a:t>
            </a:fld>
            <a:endParaRPr lang="en-GB"/>
          </a:p>
        </p:txBody>
      </p:sp>
    </p:spTree>
    <p:extLst>
      <p:ext uri="{BB962C8B-B14F-4D97-AF65-F5344CB8AC3E}">
        <p14:creationId xmlns:p14="http://schemas.microsoft.com/office/powerpoint/2010/main" val="4140842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64D4-2555-477C-BBFF-4C06A599D80D}" type="slidenum">
              <a:rPr lang="en-GB" smtClean="0"/>
              <a:t>4</a:t>
            </a:fld>
            <a:endParaRPr lang="en-GB"/>
          </a:p>
        </p:txBody>
      </p:sp>
    </p:spTree>
    <p:extLst>
      <p:ext uri="{BB962C8B-B14F-4D97-AF65-F5344CB8AC3E}">
        <p14:creationId xmlns:p14="http://schemas.microsoft.com/office/powerpoint/2010/main" val="3266226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7D619-7A81-6D9D-F72A-3405EB696E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63C5A9-71C9-2F3A-926C-5880E07BE2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38C5A3-7DF8-4AFA-16F9-53D22BE6843E}"/>
              </a:ext>
            </a:extLst>
          </p:cNvPr>
          <p:cNvSpPr>
            <a:spLocks noGrp="1"/>
          </p:cNvSpPr>
          <p:nvPr>
            <p:ph type="dt" sz="half" idx="10"/>
          </p:nvPr>
        </p:nvSpPr>
        <p:spPr/>
        <p:txBody>
          <a:bodyPr/>
          <a:lstStyle/>
          <a:p>
            <a:fld id="{8C1E1FAD-7351-4908-963A-08EA8E4AB7A0}" type="datetimeFigureOut">
              <a:rPr lang="en-US" smtClean="0"/>
              <a:t>12/11/2024</a:t>
            </a:fld>
            <a:endParaRPr lang="en-US"/>
          </a:p>
        </p:txBody>
      </p:sp>
      <p:sp>
        <p:nvSpPr>
          <p:cNvPr id="5" name="Footer Placeholder 4">
            <a:extLst>
              <a:ext uri="{FF2B5EF4-FFF2-40B4-BE49-F238E27FC236}">
                <a16:creationId xmlns:a16="http://schemas.microsoft.com/office/drawing/2014/main" id="{8B4DEFB4-6478-E1E6-30F3-37F53C703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174D21-2813-4807-1DA4-6227D70A0F30}"/>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068202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8CC2A-146B-B69E-2D00-CB7CAADC231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A063A2-3D58-4B67-B822-065C457C76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45D645-377E-32A6-0FD7-67FB63450443}"/>
              </a:ext>
            </a:extLst>
          </p:cNvPr>
          <p:cNvSpPr>
            <a:spLocks noGrp="1"/>
          </p:cNvSpPr>
          <p:nvPr>
            <p:ph type="dt" sz="half" idx="10"/>
          </p:nvPr>
        </p:nvSpPr>
        <p:spPr/>
        <p:txBody>
          <a:bodyPr/>
          <a:lstStyle/>
          <a:p>
            <a:fld id="{8C1E1FAD-7351-4908-963A-08EA8E4AB7A0}" type="datetimeFigureOut">
              <a:rPr lang="en-US" smtClean="0"/>
              <a:t>12/11/2024</a:t>
            </a:fld>
            <a:endParaRPr lang="en-US"/>
          </a:p>
        </p:txBody>
      </p:sp>
      <p:sp>
        <p:nvSpPr>
          <p:cNvPr id="5" name="Footer Placeholder 4">
            <a:extLst>
              <a:ext uri="{FF2B5EF4-FFF2-40B4-BE49-F238E27FC236}">
                <a16:creationId xmlns:a16="http://schemas.microsoft.com/office/drawing/2014/main" id="{E4156B8B-8F1E-CE58-A1EE-77C786C6C5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55BF4-AD78-7B1C-0552-8758796EC0A3}"/>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065443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C999B3-76F7-B30B-0684-5517AAB09A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79B427-60B2-70A4-5D53-AB8DA4972F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3C2408-3AFF-CD05-3E3D-ADA138E8A0EE}"/>
              </a:ext>
            </a:extLst>
          </p:cNvPr>
          <p:cNvSpPr>
            <a:spLocks noGrp="1"/>
          </p:cNvSpPr>
          <p:nvPr>
            <p:ph type="dt" sz="half" idx="10"/>
          </p:nvPr>
        </p:nvSpPr>
        <p:spPr/>
        <p:txBody>
          <a:bodyPr/>
          <a:lstStyle/>
          <a:p>
            <a:fld id="{8C1E1FAD-7351-4908-963A-08EA8E4AB7A0}" type="datetimeFigureOut">
              <a:rPr lang="en-US" smtClean="0"/>
              <a:t>12/11/2024</a:t>
            </a:fld>
            <a:endParaRPr lang="en-US"/>
          </a:p>
        </p:txBody>
      </p:sp>
      <p:sp>
        <p:nvSpPr>
          <p:cNvPr id="5" name="Footer Placeholder 4">
            <a:extLst>
              <a:ext uri="{FF2B5EF4-FFF2-40B4-BE49-F238E27FC236}">
                <a16:creationId xmlns:a16="http://schemas.microsoft.com/office/drawing/2014/main" id="{73BD49BA-3816-DE8E-0FCE-E0043A273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76ABE-DC98-07D7-7A3C-40975EB60283}"/>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944248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8EBB2-6EEC-08F1-AAC9-42DBD39702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43FE4B-B265-1810-3A19-E7B52EB2FF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699306-6C6C-905B-AD4D-61102EC83818}"/>
              </a:ext>
            </a:extLst>
          </p:cNvPr>
          <p:cNvSpPr>
            <a:spLocks noGrp="1"/>
          </p:cNvSpPr>
          <p:nvPr>
            <p:ph type="dt" sz="half" idx="10"/>
          </p:nvPr>
        </p:nvSpPr>
        <p:spPr/>
        <p:txBody>
          <a:bodyPr/>
          <a:lstStyle/>
          <a:p>
            <a:fld id="{8C1E1FAD-7351-4908-963A-08EA8E4AB7A0}" type="datetimeFigureOut">
              <a:rPr lang="en-US" smtClean="0"/>
              <a:t>12/11/2024</a:t>
            </a:fld>
            <a:endParaRPr lang="en-US"/>
          </a:p>
        </p:txBody>
      </p:sp>
      <p:sp>
        <p:nvSpPr>
          <p:cNvPr id="5" name="Footer Placeholder 4">
            <a:extLst>
              <a:ext uri="{FF2B5EF4-FFF2-40B4-BE49-F238E27FC236}">
                <a16:creationId xmlns:a16="http://schemas.microsoft.com/office/drawing/2014/main" id="{75FDC3BB-4C53-001B-A154-D22DEE7D08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A16908-D004-5E42-A14A-1C34BFB319E0}"/>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975075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CB6DA-3471-47D2-28E5-1C354D1EF9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AFA1FEA-C856-2D36-9F2B-BA658B1F7DA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18CEBE-4B1E-AB6A-8FD7-6B751F0D024C}"/>
              </a:ext>
            </a:extLst>
          </p:cNvPr>
          <p:cNvSpPr>
            <a:spLocks noGrp="1"/>
          </p:cNvSpPr>
          <p:nvPr>
            <p:ph type="dt" sz="half" idx="10"/>
          </p:nvPr>
        </p:nvSpPr>
        <p:spPr/>
        <p:txBody>
          <a:bodyPr/>
          <a:lstStyle/>
          <a:p>
            <a:fld id="{8C1E1FAD-7351-4908-963A-08EA8E4AB7A0}" type="datetimeFigureOut">
              <a:rPr lang="en-US" smtClean="0"/>
              <a:t>12/11/2024</a:t>
            </a:fld>
            <a:endParaRPr lang="en-US"/>
          </a:p>
        </p:txBody>
      </p:sp>
      <p:sp>
        <p:nvSpPr>
          <p:cNvPr id="5" name="Footer Placeholder 4">
            <a:extLst>
              <a:ext uri="{FF2B5EF4-FFF2-40B4-BE49-F238E27FC236}">
                <a16:creationId xmlns:a16="http://schemas.microsoft.com/office/drawing/2014/main" id="{D11B05B0-D3B8-1FFB-37CB-AE104F592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8210C9-8477-2DEE-9D20-8817CBBD104F}"/>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218983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DD7AB-CF9E-D603-0069-C335D200E2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1CB228-7454-B4D7-AE45-ACA4EE916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AA8EFF8-840E-3681-160B-A19F029685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1A2A2B2-E344-D43B-671E-4A60BA5E0012}"/>
              </a:ext>
            </a:extLst>
          </p:cNvPr>
          <p:cNvSpPr>
            <a:spLocks noGrp="1"/>
          </p:cNvSpPr>
          <p:nvPr>
            <p:ph type="dt" sz="half" idx="10"/>
          </p:nvPr>
        </p:nvSpPr>
        <p:spPr/>
        <p:txBody>
          <a:bodyPr/>
          <a:lstStyle/>
          <a:p>
            <a:fld id="{8C1E1FAD-7351-4908-963A-08EA8E4AB7A0}" type="datetimeFigureOut">
              <a:rPr lang="en-US" smtClean="0"/>
              <a:t>12/11/2024</a:t>
            </a:fld>
            <a:endParaRPr lang="en-US"/>
          </a:p>
        </p:txBody>
      </p:sp>
      <p:sp>
        <p:nvSpPr>
          <p:cNvPr id="6" name="Footer Placeholder 5">
            <a:extLst>
              <a:ext uri="{FF2B5EF4-FFF2-40B4-BE49-F238E27FC236}">
                <a16:creationId xmlns:a16="http://schemas.microsoft.com/office/drawing/2014/main" id="{CFB30845-A062-A1B0-04FE-AAFE8DDD9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623D7B-C794-EF15-E653-7F8642EA9F45}"/>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4014692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AA792-C9A6-E150-3BF3-488113D4688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1770FA-D49D-E350-7D09-1276B14104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DE6EEB-5FD0-9185-8511-C136C2B763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4320C62-EFAD-681F-2A44-B6038FE2B9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1939F8-F68E-4FAC-FCB8-27756F492F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4C6C98A-1654-3801-306E-4DAB1627063F}"/>
              </a:ext>
            </a:extLst>
          </p:cNvPr>
          <p:cNvSpPr>
            <a:spLocks noGrp="1"/>
          </p:cNvSpPr>
          <p:nvPr>
            <p:ph type="dt" sz="half" idx="10"/>
          </p:nvPr>
        </p:nvSpPr>
        <p:spPr/>
        <p:txBody>
          <a:bodyPr/>
          <a:lstStyle/>
          <a:p>
            <a:fld id="{8C1E1FAD-7351-4908-963A-08EA8E4AB7A0}" type="datetimeFigureOut">
              <a:rPr lang="en-US" smtClean="0"/>
              <a:t>12/11/2024</a:t>
            </a:fld>
            <a:endParaRPr lang="en-US"/>
          </a:p>
        </p:txBody>
      </p:sp>
      <p:sp>
        <p:nvSpPr>
          <p:cNvPr id="8" name="Footer Placeholder 7">
            <a:extLst>
              <a:ext uri="{FF2B5EF4-FFF2-40B4-BE49-F238E27FC236}">
                <a16:creationId xmlns:a16="http://schemas.microsoft.com/office/drawing/2014/main" id="{3AB6A5EF-331F-251D-6BAB-5EA26E0A2F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E32CB6-79EA-911E-199A-E38486CD8768}"/>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395188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9C271-002F-7C66-C9BD-BC368AF5584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7AC559-E5B0-C3F1-89CC-6B94DCD5ED75}"/>
              </a:ext>
            </a:extLst>
          </p:cNvPr>
          <p:cNvSpPr>
            <a:spLocks noGrp="1"/>
          </p:cNvSpPr>
          <p:nvPr>
            <p:ph type="dt" sz="half" idx="10"/>
          </p:nvPr>
        </p:nvSpPr>
        <p:spPr/>
        <p:txBody>
          <a:bodyPr/>
          <a:lstStyle/>
          <a:p>
            <a:fld id="{8C1E1FAD-7351-4908-963A-08EA8E4AB7A0}" type="datetimeFigureOut">
              <a:rPr lang="en-US" smtClean="0"/>
              <a:t>12/11/2024</a:t>
            </a:fld>
            <a:endParaRPr lang="en-US"/>
          </a:p>
        </p:txBody>
      </p:sp>
      <p:sp>
        <p:nvSpPr>
          <p:cNvPr id="4" name="Footer Placeholder 3">
            <a:extLst>
              <a:ext uri="{FF2B5EF4-FFF2-40B4-BE49-F238E27FC236}">
                <a16:creationId xmlns:a16="http://schemas.microsoft.com/office/drawing/2014/main" id="{ADD36E9D-7D4D-9E74-04D9-AEC5A13CD1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0A36D8-8D4B-B116-4CE9-1A3292911BAF}"/>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088436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4C7F2F-8171-A390-E503-09B74536217F}"/>
              </a:ext>
            </a:extLst>
          </p:cNvPr>
          <p:cNvSpPr>
            <a:spLocks noGrp="1"/>
          </p:cNvSpPr>
          <p:nvPr>
            <p:ph type="dt" sz="half" idx="10"/>
          </p:nvPr>
        </p:nvSpPr>
        <p:spPr/>
        <p:txBody>
          <a:bodyPr/>
          <a:lstStyle/>
          <a:p>
            <a:fld id="{8C1E1FAD-7351-4908-963A-08EA8E4AB7A0}" type="datetimeFigureOut">
              <a:rPr lang="en-US" smtClean="0"/>
              <a:t>12/11/2024</a:t>
            </a:fld>
            <a:endParaRPr lang="en-US"/>
          </a:p>
        </p:txBody>
      </p:sp>
      <p:sp>
        <p:nvSpPr>
          <p:cNvPr id="3" name="Footer Placeholder 2">
            <a:extLst>
              <a:ext uri="{FF2B5EF4-FFF2-40B4-BE49-F238E27FC236}">
                <a16:creationId xmlns:a16="http://schemas.microsoft.com/office/drawing/2014/main" id="{3B99F198-243D-F61C-9C38-596B601F7B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1C1619-C879-D85D-7FD6-1B9FA892CC48}"/>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459254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0137E-9C1F-1890-818A-1001D3F48D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E4BFD4-8B43-B341-B29D-13063469F1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1D71964-1BA0-4B74-087C-2EEF5ED6D7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894684-8820-9356-03CC-BF13FAAC3008}"/>
              </a:ext>
            </a:extLst>
          </p:cNvPr>
          <p:cNvSpPr>
            <a:spLocks noGrp="1"/>
          </p:cNvSpPr>
          <p:nvPr>
            <p:ph type="dt" sz="half" idx="10"/>
          </p:nvPr>
        </p:nvSpPr>
        <p:spPr/>
        <p:txBody>
          <a:bodyPr/>
          <a:lstStyle/>
          <a:p>
            <a:fld id="{8C1E1FAD-7351-4908-963A-08EA8E4AB7A0}" type="datetimeFigureOut">
              <a:rPr lang="en-US" smtClean="0"/>
              <a:t>12/11/2024</a:t>
            </a:fld>
            <a:endParaRPr lang="en-US"/>
          </a:p>
        </p:txBody>
      </p:sp>
      <p:sp>
        <p:nvSpPr>
          <p:cNvPr id="6" name="Footer Placeholder 5">
            <a:extLst>
              <a:ext uri="{FF2B5EF4-FFF2-40B4-BE49-F238E27FC236}">
                <a16:creationId xmlns:a16="http://schemas.microsoft.com/office/drawing/2014/main" id="{8339DC16-0AA5-2C60-6B28-9DAB692A75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AB307E-15C3-850B-DD95-11C5B5FDCCF4}"/>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04737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D4056-BF75-2654-FB39-6B6F8E511D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AA12093-9C0A-AA78-F181-103AA4264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C1D7110-8B29-C3A0-BBF4-8A1F65434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8C9208-82EF-78F1-C09C-40445D5E7B23}"/>
              </a:ext>
            </a:extLst>
          </p:cNvPr>
          <p:cNvSpPr>
            <a:spLocks noGrp="1"/>
          </p:cNvSpPr>
          <p:nvPr>
            <p:ph type="dt" sz="half" idx="10"/>
          </p:nvPr>
        </p:nvSpPr>
        <p:spPr/>
        <p:txBody>
          <a:bodyPr/>
          <a:lstStyle/>
          <a:p>
            <a:fld id="{8C1E1FAD-7351-4908-963A-08EA8E4AB7A0}" type="datetimeFigureOut">
              <a:rPr lang="en-US" smtClean="0"/>
              <a:t>12/11/2024</a:t>
            </a:fld>
            <a:endParaRPr lang="en-US"/>
          </a:p>
        </p:txBody>
      </p:sp>
      <p:sp>
        <p:nvSpPr>
          <p:cNvPr id="6" name="Footer Placeholder 5">
            <a:extLst>
              <a:ext uri="{FF2B5EF4-FFF2-40B4-BE49-F238E27FC236}">
                <a16:creationId xmlns:a16="http://schemas.microsoft.com/office/drawing/2014/main" id="{78B58C7E-6009-A375-528D-0B44B5A68D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66BB87-5507-EF12-B823-768C900E4E39}"/>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541083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147946-42A2-FF49-154D-697AD78B11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942519-117C-D38D-5B57-71BBF508AC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3828D6-7104-C792-C6CA-3B19EE8DAA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1E1FAD-7351-4908-963A-08EA8E4AB7A0}" type="datetimeFigureOut">
              <a:rPr lang="en-US" smtClean="0"/>
              <a:pPr/>
              <a:t>12/11/2024</a:t>
            </a:fld>
            <a:endParaRPr lang="en-US" dirty="0"/>
          </a:p>
        </p:txBody>
      </p:sp>
      <p:sp>
        <p:nvSpPr>
          <p:cNvPr id="5" name="Footer Placeholder 4">
            <a:extLst>
              <a:ext uri="{FF2B5EF4-FFF2-40B4-BE49-F238E27FC236}">
                <a16:creationId xmlns:a16="http://schemas.microsoft.com/office/drawing/2014/main" id="{D8C5488B-0F50-E74A-5BD3-257B871BE0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99A6E1A4-BB7E-E94F-CAE5-D8EE211F55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F2D47E-0AF1-4C27-801F-64E3E5BF7F72}" type="slidenum">
              <a:rPr lang="en-US" smtClean="0"/>
              <a:t>‹#›</a:t>
            </a:fld>
            <a:endParaRPr lang="en-US" dirty="0"/>
          </a:p>
        </p:txBody>
      </p:sp>
    </p:spTree>
    <p:extLst>
      <p:ext uri="{BB962C8B-B14F-4D97-AF65-F5344CB8AC3E}">
        <p14:creationId xmlns:p14="http://schemas.microsoft.com/office/powerpoint/2010/main" val="424844837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31" descr="A street with a sign on it&#10;&#10;Description automatically generated">
            <a:extLst>
              <a:ext uri="{FF2B5EF4-FFF2-40B4-BE49-F238E27FC236}">
                <a16:creationId xmlns:a16="http://schemas.microsoft.com/office/drawing/2014/main" id="{3D8FEF13-E19D-5E9E-DFE7-34D6FF071E25}"/>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b="25022"/>
          <a:stretch/>
        </p:blipFill>
        <p:spPr>
          <a:xfrm>
            <a:off x="-8" y="-4"/>
            <a:ext cx="12192000" cy="6855958"/>
          </a:xfrm>
          <a:prstGeom prst="rect">
            <a:avLst/>
          </a:prstGeom>
        </p:spPr>
      </p:pic>
      <p:sp>
        <p:nvSpPr>
          <p:cNvPr id="5" name="TextBox 4">
            <a:extLst>
              <a:ext uri="{FF2B5EF4-FFF2-40B4-BE49-F238E27FC236}">
                <a16:creationId xmlns:a16="http://schemas.microsoft.com/office/drawing/2014/main" id="{9024E0FC-809F-91FD-8C60-817388CDEBA8}"/>
              </a:ext>
            </a:extLst>
          </p:cNvPr>
          <p:cNvSpPr txBox="1"/>
          <p:nvPr/>
        </p:nvSpPr>
        <p:spPr>
          <a:xfrm>
            <a:off x="4128368" y="4522156"/>
            <a:ext cx="4937937" cy="136321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400" kern="1200">
                <a:solidFill>
                  <a:schemeClr val="tx1"/>
                </a:solidFill>
                <a:latin typeface="+mj-lt"/>
                <a:ea typeface="+mj-ea"/>
                <a:cs typeface="+mj-cs"/>
              </a:rPr>
              <a:t>Cambourne25</a:t>
            </a:r>
          </a:p>
        </p:txBody>
      </p:sp>
      <p:sp>
        <p:nvSpPr>
          <p:cNvPr id="44" name="Freeform: Shape 43">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A road with grass and trees&#10;&#10;Description automatically generated">
            <a:extLst>
              <a:ext uri="{FF2B5EF4-FFF2-40B4-BE49-F238E27FC236}">
                <a16:creationId xmlns:a16="http://schemas.microsoft.com/office/drawing/2014/main" id="{4BFF0EBA-D3D3-18A2-EBF2-4C2C352731C3}"/>
              </a:ext>
            </a:extLst>
          </p:cNvPr>
          <p:cNvPicPr>
            <a:picLocks noChangeAspect="1"/>
          </p:cNvPicPr>
          <p:nvPr/>
        </p:nvPicPr>
        <p:blipFill>
          <a:blip r:embed="rId3">
            <a:extLst>
              <a:ext uri="{28A0092B-C50C-407E-A947-70E740481C1C}">
                <a14:useLocalDpi xmlns:a14="http://schemas.microsoft.com/office/drawing/2010/main" val="0"/>
              </a:ext>
            </a:extLst>
          </a:blip>
          <a:srcRect r="-1" b="22144"/>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21" name="Picture 20" descr="A muddy road with tire tracks&#10;&#10;Description automatically generated">
            <a:extLst>
              <a:ext uri="{FF2B5EF4-FFF2-40B4-BE49-F238E27FC236}">
                <a16:creationId xmlns:a16="http://schemas.microsoft.com/office/drawing/2014/main" id="{737E4CA7-2F3B-CCF1-6290-8A113653B475}"/>
              </a:ext>
            </a:extLst>
          </p:cNvPr>
          <p:cNvPicPr>
            <a:picLocks noChangeAspect="1"/>
          </p:cNvPicPr>
          <p:nvPr/>
        </p:nvPicPr>
        <p:blipFill>
          <a:blip r:embed="rId4">
            <a:extLst>
              <a:ext uri="{28A0092B-C50C-407E-A947-70E740481C1C}">
                <a14:useLocalDpi xmlns:a14="http://schemas.microsoft.com/office/drawing/2010/main" val="0"/>
              </a:ext>
            </a:extLst>
          </a:blip>
          <a:srcRect r="-1" b="3853"/>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43" name="Oval 42">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4" name="Picture 33" descr="A red fire hydrant with a gold plate&#10;&#10;Description automatically generated">
            <a:extLst>
              <a:ext uri="{FF2B5EF4-FFF2-40B4-BE49-F238E27FC236}">
                <a16:creationId xmlns:a16="http://schemas.microsoft.com/office/drawing/2014/main" id="{37390703-165D-DF32-F43F-BC64F62364C4}"/>
              </a:ext>
            </a:extLst>
          </p:cNvPr>
          <p:cNvPicPr>
            <a:picLocks noChangeAspect="1"/>
          </p:cNvPicPr>
          <p:nvPr/>
        </p:nvPicPr>
        <p:blipFill>
          <a:blip r:embed="rId5">
            <a:extLst>
              <a:ext uri="{28A0092B-C50C-407E-A947-70E740481C1C}">
                <a14:useLocalDpi xmlns:a14="http://schemas.microsoft.com/office/drawing/2010/main" val="0"/>
              </a:ext>
            </a:extLst>
          </a:blip>
          <a:srcRect t="20001" r="-4" b="-4"/>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45" name="Freeform: Shape 44">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8" name="Picture 27" descr="A street with a building in the background&#10;&#10;Description automatically generated">
            <a:extLst>
              <a:ext uri="{FF2B5EF4-FFF2-40B4-BE49-F238E27FC236}">
                <a16:creationId xmlns:a16="http://schemas.microsoft.com/office/drawing/2014/main" id="{6D4A4F8D-9F29-10D0-86AD-5E8D49835CE1}"/>
              </a:ext>
            </a:extLst>
          </p:cNvPr>
          <p:cNvPicPr>
            <a:picLocks noChangeAspect="1"/>
          </p:cNvPicPr>
          <p:nvPr/>
        </p:nvPicPr>
        <p:blipFill>
          <a:blip r:embed="rId6">
            <a:extLst>
              <a:ext uri="{28A0092B-C50C-407E-A947-70E740481C1C}">
                <a14:useLocalDpi xmlns:a14="http://schemas.microsoft.com/office/drawing/2010/main" val="0"/>
              </a:ext>
            </a:extLst>
          </a:blip>
          <a:srcRect l="16028" r="11427" b="3"/>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47" name="Freeform: Shape 46">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descr="A street with a parking lot and cars parked on the side&#10;&#10;Description automatically generated">
            <a:extLst>
              <a:ext uri="{FF2B5EF4-FFF2-40B4-BE49-F238E27FC236}">
                <a16:creationId xmlns:a16="http://schemas.microsoft.com/office/drawing/2014/main" id="{DC429396-411E-040F-E229-107A1A675C0A}"/>
              </a:ext>
            </a:extLst>
          </p:cNvPr>
          <p:cNvPicPr>
            <a:picLocks noChangeAspect="1"/>
          </p:cNvPicPr>
          <p:nvPr/>
        </p:nvPicPr>
        <p:blipFill>
          <a:blip r:embed="rId7">
            <a:extLst>
              <a:ext uri="{28A0092B-C50C-407E-A947-70E740481C1C}">
                <a14:useLocalDpi xmlns:a14="http://schemas.microsoft.com/office/drawing/2010/main" val="0"/>
              </a:ext>
            </a:extLst>
          </a:blip>
          <a:srcRect t="5321" r="-2" b="20793"/>
          <a:stretch/>
        </p:blipFill>
        <p:spPr>
          <a:xfrm>
            <a:off x="9363238"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133935808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5BB70E-CAE0-0CF5-7B59-5980583E2D99}"/>
              </a:ext>
            </a:extLst>
          </p:cNvPr>
          <p:cNvSpPr>
            <a:spLocks noGrp="1"/>
          </p:cNvSpPr>
          <p:nvPr>
            <p:ph type="title"/>
          </p:nvPr>
        </p:nvSpPr>
        <p:spPr>
          <a:xfrm>
            <a:off x="838201" y="365125"/>
            <a:ext cx="5251316" cy="1807305"/>
          </a:xfrm>
        </p:spPr>
        <p:txBody>
          <a:bodyPr>
            <a:normAutofit/>
          </a:bodyPr>
          <a:lstStyle/>
          <a:p>
            <a:r>
              <a:rPr lang="en-GB" dirty="0"/>
              <a:t>Cambourne25</a:t>
            </a:r>
          </a:p>
        </p:txBody>
      </p:sp>
      <p:sp>
        <p:nvSpPr>
          <p:cNvPr id="3" name="Content Placeholder 2">
            <a:extLst>
              <a:ext uri="{FF2B5EF4-FFF2-40B4-BE49-F238E27FC236}">
                <a16:creationId xmlns:a16="http://schemas.microsoft.com/office/drawing/2014/main" id="{05B5F80D-15C5-19BC-5545-22EB6C7D6104}"/>
              </a:ext>
            </a:extLst>
          </p:cNvPr>
          <p:cNvSpPr>
            <a:spLocks noGrp="1"/>
          </p:cNvSpPr>
          <p:nvPr>
            <p:ph idx="1"/>
          </p:nvPr>
        </p:nvSpPr>
        <p:spPr>
          <a:xfrm>
            <a:off x="838200" y="2333297"/>
            <a:ext cx="4619621" cy="3843666"/>
          </a:xfrm>
        </p:spPr>
        <p:txBody>
          <a:bodyPr>
            <a:normAutofit/>
          </a:bodyPr>
          <a:lstStyle/>
          <a:p>
            <a:r>
              <a:rPr lang="en-GB" sz="1900"/>
              <a:t>Town councillors</a:t>
            </a:r>
          </a:p>
          <a:p>
            <a:r>
              <a:rPr lang="en-GB" sz="1900"/>
              <a:t>District councillors</a:t>
            </a:r>
          </a:p>
          <a:p>
            <a:r>
              <a:rPr lang="en-GB" sz="1900"/>
              <a:t>County councillor</a:t>
            </a:r>
          </a:p>
          <a:p>
            <a:r>
              <a:rPr lang="en-GB" sz="1900"/>
              <a:t>MP</a:t>
            </a:r>
          </a:p>
          <a:p>
            <a:r>
              <a:rPr lang="en-GB" sz="1900"/>
              <a:t>Town council clerk</a:t>
            </a:r>
          </a:p>
          <a:p>
            <a:r>
              <a:rPr lang="en-GB" sz="1900"/>
              <a:t>District council officers</a:t>
            </a:r>
          </a:p>
          <a:p>
            <a:r>
              <a:rPr lang="en-GB" sz="1900"/>
              <a:t>County council officers</a:t>
            </a:r>
          </a:p>
          <a:p>
            <a:r>
              <a:rPr lang="en-GB" sz="1900"/>
              <a:t>Housing developers</a:t>
            </a:r>
          </a:p>
          <a:p>
            <a:r>
              <a:rPr lang="en-GB" sz="1900"/>
              <a:t>Stakeholder representatives (schools, medical practice etc.)</a:t>
            </a:r>
          </a:p>
          <a:p>
            <a:endParaRPr lang="en-GB" sz="1900"/>
          </a:p>
        </p:txBody>
      </p:sp>
      <p:pic>
        <p:nvPicPr>
          <p:cNvPr id="5" name="Picture 4" descr="A road with grass and trees&#10;&#10;Description automatically generated">
            <a:extLst>
              <a:ext uri="{FF2B5EF4-FFF2-40B4-BE49-F238E27FC236}">
                <a16:creationId xmlns:a16="http://schemas.microsoft.com/office/drawing/2014/main" id="{76DB472B-EFAD-348A-2F1C-8226CC05CB05}"/>
              </a:ext>
            </a:extLst>
          </p:cNvPr>
          <p:cNvPicPr>
            <a:picLocks noChangeAspect="1"/>
          </p:cNvPicPr>
          <p:nvPr/>
        </p:nvPicPr>
        <p:blipFill>
          <a:blip r:embed="rId2">
            <a:extLst>
              <a:ext uri="{28A0092B-C50C-407E-A947-70E740481C1C}">
                <a14:useLocalDpi xmlns:a14="http://schemas.microsoft.com/office/drawing/2010/main" val="0"/>
              </a:ext>
            </a:extLst>
          </a:blip>
          <a:srcRect l="8115" r="2667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549889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DFCD33-EC38-AA55-C208-721E68CA55D9}"/>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treet with a building in the background">
            <a:extLst>
              <a:ext uri="{FF2B5EF4-FFF2-40B4-BE49-F238E27FC236}">
                <a16:creationId xmlns:a16="http://schemas.microsoft.com/office/drawing/2014/main" id="{1002828C-F558-7ACD-8DCC-0ADC08E9852D}"/>
              </a:ext>
            </a:extLst>
          </p:cNvPr>
          <p:cNvPicPr>
            <a:picLocks noChangeAspect="1"/>
          </p:cNvPicPr>
          <p:nvPr/>
        </p:nvPicPr>
        <p:blipFill>
          <a:blip r:embed="rId2">
            <a:extLst>
              <a:ext uri="{28A0092B-C50C-407E-A947-70E740481C1C}">
                <a14:useLocalDpi xmlns:a14="http://schemas.microsoft.com/office/drawing/2010/main" val="0"/>
              </a:ext>
            </a:extLst>
          </a:blip>
          <a:srcRect b="5436"/>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27028F-B53F-FBCC-E247-EE4F4B26EDF4}"/>
              </a:ext>
            </a:extLst>
          </p:cNvPr>
          <p:cNvSpPr>
            <a:spLocks noGrp="1"/>
          </p:cNvSpPr>
          <p:nvPr>
            <p:ph type="title"/>
          </p:nvPr>
        </p:nvSpPr>
        <p:spPr>
          <a:xfrm>
            <a:off x="838200" y="365125"/>
            <a:ext cx="3822189" cy="1899912"/>
          </a:xfrm>
        </p:spPr>
        <p:txBody>
          <a:bodyPr>
            <a:normAutofit/>
          </a:bodyPr>
          <a:lstStyle/>
          <a:p>
            <a:r>
              <a:rPr lang="en-GB" sz="4000" dirty="0"/>
              <a:t>Cambourne25</a:t>
            </a:r>
          </a:p>
        </p:txBody>
      </p:sp>
      <p:sp>
        <p:nvSpPr>
          <p:cNvPr id="3" name="Content Placeholder 2">
            <a:extLst>
              <a:ext uri="{FF2B5EF4-FFF2-40B4-BE49-F238E27FC236}">
                <a16:creationId xmlns:a16="http://schemas.microsoft.com/office/drawing/2014/main" id="{6934B75A-8A5C-8487-1C43-97AAE55656BD}"/>
              </a:ext>
            </a:extLst>
          </p:cNvPr>
          <p:cNvSpPr>
            <a:spLocks noGrp="1"/>
          </p:cNvSpPr>
          <p:nvPr>
            <p:ph idx="1"/>
          </p:nvPr>
        </p:nvSpPr>
        <p:spPr>
          <a:xfrm>
            <a:off x="838200" y="2434201"/>
            <a:ext cx="3822189" cy="3742762"/>
          </a:xfrm>
        </p:spPr>
        <p:txBody>
          <a:bodyPr>
            <a:normAutofit lnSpcReduction="10000"/>
          </a:bodyPr>
          <a:lstStyle/>
          <a:p>
            <a:r>
              <a:rPr lang="en-GB" sz="1900" dirty="0"/>
              <a:t>Meetings held every two months</a:t>
            </a:r>
          </a:p>
          <a:p>
            <a:r>
              <a:rPr lang="en-GB" sz="1900" dirty="0"/>
              <a:t>Chaired by district councillor, Stephen Drew</a:t>
            </a:r>
          </a:p>
          <a:p>
            <a:r>
              <a:rPr lang="en-GB" sz="1900" dirty="0"/>
              <a:t>Brings all responsible into regular meetings and contact</a:t>
            </a:r>
          </a:p>
          <a:p>
            <a:r>
              <a:rPr lang="en-GB" sz="1900" dirty="0"/>
              <a:t>Administrative support provided by SCDC officers</a:t>
            </a:r>
          </a:p>
          <a:p>
            <a:r>
              <a:rPr lang="en-GB" sz="1900" dirty="0"/>
              <a:t>Agenda set by requests from members</a:t>
            </a:r>
          </a:p>
          <a:p>
            <a:r>
              <a:rPr lang="en-GB" sz="1900" dirty="0"/>
              <a:t>Solution focussed</a:t>
            </a:r>
          </a:p>
          <a:p>
            <a:r>
              <a:rPr lang="en-GB" sz="1900" dirty="0"/>
              <a:t>Tasks set between meetings and reported on</a:t>
            </a:r>
          </a:p>
          <a:p>
            <a:endParaRPr lang="en-GB" sz="1900" dirty="0"/>
          </a:p>
        </p:txBody>
      </p:sp>
    </p:spTree>
    <p:extLst>
      <p:ext uri="{BB962C8B-B14F-4D97-AF65-F5344CB8AC3E}">
        <p14:creationId xmlns:p14="http://schemas.microsoft.com/office/powerpoint/2010/main" val="1867990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948F25-5AD3-8FB2-81F5-EA2FB36B297F}"/>
            </a:ext>
          </a:extLst>
        </p:cNvPr>
        <p:cNvGrpSpPr/>
        <p:nvPr/>
      </p:nvGrpSpPr>
      <p:grpSpPr>
        <a:xfrm>
          <a:off x="0" y="0"/>
          <a:ext cx="0" cy="0"/>
          <a:chOff x="0" y="0"/>
          <a:chExt cx="0" cy="0"/>
        </a:xfrm>
      </p:grpSpPr>
      <p:pic>
        <p:nvPicPr>
          <p:cNvPr id="16" name="Picture 15" descr="A street with a sign on it&#10;&#10;Description automatically generated">
            <a:extLst>
              <a:ext uri="{FF2B5EF4-FFF2-40B4-BE49-F238E27FC236}">
                <a16:creationId xmlns:a16="http://schemas.microsoft.com/office/drawing/2014/main" id="{FA978211-57B8-FA83-8E6D-CF7BBCC16413}"/>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b="25022"/>
          <a:stretch/>
        </p:blipFill>
        <p:spPr>
          <a:xfrm>
            <a:off x="20" y="1021"/>
            <a:ext cx="12191980" cy="6855958"/>
          </a:xfrm>
          <a:prstGeom prst="rect">
            <a:avLst/>
          </a:prstGeom>
        </p:spPr>
      </p:pic>
      <p:sp>
        <p:nvSpPr>
          <p:cNvPr id="2" name="Title 1">
            <a:extLst>
              <a:ext uri="{FF2B5EF4-FFF2-40B4-BE49-F238E27FC236}">
                <a16:creationId xmlns:a16="http://schemas.microsoft.com/office/drawing/2014/main" id="{ED5F1B7B-6625-AC2C-660F-EFEC4BC3D921}"/>
              </a:ext>
            </a:extLst>
          </p:cNvPr>
          <p:cNvSpPr>
            <a:spLocks noGrp="1"/>
          </p:cNvSpPr>
          <p:nvPr>
            <p:ph type="title"/>
          </p:nvPr>
        </p:nvSpPr>
        <p:spPr>
          <a:xfrm>
            <a:off x="90896" y="4235211"/>
            <a:ext cx="4725797" cy="1817171"/>
          </a:xfrm>
        </p:spPr>
        <p:txBody>
          <a:bodyPr>
            <a:normAutofit/>
          </a:bodyPr>
          <a:lstStyle/>
          <a:p>
            <a:pPr algn="r"/>
            <a:r>
              <a:rPr lang="en-GB" dirty="0"/>
              <a:t>Cambourne25</a:t>
            </a:r>
          </a:p>
        </p:txBody>
      </p:sp>
      <p:sp>
        <p:nvSpPr>
          <p:cNvPr id="21" name="Freeform: Shape 20">
            <a:extLst>
              <a:ext uri="{FF2B5EF4-FFF2-40B4-BE49-F238E27FC236}">
                <a16:creationId xmlns:a16="http://schemas.microsoft.com/office/drawing/2014/main" id="{08D97BCC-370B-4538-9D62-136AC63434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 y="561316"/>
            <a:ext cx="1762956" cy="3182112"/>
          </a:xfrm>
          <a:custGeom>
            <a:avLst/>
            <a:gdLst>
              <a:gd name="connsiteX0" fmla="*/ 171900 w 1762956"/>
              <a:gd name="connsiteY0" fmla="*/ 0 h 3182112"/>
              <a:gd name="connsiteX1" fmla="*/ 1762956 w 1762956"/>
              <a:gd name="connsiteY1" fmla="*/ 1591056 h 3182112"/>
              <a:gd name="connsiteX2" fmla="*/ 171900 w 1762956"/>
              <a:gd name="connsiteY2" fmla="*/ 3182112 h 3182112"/>
              <a:gd name="connsiteX3" fmla="*/ 9224 w 1762956"/>
              <a:gd name="connsiteY3" fmla="*/ 3173898 h 3182112"/>
              <a:gd name="connsiteX4" fmla="*/ 0 w 1762956"/>
              <a:gd name="connsiteY4" fmla="*/ 3172490 h 3182112"/>
              <a:gd name="connsiteX5" fmla="*/ 0 w 1762956"/>
              <a:gd name="connsiteY5" fmla="*/ 9622 h 3182112"/>
              <a:gd name="connsiteX6" fmla="*/ 9224 w 1762956"/>
              <a:gd name="connsiteY6" fmla="*/ 8215 h 3182112"/>
              <a:gd name="connsiteX7" fmla="*/ 171900 w 1762956"/>
              <a:gd name="connsiteY7" fmla="*/ 0 h 318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2956" h="3182112">
                <a:moveTo>
                  <a:pt x="171900" y="0"/>
                </a:moveTo>
                <a:cubicBezTo>
                  <a:pt x="1050616" y="0"/>
                  <a:pt x="1762956" y="712340"/>
                  <a:pt x="1762956" y="1591056"/>
                </a:cubicBezTo>
                <a:cubicBezTo>
                  <a:pt x="1762956" y="2469772"/>
                  <a:pt x="1050616" y="3182112"/>
                  <a:pt x="171900" y="3182112"/>
                </a:cubicBezTo>
                <a:cubicBezTo>
                  <a:pt x="116980" y="3182112"/>
                  <a:pt x="62710" y="3179330"/>
                  <a:pt x="9224" y="3173898"/>
                </a:cubicBezTo>
                <a:lnTo>
                  <a:pt x="0" y="3172490"/>
                </a:lnTo>
                <a:lnTo>
                  <a:pt x="0" y="9622"/>
                </a:lnTo>
                <a:lnTo>
                  <a:pt x="9224" y="8215"/>
                </a:lnTo>
                <a:cubicBezTo>
                  <a:pt x="62710" y="2783"/>
                  <a:pt x="116980" y="0"/>
                  <a:pt x="1719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muddy road with tire tracks&#10;&#10;Description automatically generated">
            <a:extLst>
              <a:ext uri="{FF2B5EF4-FFF2-40B4-BE49-F238E27FC236}">
                <a16:creationId xmlns:a16="http://schemas.microsoft.com/office/drawing/2014/main" id="{767F84AC-B99D-E39D-1485-2338C7264A95}"/>
              </a:ext>
            </a:extLst>
          </p:cNvPr>
          <p:cNvPicPr>
            <a:picLocks noChangeAspect="1"/>
          </p:cNvPicPr>
          <p:nvPr/>
        </p:nvPicPr>
        <p:blipFill>
          <a:blip r:embed="rId4">
            <a:extLst>
              <a:ext uri="{28A0092B-C50C-407E-A947-70E740481C1C}">
                <a14:useLocalDpi xmlns:a14="http://schemas.microsoft.com/office/drawing/2010/main" val="0"/>
              </a:ext>
            </a:extLst>
          </a:blip>
          <a:srcRect l="4960" r="20336" b="-4"/>
          <a:stretch/>
        </p:blipFill>
        <p:spPr>
          <a:xfrm>
            <a:off x="-6" y="725908"/>
            <a:ext cx="1598364" cy="2852928"/>
          </a:xfrm>
          <a:custGeom>
            <a:avLst/>
            <a:gdLst/>
            <a:ahLst/>
            <a:cxnLst/>
            <a:rect l="l" t="t" r="r" b="b"/>
            <a:pathLst>
              <a:path w="1598364" h="2852928">
                <a:moveTo>
                  <a:pt x="171900" y="0"/>
                </a:moveTo>
                <a:cubicBezTo>
                  <a:pt x="959714" y="0"/>
                  <a:pt x="1598364" y="638650"/>
                  <a:pt x="1598364" y="1426464"/>
                </a:cubicBezTo>
                <a:cubicBezTo>
                  <a:pt x="1598364" y="2214278"/>
                  <a:pt x="959714" y="2852928"/>
                  <a:pt x="171900" y="2852928"/>
                </a:cubicBezTo>
                <a:cubicBezTo>
                  <a:pt x="122662" y="2852928"/>
                  <a:pt x="74006" y="2850433"/>
                  <a:pt x="26052" y="2845563"/>
                </a:cubicBezTo>
                <a:lnTo>
                  <a:pt x="0" y="2841587"/>
                </a:lnTo>
                <a:lnTo>
                  <a:pt x="0" y="11341"/>
                </a:lnTo>
                <a:lnTo>
                  <a:pt x="26052" y="7365"/>
                </a:lnTo>
                <a:cubicBezTo>
                  <a:pt x="74006" y="2495"/>
                  <a:pt x="122662" y="0"/>
                  <a:pt x="171900" y="0"/>
                </a:cubicBezTo>
                <a:close/>
              </a:path>
            </a:pathLst>
          </a:custGeom>
        </p:spPr>
      </p:pic>
      <p:sp>
        <p:nvSpPr>
          <p:cNvPr id="23" name="Oval 22">
            <a:extLst>
              <a:ext uri="{FF2B5EF4-FFF2-40B4-BE49-F238E27FC236}">
                <a16:creationId xmlns:a16="http://schemas.microsoft.com/office/drawing/2014/main" id="{AC1BA173-64A6-4ACF-A849-F0194E82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7830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street with a building in the background&#10;&#10;Description automatically generated">
            <a:extLst>
              <a:ext uri="{FF2B5EF4-FFF2-40B4-BE49-F238E27FC236}">
                <a16:creationId xmlns:a16="http://schemas.microsoft.com/office/drawing/2014/main" id="{CE44D9E4-3903-A1D5-5D52-C73C70CABF23}"/>
              </a:ext>
            </a:extLst>
          </p:cNvPr>
          <p:cNvPicPr>
            <a:picLocks noChangeAspect="1"/>
          </p:cNvPicPr>
          <p:nvPr/>
        </p:nvPicPr>
        <p:blipFill>
          <a:blip r:embed="rId5">
            <a:extLst>
              <a:ext uri="{28A0092B-C50C-407E-A947-70E740481C1C}">
                <a14:useLocalDpi xmlns:a14="http://schemas.microsoft.com/office/drawing/2010/main" val="0"/>
              </a:ext>
            </a:extLst>
          </a:blip>
          <a:srcRect l="14802" r="10200" b="3"/>
          <a:stretch/>
        </p:blipFill>
        <p:spPr>
          <a:xfrm>
            <a:off x="214289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25" name="Oval 24">
            <a:extLst>
              <a:ext uri="{FF2B5EF4-FFF2-40B4-BE49-F238E27FC236}">
                <a16:creationId xmlns:a16="http://schemas.microsoft.com/office/drawing/2014/main" id="{5DA699A9-471A-451C-8D64-4BBFBB790D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5776"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street with a parking lot and cars parked on the side&#10;&#10;Description automatically generated">
            <a:extLst>
              <a:ext uri="{FF2B5EF4-FFF2-40B4-BE49-F238E27FC236}">
                <a16:creationId xmlns:a16="http://schemas.microsoft.com/office/drawing/2014/main" id="{251759DE-3216-9706-6F84-F431D376A2A1}"/>
              </a:ext>
            </a:extLst>
          </p:cNvPr>
          <p:cNvPicPr>
            <a:picLocks noChangeAspect="1"/>
          </p:cNvPicPr>
          <p:nvPr/>
        </p:nvPicPr>
        <p:blipFill>
          <a:blip r:embed="rId6">
            <a:extLst>
              <a:ext uri="{28A0092B-C50C-407E-A947-70E740481C1C}">
                <a14:useLocalDpi xmlns:a14="http://schemas.microsoft.com/office/drawing/2010/main" val="0"/>
              </a:ext>
            </a:extLst>
          </a:blip>
          <a:srcRect t="4763" r="3" b="20239"/>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27" name="Oval 26">
            <a:extLst>
              <a:ext uri="{FF2B5EF4-FFF2-40B4-BE49-F238E27FC236}">
                <a16:creationId xmlns:a16="http://schemas.microsoft.com/office/drawing/2014/main" id="{4FF79B19-2390-46F4-BD3F-E2F55F6E1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3246"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road with grass and trees&#10;&#10;Description automatically generated">
            <a:extLst>
              <a:ext uri="{FF2B5EF4-FFF2-40B4-BE49-F238E27FC236}">
                <a16:creationId xmlns:a16="http://schemas.microsoft.com/office/drawing/2014/main" id="{D0A9834A-6173-9131-309B-3B5F5DCB2190}"/>
              </a:ext>
            </a:extLst>
          </p:cNvPr>
          <p:cNvPicPr>
            <a:picLocks noChangeAspect="1"/>
          </p:cNvPicPr>
          <p:nvPr/>
        </p:nvPicPr>
        <p:blipFill>
          <a:blip r:embed="rId7">
            <a:extLst>
              <a:ext uri="{28A0092B-C50C-407E-A947-70E740481C1C}">
                <a14:useLocalDpi xmlns:a14="http://schemas.microsoft.com/office/drawing/2010/main" val="0"/>
              </a:ext>
            </a:extLst>
          </a:blip>
          <a:srcRect l="3220" r="21782" b="3"/>
          <a:stretch/>
        </p:blipFill>
        <p:spPr>
          <a:xfrm>
            <a:off x="8937838"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cxnSp>
        <p:nvCxnSpPr>
          <p:cNvPr id="29" name="Straight Connector 28">
            <a:extLst>
              <a:ext uri="{FF2B5EF4-FFF2-40B4-BE49-F238E27FC236}">
                <a16:creationId xmlns:a16="http://schemas.microsoft.com/office/drawing/2014/main" id="{92D7380E-05F8-4B98-9D58-B34C09FC66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80689" y="4303493"/>
            <a:ext cx="0" cy="164592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CF32E33-9170-B4FD-6870-1959693444D0}"/>
              </a:ext>
            </a:extLst>
          </p:cNvPr>
          <p:cNvSpPr>
            <a:spLocks noGrp="1"/>
          </p:cNvSpPr>
          <p:nvPr>
            <p:ph idx="1"/>
          </p:nvPr>
        </p:nvSpPr>
        <p:spPr>
          <a:xfrm>
            <a:off x="6162674" y="4217868"/>
            <a:ext cx="5695951" cy="2497257"/>
          </a:xfrm>
        </p:spPr>
        <p:txBody>
          <a:bodyPr anchor="ctr">
            <a:normAutofit fontScale="85000" lnSpcReduction="10000"/>
          </a:bodyPr>
          <a:lstStyle/>
          <a:p>
            <a:r>
              <a:rPr lang="en-GB" sz="3200" dirty="0"/>
              <a:t>Active travel provisions</a:t>
            </a:r>
          </a:p>
          <a:p>
            <a:r>
              <a:rPr lang="en-GB" sz="3200" dirty="0"/>
              <a:t>Paths surrounding the town</a:t>
            </a:r>
          </a:p>
          <a:p>
            <a:r>
              <a:rPr lang="en-GB" sz="3200" dirty="0"/>
              <a:t>Uplands Place crossing</a:t>
            </a:r>
          </a:p>
          <a:p>
            <a:r>
              <a:rPr lang="en-GB" sz="3200" dirty="0"/>
              <a:t>Vine School safety</a:t>
            </a:r>
          </a:p>
          <a:p>
            <a:r>
              <a:rPr lang="en-GB" sz="3200" dirty="0" err="1"/>
              <a:t>Swansley</a:t>
            </a:r>
            <a:r>
              <a:rPr lang="en-GB" sz="3200" dirty="0"/>
              <a:t> Lane cycle route to CVC</a:t>
            </a:r>
          </a:p>
          <a:p>
            <a:endParaRPr lang="en-GB" sz="1000" dirty="0"/>
          </a:p>
        </p:txBody>
      </p:sp>
    </p:spTree>
    <p:extLst>
      <p:ext uri="{BB962C8B-B14F-4D97-AF65-F5344CB8AC3E}">
        <p14:creationId xmlns:p14="http://schemas.microsoft.com/office/powerpoint/2010/main" val="334739547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7B5DA1-CEF4-6B54-AFDB-FEE4E9357D09}"/>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D41B14-F4EC-97D1-263A-0E1C5C1BDA85}"/>
              </a:ext>
            </a:extLst>
          </p:cNvPr>
          <p:cNvSpPr>
            <a:spLocks noGrp="1"/>
          </p:cNvSpPr>
          <p:nvPr>
            <p:ph type="title"/>
          </p:nvPr>
        </p:nvSpPr>
        <p:spPr>
          <a:xfrm>
            <a:off x="838201" y="365125"/>
            <a:ext cx="5251316" cy="1807305"/>
          </a:xfrm>
        </p:spPr>
        <p:txBody>
          <a:bodyPr>
            <a:normAutofit/>
          </a:bodyPr>
          <a:lstStyle/>
          <a:p>
            <a:r>
              <a:rPr lang="en-GB" dirty="0"/>
              <a:t>Cambourne25</a:t>
            </a:r>
          </a:p>
        </p:txBody>
      </p:sp>
      <p:sp>
        <p:nvSpPr>
          <p:cNvPr id="3" name="Content Placeholder 2">
            <a:extLst>
              <a:ext uri="{FF2B5EF4-FFF2-40B4-BE49-F238E27FC236}">
                <a16:creationId xmlns:a16="http://schemas.microsoft.com/office/drawing/2014/main" id="{9B4CB338-3AD4-95E9-C68E-275548E30AB9}"/>
              </a:ext>
            </a:extLst>
          </p:cNvPr>
          <p:cNvSpPr>
            <a:spLocks noGrp="1"/>
          </p:cNvSpPr>
          <p:nvPr>
            <p:ph idx="1"/>
          </p:nvPr>
        </p:nvSpPr>
        <p:spPr>
          <a:xfrm>
            <a:off x="838200" y="2333297"/>
            <a:ext cx="4619621" cy="3843666"/>
          </a:xfrm>
        </p:spPr>
        <p:txBody>
          <a:bodyPr>
            <a:normAutofit lnSpcReduction="10000"/>
          </a:bodyPr>
          <a:lstStyle/>
          <a:p>
            <a:r>
              <a:rPr lang="en-GB" sz="1900" dirty="0"/>
              <a:t>We aim to work for the residents of Cambourne and ensure that all levels of local government, stakeholders and representatives are coordinating their work in order to serve residents of our town.</a:t>
            </a:r>
          </a:p>
          <a:p>
            <a:r>
              <a:rPr lang="en-GB" sz="1900" dirty="0"/>
              <a:t>We aim to maximise communications and collaborative working between those responsible for serving the people of Cambourne</a:t>
            </a:r>
          </a:p>
          <a:p>
            <a:r>
              <a:rPr lang="en-GB" sz="1900" dirty="0"/>
              <a:t>We aim to overcome legacy issues where decisions made and actions taken in the first 25 years have led to sub-optimal facilities and provisions in the town.</a:t>
            </a:r>
          </a:p>
          <a:p>
            <a:endParaRPr lang="en-GB" sz="1900" dirty="0"/>
          </a:p>
        </p:txBody>
      </p:sp>
      <p:pic>
        <p:nvPicPr>
          <p:cNvPr id="6" name="Picture 5" descr="A muddy road with tire tracks&#10;&#10;Description automatically generated">
            <a:extLst>
              <a:ext uri="{FF2B5EF4-FFF2-40B4-BE49-F238E27FC236}">
                <a16:creationId xmlns:a16="http://schemas.microsoft.com/office/drawing/2014/main" id="{D5C80718-7EB3-58C8-E19D-101336101921}"/>
              </a:ext>
            </a:extLst>
          </p:cNvPr>
          <p:cNvPicPr>
            <a:picLocks noChangeAspect="1"/>
          </p:cNvPicPr>
          <p:nvPr/>
        </p:nvPicPr>
        <p:blipFill>
          <a:blip r:embed="rId2">
            <a:extLst>
              <a:ext uri="{28A0092B-C50C-407E-A947-70E740481C1C}">
                <a14:useLocalDpi xmlns:a14="http://schemas.microsoft.com/office/drawing/2010/main" val="0"/>
              </a:ext>
            </a:extLst>
          </a:blip>
          <a:srcRect t="2000" b="1174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536049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A4E713C40A6442B05ACE88E3F8C01D" ma:contentTypeVersion="15" ma:contentTypeDescription="Create a new document." ma:contentTypeScope="" ma:versionID="7831aaa16b465dc1889945653af4e518">
  <xsd:schema xmlns:xsd="http://www.w3.org/2001/XMLSchema" xmlns:xs="http://www.w3.org/2001/XMLSchema" xmlns:p="http://schemas.microsoft.com/office/2006/metadata/properties" xmlns:ns2="1d03f480-3f88-459c-b49a-9b43c245f62b" xmlns:ns3="beb81e68-8582-4e5b-a4f6-edcf914ba655" targetNamespace="http://schemas.microsoft.com/office/2006/metadata/properties" ma:root="true" ma:fieldsID="c6ba63387180aff2b6b20c77b8845b4c" ns2:_="" ns3:_="">
    <xsd:import namespace="1d03f480-3f88-459c-b49a-9b43c245f62b"/>
    <xsd:import namespace="beb81e68-8582-4e5b-a4f6-edcf914ba655"/>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3f480-3f88-459c-b49a-9b43c245f62b"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db97ddb5-ea2d-41f4-9e8e-bc0c5aea452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b81e68-8582-4e5b-a4f6-edcf914ba655"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2c8b7d4e-f310-4336-ad78-3dee9ad8acc5}" ma:internalName="TaxCatchAll" ma:showField="CatchAllData" ma:web="beb81e68-8582-4e5b-a4f6-edcf914ba65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d03f480-3f88-459c-b49a-9b43c245f62b">
      <Terms xmlns="http://schemas.microsoft.com/office/infopath/2007/PartnerControls"/>
    </lcf76f155ced4ddcb4097134ff3c332f>
    <TaxCatchAll xmlns="beb81e68-8582-4e5b-a4f6-edcf914ba655" xsi:nil="true"/>
  </documentManagement>
</p:properties>
</file>

<file path=customXml/itemProps1.xml><?xml version="1.0" encoding="utf-8"?>
<ds:datastoreItem xmlns:ds="http://schemas.openxmlformats.org/officeDocument/2006/customXml" ds:itemID="{F45AF000-AE07-4872-800E-8E8DAE6FBAAF}"/>
</file>

<file path=customXml/itemProps2.xml><?xml version="1.0" encoding="utf-8"?>
<ds:datastoreItem xmlns:ds="http://schemas.openxmlformats.org/officeDocument/2006/customXml" ds:itemID="{10FFACA5-000B-4B46-97B6-91CFD3319BF2}"/>
</file>

<file path=customXml/itemProps3.xml><?xml version="1.0" encoding="utf-8"?>
<ds:datastoreItem xmlns:ds="http://schemas.openxmlformats.org/officeDocument/2006/customXml" ds:itemID="{FA553253-084C-4424-8C4A-35BBC6096CAD}"/>
</file>

<file path=docProps/app.xml><?xml version="1.0" encoding="utf-8"?>
<Properties xmlns="http://schemas.openxmlformats.org/officeDocument/2006/extended-properties" xmlns:vt="http://schemas.openxmlformats.org/officeDocument/2006/docPropsVTypes">
  <Template/>
  <TotalTime>21</TotalTime>
  <Words>172</Words>
  <Application>Microsoft Office PowerPoint</Application>
  <PresentationFormat>Widescreen</PresentationFormat>
  <Paragraphs>30</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Aptos Display</vt:lpstr>
      <vt:lpstr>Arial</vt:lpstr>
      <vt:lpstr>Calibri</vt:lpstr>
      <vt:lpstr>Office Theme</vt:lpstr>
      <vt:lpstr>PowerPoint Presentation</vt:lpstr>
      <vt:lpstr>Cambourne25</vt:lpstr>
      <vt:lpstr>Cambourne25</vt:lpstr>
      <vt:lpstr>Cambourne25</vt:lpstr>
      <vt:lpstr>Cambourne25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Stephen Drew</dc:creator>
  <cp:lastModifiedBy>Stephen Drew</cp:lastModifiedBy>
  <cp:revision>1</cp:revision>
  <dcterms:created xsi:type="dcterms:W3CDTF">2024-12-11T11:30:07Z</dcterms:created>
  <dcterms:modified xsi:type="dcterms:W3CDTF">2024-12-11T11:51:59Z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0x010100D2A4E713C40A6442B05ACE88E3F8C01D</vt:lpwstr>
  </property>
</Properties>
</file>