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70" r:id="rId4"/>
    <p:sldId id="336" r:id="rId5"/>
    <p:sldId id="272" r:id="rId6"/>
    <p:sldId id="33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FBD"/>
    <a:srgbClr val="004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427" autoAdjust="0"/>
  </p:normalViewPr>
  <p:slideViewPr>
    <p:cSldViewPr snapToGrid="0">
      <p:cViewPr varScale="1">
        <p:scale>
          <a:sx n="58" d="100"/>
          <a:sy n="58" d="100"/>
        </p:scale>
        <p:origin x="9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AD21-9D3C-CA46-02F1-88A30A966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5E55C-661F-186E-2B27-26640F56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014BB-1DE0-668B-8138-10DB6526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785F3-B7EB-6EAB-6039-5EB376E1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36A7-983A-A7CE-FA1B-83F71F22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9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9FE0-C6F6-3E5F-F9CD-5AB07D57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444D5-CFF4-75AC-0F52-7EA60899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D3A7-CD18-8330-BEA3-8439A39D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3225E-D777-93FA-FFC3-9F637B3D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B1FAA-887C-8F3F-67D3-58876F2C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8CEE0-37D6-CF94-9614-D48B16E2F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A4CA-1C7A-13BF-5AC2-7997BEFD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0AEF4-1FB4-A597-A548-53A91935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AC093-7D7A-927B-5B93-9FE70371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42F6-99CD-BAEE-45D1-B8833172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5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282862F-7985-4737-98EC-CD57847A1D1D}"/>
              </a:ext>
            </a:extLst>
          </p:cNvPr>
          <p:cNvSpPr txBox="1">
            <a:spLocks/>
          </p:cNvSpPr>
          <p:nvPr userDrawn="1"/>
        </p:nvSpPr>
        <p:spPr>
          <a:xfrm>
            <a:off x="1045565" y="1208690"/>
            <a:ext cx="3979862" cy="17387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/>
              <a:t>MAIN PRESENTATION TITLE</a:t>
            </a:r>
            <a:br>
              <a:rPr lang="en-US" sz="3600"/>
            </a:br>
            <a:endParaRPr lang="en-US" sz="3600">
              <a:solidFill>
                <a:srgbClr val="BED600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39302-3583-451F-99CF-0F6BFF1F08A7}"/>
              </a:ext>
            </a:extLst>
          </p:cNvPr>
          <p:cNvSpPr txBox="1"/>
          <p:nvPr userDrawn="1"/>
        </p:nvSpPr>
        <p:spPr>
          <a:xfrm>
            <a:off x="1059023" y="3129897"/>
            <a:ext cx="397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BED600"/>
                </a:solidFill>
              </a:rPr>
              <a:t>Presentation Subheading</a:t>
            </a:r>
            <a:endParaRPr lang="en-US" sz="3200" b="1">
              <a:solidFill>
                <a:srgbClr val="BED600"/>
              </a:solidFill>
            </a:endParaRPr>
          </a:p>
          <a:p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58845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AA24A6-5D75-4888-9627-F57FE8632E04}"/>
              </a:ext>
            </a:extLst>
          </p:cNvPr>
          <p:cNvSpPr/>
          <p:nvPr userDrawn="1"/>
        </p:nvSpPr>
        <p:spPr>
          <a:xfrm>
            <a:off x="0" y="-1"/>
            <a:ext cx="6096000" cy="591271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B365E7-B5D0-4F54-AECF-FA152B2141D0}"/>
              </a:ext>
            </a:extLst>
          </p:cNvPr>
          <p:cNvSpPr/>
          <p:nvPr userDrawn="1"/>
        </p:nvSpPr>
        <p:spPr>
          <a:xfrm rot="2700000">
            <a:off x="870288" y="5670076"/>
            <a:ext cx="321572" cy="321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D5092-214F-4860-891D-4BAF8FB2E77F}"/>
              </a:ext>
            </a:extLst>
          </p:cNvPr>
          <p:cNvSpPr/>
          <p:nvPr userDrawn="1"/>
        </p:nvSpPr>
        <p:spPr>
          <a:xfrm>
            <a:off x="0" y="5825939"/>
            <a:ext cx="12192000" cy="1080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1990B9-6305-49C9-ACFE-42B3D239B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43" y="6136270"/>
            <a:ext cx="1493635" cy="386183"/>
          </a:xfrm>
          <a:prstGeom prst="rect">
            <a:avLst/>
          </a:prstGeom>
        </p:spPr>
      </p:pic>
      <p:sp>
        <p:nvSpPr>
          <p:cNvPr id="23" name="Subtitle 1">
            <a:extLst>
              <a:ext uri="{FF2B5EF4-FFF2-40B4-BE49-F238E27FC236}">
                <a16:creationId xmlns:a16="http://schemas.microsoft.com/office/drawing/2014/main" id="{45F11B1C-1F3A-481D-854F-E1A1C5224EE1}"/>
              </a:ext>
            </a:extLst>
          </p:cNvPr>
          <p:cNvSpPr txBox="1">
            <a:spLocks/>
          </p:cNvSpPr>
          <p:nvPr userDrawn="1"/>
        </p:nvSpPr>
        <p:spPr>
          <a:xfrm>
            <a:off x="9724050" y="447017"/>
            <a:ext cx="2123393" cy="2837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>
                <a:solidFill>
                  <a:schemeClr val="bg1"/>
                </a:solidFill>
                <a:latin typeface="+mj-lt"/>
              </a:rPr>
              <a:t>Presentation Title</a:t>
            </a:r>
          </a:p>
        </p:txBody>
      </p:sp>
      <p:sp>
        <p:nvSpPr>
          <p:cNvPr id="28" name="Triangle 13">
            <a:extLst>
              <a:ext uri="{FF2B5EF4-FFF2-40B4-BE49-F238E27FC236}">
                <a16:creationId xmlns:a16="http://schemas.microsoft.com/office/drawing/2014/main" id="{537BA555-283E-4148-9F4A-4E8AAA5E22C9}"/>
              </a:ext>
            </a:extLst>
          </p:cNvPr>
          <p:cNvSpPr/>
          <p:nvPr userDrawn="1"/>
        </p:nvSpPr>
        <p:spPr>
          <a:xfrm rot="5400000">
            <a:off x="362004" y="1226529"/>
            <a:ext cx="307474" cy="167584"/>
          </a:xfrm>
          <a:prstGeom prst="triangle">
            <a:avLst>
              <a:gd name="adj" fmla="val 53548"/>
            </a:avLst>
          </a:prstGeom>
          <a:solidFill>
            <a:schemeClr val="bg2"/>
          </a:solidFill>
          <a:ln>
            <a:solidFill>
              <a:srgbClr val="BE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B865E5F-1089-4D29-B062-7332E3254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1086483"/>
            <a:ext cx="5292725" cy="4667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BED6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43046-17AF-44AD-8990-7591700076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533" y="1796545"/>
            <a:ext cx="5292724" cy="3695700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BED600"/>
              </a:buClr>
              <a:buFont typeface="Webdings" panose="05030102010509060703" pitchFamily="18" charset="2"/>
              <a:buChar char="4"/>
              <a:defRPr sz="1600" b="0">
                <a:solidFill>
                  <a:schemeClr val="bg1"/>
                </a:solidFill>
                <a:latin typeface="+mj-lt"/>
              </a:defRPr>
            </a:lvl1pPr>
            <a:lvl2pPr marL="742950" indent="-285750" algn="l">
              <a:buClr>
                <a:srgbClr val="BED6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+mj-lt"/>
              </a:defRPr>
            </a:lvl2pPr>
            <a:lvl3pPr marL="1200150" indent="-285750" algn="l">
              <a:buClr>
                <a:srgbClr val="BED600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148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content /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62343F-FB60-914C-A503-E5AC4645B989}"/>
              </a:ext>
            </a:extLst>
          </p:cNvPr>
          <p:cNvSpPr/>
          <p:nvPr userDrawn="1"/>
        </p:nvSpPr>
        <p:spPr>
          <a:xfrm>
            <a:off x="0" y="6682184"/>
            <a:ext cx="12191999" cy="175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CED10F1-D48F-4D48-B2C6-5D02AE49818B}"/>
              </a:ext>
            </a:extLst>
          </p:cNvPr>
          <p:cNvSpPr/>
          <p:nvPr userDrawn="1"/>
        </p:nvSpPr>
        <p:spPr>
          <a:xfrm>
            <a:off x="5935949" y="6506368"/>
            <a:ext cx="345281" cy="1758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2209D7-B11F-4F6A-A025-473AF3688A09}"/>
              </a:ext>
            </a:extLst>
          </p:cNvPr>
          <p:cNvCxnSpPr>
            <a:cxnSpLocks/>
          </p:cNvCxnSpPr>
          <p:nvPr userDrawn="1"/>
        </p:nvCxnSpPr>
        <p:spPr>
          <a:xfrm>
            <a:off x="636104" y="803758"/>
            <a:ext cx="108294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AE65CF3-D053-4A3D-AFA6-FAD0803FFEB4}"/>
              </a:ext>
            </a:extLst>
          </p:cNvPr>
          <p:cNvSpPr/>
          <p:nvPr userDrawn="1"/>
        </p:nvSpPr>
        <p:spPr>
          <a:xfrm rot="2700000">
            <a:off x="870288" y="5670076"/>
            <a:ext cx="321572" cy="321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3079A-116F-43F3-ACC6-826A8C5A55F4}"/>
              </a:ext>
            </a:extLst>
          </p:cNvPr>
          <p:cNvSpPr/>
          <p:nvPr userDrawn="1"/>
        </p:nvSpPr>
        <p:spPr>
          <a:xfrm>
            <a:off x="0" y="-1"/>
            <a:ext cx="4553146" cy="591271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E7B8EABF-4500-481D-88FE-BD98485388F4}"/>
              </a:ext>
            </a:extLst>
          </p:cNvPr>
          <p:cNvSpPr txBox="1">
            <a:spLocks/>
          </p:cNvSpPr>
          <p:nvPr userDrawn="1"/>
        </p:nvSpPr>
        <p:spPr>
          <a:xfrm>
            <a:off x="9724050" y="447017"/>
            <a:ext cx="2123393" cy="2837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>
                <a:solidFill>
                  <a:schemeClr val="bg1"/>
                </a:solidFill>
                <a:latin typeface="+mj-lt"/>
              </a:rPr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FF2F71-D689-4BE8-9BE6-D77C26C6904E}"/>
              </a:ext>
            </a:extLst>
          </p:cNvPr>
          <p:cNvSpPr/>
          <p:nvPr userDrawn="1"/>
        </p:nvSpPr>
        <p:spPr>
          <a:xfrm rot="2700000">
            <a:off x="870288" y="5670076"/>
            <a:ext cx="321572" cy="321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91FDFE-A1B6-4DC4-9740-07478D75577A}"/>
              </a:ext>
            </a:extLst>
          </p:cNvPr>
          <p:cNvSpPr/>
          <p:nvPr userDrawn="1"/>
        </p:nvSpPr>
        <p:spPr>
          <a:xfrm>
            <a:off x="0" y="5825939"/>
            <a:ext cx="12192000" cy="1080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9C7E2E-2A08-492A-830A-0EABA7F50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43" y="6136270"/>
            <a:ext cx="1493635" cy="3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62343F-FB60-914C-A503-E5AC4645B989}"/>
              </a:ext>
            </a:extLst>
          </p:cNvPr>
          <p:cNvSpPr/>
          <p:nvPr userDrawn="1"/>
        </p:nvSpPr>
        <p:spPr>
          <a:xfrm>
            <a:off x="0" y="6682184"/>
            <a:ext cx="12191999" cy="1758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CED10F1-D48F-4D48-B2C6-5D02AE49818B}"/>
              </a:ext>
            </a:extLst>
          </p:cNvPr>
          <p:cNvSpPr/>
          <p:nvPr userDrawn="1"/>
        </p:nvSpPr>
        <p:spPr>
          <a:xfrm>
            <a:off x="5935949" y="6506368"/>
            <a:ext cx="345281" cy="1758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73AE02-BEEF-2A49-BED2-6B419DA6BAE8}"/>
              </a:ext>
            </a:extLst>
          </p:cNvPr>
          <p:cNvCxnSpPr>
            <a:cxnSpLocks/>
          </p:cNvCxnSpPr>
          <p:nvPr userDrawn="1"/>
        </p:nvCxnSpPr>
        <p:spPr>
          <a:xfrm>
            <a:off x="570154" y="818104"/>
            <a:ext cx="11056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BBE9313-C7B1-414E-A080-542A84926C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0751" y="542926"/>
            <a:ext cx="2555875" cy="2825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Presentation title here</a:t>
            </a:r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2B19E463-31FA-0D43-BFF0-5DFD5B1744CE}"/>
              </a:ext>
            </a:extLst>
          </p:cNvPr>
          <p:cNvSpPr/>
          <p:nvPr userDrawn="1"/>
        </p:nvSpPr>
        <p:spPr>
          <a:xfrm rot="5400000">
            <a:off x="474307" y="1066838"/>
            <a:ext cx="390574" cy="19887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66DD2CA-2A75-E146-891C-95ADE65A1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9491" y="993922"/>
            <a:ext cx="4984872" cy="47849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DA3B0D4-B76E-D849-9FFE-F92BD005A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91" y="1825625"/>
            <a:ext cx="8459787" cy="4351338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Clr>
                <a:srgbClr val="BED600"/>
              </a:buClr>
              <a:buFont typeface="Webdings" panose="05030102010509060703" pitchFamily="18" charset="2"/>
              <a:buChar char="4"/>
              <a:defRPr sz="2000" b="0">
                <a:solidFill>
                  <a:schemeClr val="tx2"/>
                </a:solidFill>
                <a:latin typeface="+mj-lt"/>
              </a:defRPr>
            </a:lvl1pPr>
            <a:lvl2pPr marL="800100" indent="-342900" algn="l">
              <a:buClr>
                <a:schemeClr val="bg2"/>
              </a:buClr>
              <a:buFont typeface="Wingdings" panose="05000000000000000000" pitchFamily="2" charset="2"/>
              <a:buChar char="§"/>
              <a:defRPr sz="2000" b="0">
                <a:solidFill>
                  <a:schemeClr val="tx2"/>
                </a:solidFill>
                <a:latin typeface="+mj-lt"/>
              </a:defRPr>
            </a:lvl2pPr>
            <a:lvl3pPr marL="1257300" indent="-342900" algn="l">
              <a:buClr>
                <a:schemeClr val="bg2"/>
              </a:buClr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+mj-lt"/>
              </a:defRPr>
            </a:lvl3pPr>
            <a:lvl4pPr marL="1714500" indent="-342900" algn="l">
              <a:buClr>
                <a:schemeClr val="bg2"/>
              </a:buClr>
              <a:buFont typeface=".Lucida Grande UI Regular"/>
              <a:buChar char="►"/>
              <a:defRPr sz="2000" b="0">
                <a:solidFill>
                  <a:schemeClr val="tx2"/>
                </a:solidFill>
                <a:latin typeface="+mj-lt"/>
              </a:defRPr>
            </a:lvl4pPr>
            <a:lvl5pPr marL="2171700" indent="-342900" algn="l">
              <a:buClr>
                <a:schemeClr val="bg2"/>
              </a:buClr>
              <a:buFont typeface=".Lucida Grande UI Regular"/>
              <a:buChar char="►"/>
              <a:defRPr sz="2000" b="0">
                <a:solidFill>
                  <a:schemeClr val="tx2"/>
                </a:solidFill>
                <a:latin typeface="+mj-lt"/>
              </a:defRPr>
            </a:lvl5pPr>
          </a:lstStyle>
          <a:p>
            <a:pPr marL="285750" indent="-285750">
              <a:buClr>
                <a:srgbClr val="BED600"/>
              </a:buClr>
              <a:buFont typeface="Webdings" panose="05030102010509060703" pitchFamily="18" charset="2"/>
              <a:buChar char="4"/>
            </a:pPr>
            <a:r>
              <a:rPr lang="en-GB" sz="2000">
                <a:solidFill>
                  <a:srgbClr val="636364"/>
                </a:solidFill>
                <a:latin typeface="+mj-lt"/>
              </a:rPr>
              <a:t>Lorem ipsum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marL="285750" indent="-285750">
              <a:buClr>
                <a:srgbClr val="BED600"/>
              </a:buClr>
              <a:buFont typeface="Webdings" panose="05030102010509060703" pitchFamily="18" charset="2"/>
              <a:buChar char="4"/>
            </a:pPr>
            <a:r>
              <a:rPr lang="en-GB" sz="2000">
                <a:solidFill>
                  <a:srgbClr val="636364"/>
                </a:solidFill>
                <a:latin typeface="+mj-lt"/>
              </a:rPr>
              <a:t>Lorem ipsum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1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DDDB8-0AE7-4FE1-A42F-F7AD5DC6E773}"/>
              </a:ext>
            </a:extLst>
          </p:cNvPr>
          <p:cNvSpPr txBox="1"/>
          <p:nvPr userDrawn="1"/>
        </p:nvSpPr>
        <p:spPr>
          <a:xfrm>
            <a:off x="443809" y="6215569"/>
            <a:ext cx="65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BA50FD-F389-42C0-939F-93D39E50C2A3}" type="slidenum">
              <a:rPr lang="en-GB" sz="1600" smtClean="0"/>
              <a:t>‹#›</a:t>
            </a:fld>
            <a:endParaRPr lang="en-GB" sz="16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1AA3A3-DE53-41E8-86DA-16F9461FC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43" y="6136270"/>
            <a:ext cx="1493635" cy="3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9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16EF78-9D12-49E4-9CEA-A23B95D0B065}"/>
              </a:ext>
            </a:extLst>
          </p:cNvPr>
          <p:cNvSpPr/>
          <p:nvPr userDrawn="1"/>
        </p:nvSpPr>
        <p:spPr>
          <a:xfrm>
            <a:off x="0" y="1236698"/>
            <a:ext cx="12192000" cy="562130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2">
            <a:extLst>
              <a:ext uri="{FF2B5EF4-FFF2-40B4-BE49-F238E27FC236}">
                <a16:creationId xmlns:a16="http://schemas.microsoft.com/office/drawing/2014/main" id="{FCAA0CF1-B6B9-4388-BF62-ED73F07FE2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8721" y="378152"/>
            <a:ext cx="1818787" cy="4702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186717F-A23F-4F51-9957-1A2A862BB2F7}"/>
              </a:ext>
            </a:extLst>
          </p:cNvPr>
          <p:cNvSpPr/>
          <p:nvPr userDrawn="1"/>
        </p:nvSpPr>
        <p:spPr>
          <a:xfrm rot="5400000">
            <a:off x="615992" y="494899"/>
            <a:ext cx="390015" cy="242373"/>
          </a:xfrm>
          <a:prstGeom prst="triangle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569E28E-E249-4A01-9436-D22E9F0D893A}"/>
              </a:ext>
            </a:extLst>
          </p:cNvPr>
          <p:cNvSpPr/>
          <p:nvPr userDrawn="1"/>
        </p:nvSpPr>
        <p:spPr>
          <a:xfrm rot="10800000">
            <a:off x="5809648" y="1214782"/>
            <a:ext cx="565076" cy="2684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5B31F98-D48B-4224-A0A0-108942DFCD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2186" y="381675"/>
            <a:ext cx="5292725" cy="466725"/>
          </a:xfrm>
          <a:prstGeom prst="rect">
            <a:avLst/>
          </a:prstGeom>
        </p:spPr>
        <p:txBody>
          <a:bodyPr/>
          <a:lstStyle>
            <a:lvl1pPr algn="l">
              <a:defRPr lang="en-US" b="0" dirty="0">
                <a:solidFill>
                  <a:srgbClr val="003478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3360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7D6C2E-38B6-DD48-9617-84A1C9E182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A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832E68-4A17-404C-829A-9AF46832B86B}"/>
              </a:ext>
            </a:extLst>
          </p:cNvPr>
          <p:cNvSpPr/>
          <p:nvPr userDrawn="1"/>
        </p:nvSpPr>
        <p:spPr>
          <a:xfrm rot="2700000">
            <a:off x="870288" y="5670076"/>
            <a:ext cx="321572" cy="321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DC8C28-F5A1-40FC-8731-1CED16DD904C}"/>
              </a:ext>
            </a:extLst>
          </p:cNvPr>
          <p:cNvSpPr/>
          <p:nvPr userDrawn="1"/>
        </p:nvSpPr>
        <p:spPr>
          <a:xfrm>
            <a:off x="0" y="5825939"/>
            <a:ext cx="12192000" cy="1080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252A0E-F050-4514-9A37-2B0F9AE2B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43" y="6136270"/>
            <a:ext cx="1493635" cy="386183"/>
          </a:xfrm>
          <a:prstGeom prst="rect">
            <a:avLst/>
          </a:prstGeom>
        </p:spPr>
      </p:pic>
      <p:sp>
        <p:nvSpPr>
          <p:cNvPr id="20" name="Triangle 13">
            <a:extLst>
              <a:ext uri="{FF2B5EF4-FFF2-40B4-BE49-F238E27FC236}">
                <a16:creationId xmlns:a16="http://schemas.microsoft.com/office/drawing/2014/main" id="{7C73ED7C-A5EB-4AB7-9C66-528C041D1939}"/>
              </a:ext>
            </a:extLst>
          </p:cNvPr>
          <p:cNvSpPr/>
          <p:nvPr userDrawn="1"/>
        </p:nvSpPr>
        <p:spPr>
          <a:xfrm rot="5400000">
            <a:off x="362004" y="474054"/>
            <a:ext cx="307474" cy="167584"/>
          </a:xfrm>
          <a:prstGeom prst="triangle">
            <a:avLst>
              <a:gd name="adj" fmla="val 53548"/>
            </a:avLst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E55698-C34F-433E-9B05-570C1B2E4FDC}"/>
              </a:ext>
            </a:extLst>
          </p:cNvPr>
          <p:cNvCxnSpPr>
            <a:cxnSpLocks/>
          </p:cNvCxnSpPr>
          <p:nvPr userDrawn="1"/>
        </p:nvCxnSpPr>
        <p:spPr>
          <a:xfrm>
            <a:off x="788504" y="813283"/>
            <a:ext cx="108294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62DA8-4D90-4CB8-98CF-DC44DD6A43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33375"/>
            <a:ext cx="5292725" cy="466725"/>
          </a:xfrm>
          <a:prstGeom prst="rect">
            <a:avLst/>
          </a:prstGeom>
        </p:spPr>
        <p:txBody>
          <a:bodyPr/>
          <a:lstStyle>
            <a:lvl1pPr algn="l">
              <a:defRPr lang="en-US" b="0" dirty="0">
                <a:solidFill>
                  <a:srgbClr val="003478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F2E720-5696-43D7-9FA8-0FE191FA74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849306" y="404814"/>
            <a:ext cx="1768624" cy="2869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6445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485CF2-F3F3-4691-B488-5D289D380A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5B12DA-50C6-43BD-BFCA-7098DA705BCB}"/>
              </a:ext>
            </a:extLst>
          </p:cNvPr>
          <p:cNvSpPr/>
          <p:nvPr userDrawn="1"/>
        </p:nvSpPr>
        <p:spPr>
          <a:xfrm>
            <a:off x="-1" y="5550902"/>
            <a:ext cx="12191999" cy="130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8E80D-7FDB-4160-AE49-B0B91602E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21" y="5943533"/>
            <a:ext cx="2018295" cy="521836"/>
          </a:xfrm>
          <a:prstGeom prst="rect">
            <a:avLst/>
          </a:prstGeom>
        </p:spPr>
      </p:pic>
      <p:sp>
        <p:nvSpPr>
          <p:cNvPr id="15" name="Triangle 13">
            <a:extLst>
              <a:ext uri="{FF2B5EF4-FFF2-40B4-BE49-F238E27FC236}">
                <a16:creationId xmlns:a16="http://schemas.microsoft.com/office/drawing/2014/main" id="{9704C1F8-5ED0-464B-AF78-AA2C1846463B}"/>
              </a:ext>
            </a:extLst>
          </p:cNvPr>
          <p:cNvSpPr/>
          <p:nvPr userDrawn="1"/>
        </p:nvSpPr>
        <p:spPr>
          <a:xfrm>
            <a:off x="5935949" y="5375086"/>
            <a:ext cx="345281" cy="1758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13660434-D05A-4703-9133-0FB38B88A4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1092" y="2488669"/>
            <a:ext cx="8949813" cy="10800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500" b="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DIVIDER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5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7B53AA-E2F9-4941-93FE-11846BC546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0C140-4AF5-344D-B47E-ABF5260C54FD}"/>
              </a:ext>
            </a:extLst>
          </p:cNvPr>
          <p:cNvSpPr/>
          <p:nvPr userDrawn="1"/>
        </p:nvSpPr>
        <p:spPr>
          <a:xfrm>
            <a:off x="-1" y="5550902"/>
            <a:ext cx="12191999" cy="130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86E1AD-17C4-F043-8274-63D4D3453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21" y="5943533"/>
            <a:ext cx="2018295" cy="521836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B4589A6-80BE-C748-A432-9341F15F98EE}"/>
              </a:ext>
            </a:extLst>
          </p:cNvPr>
          <p:cNvSpPr/>
          <p:nvPr userDrawn="1"/>
        </p:nvSpPr>
        <p:spPr>
          <a:xfrm>
            <a:off x="5935949" y="5375086"/>
            <a:ext cx="345281" cy="1758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5544B97F-7A5A-4801-BF14-5BFE4D106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1092" y="2488669"/>
            <a:ext cx="8949813" cy="10800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500" b="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DIVIDER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9B26-A71E-7DE4-F63B-FED6A76F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F34C7-3625-4DA7-DA83-DF78E0001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C801-4710-F26A-E1EA-C87CB707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81A58-BC4D-BC14-F6B0-665F1137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E9F2-CFEE-13B8-3459-810F0E3B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2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7B53AA-E2F9-4941-93FE-11846BC546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A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0C140-4AF5-344D-B47E-ABF5260C54FD}"/>
              </a:ext>
            </a:extLst>
          </p:cNvPr>
          <p:cNvSpPr/>
          <p:nvPr userDrawn="1"/>
        </p:nvSpPr>
        <p:spPr>
          <a:xfrm>
            <a:off x="-1" y="5550902"/>
            <a:ext cx="12191999" cy="130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86E1AD-17C4-F043-8274-63D4D3453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21" y="5943533"/>
            <a:ext cx="2018295" cy="521836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6B4589A6-80BE-C748-A432-9341F15F98EE}"/>
              </a:ext>
            </a:extLst>
          </p:cNvPr>
          <p:cNvSpPr/>
          <p:nvPr userDrawn="1"/>
        </p:nvSpPr>
        <p:spPr>
          <a:xfrm>
            <a:off x="5935949" y="5375086"/>
            <a:ext cx="345281" cy="1758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5544B97F-7A5A-4801-BF14-5BFE4D106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1092" y="2488669"/>
            <a:ext cx="8949813" cy="10800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500" b="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DIVIDER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41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819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70B4-E400-35DC-E5E9-E06AD82C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CB7CC-CF25-A3C4-417E-91D0CD21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958D7-D40F-7A1A-7914-D81D3F21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DBFF-C277-A861-7061-C87F3EAD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868B9-D701-F57A-7914-1C053FDB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16D0-7EBA-2D21-D6E6-C9CF6FF2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3706-8F6B-1A47-C537-071D303FD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D709-E93A-6CA2-CE79-78C825EC5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1B30D-FE97-2443-0086-8EB1303E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D913D-68E9-6777-8215-8C72502A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B5C5D-A1D3-D2BE-F379-8AFE5CF9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5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CAF7-9667-5F50-373F-0D9BDC2C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0F41-6A20-AA95-E22B-4684AC898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10138-518F-6814-1C74-84E0B1280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B7FF7-9B77-09ED-713D-4A0CA469B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41E12-2A14-AEB6-6DBD-2DF02A4AA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606D52-5620-4680-F85F-C216A230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FCE76-FC56-0DE7-0A8C-22D05F70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33A1E-AD36-4C87-9F3B-49581A0E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23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294F-58A7-8262-B234-92D3949D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7683F-79DD-8C2A-E2A9-F9FAD986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694D4-62DB-C952-7171-55376374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09E77-3FB2-30BB-C3B8-EA03D45A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9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99399-4A39-AA88-4B84-6B43280E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B3E2D-1D3E-A71E-C552-CD9870BE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34485-1BE9-0439-0453-C2E09E92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8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7F1E-4B6B-E8A2-4C9D-D52DF4F5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A907-6AE7-D13D-BA22-0F43798D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986D8-D96F-2C82-2F1C-4068F0E10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FC0BF-72FF-5BC8-F4F2-92AE39FC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82F64-0248-6436-79DC-0F4606F6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66356-0810-4A5B-863F-D713BC81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225A-EDCD-8AAB-65A5-C81A672C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B5ED4-6103-B95B-D351-3F5A1CC98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3DB96-7E03-5BF1-0EB8-E67850EF3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CB0F0-6289-10C5-4E39-60E74883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7EEB0-0131-8680-C4A4-4DF54968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28972-4C74-6292-6411-AB130C3A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9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9416C-F726-8481-0270-3F1145A3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49E0A-4183-1789-984F-CC21BF515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4EA00-56A5-5DFE-261E-D28D51692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E72F-31E3-4757-8A88-AD1AE30A3351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81983-97D1-3295-A6CB-B4BDFF06F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6A914-842E-6689-E0CB-835BA4C97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FA20-CC3E-497B-BBA9-53BEBACFB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1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5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0D163-47DC-CF25-E3E3-DE346148F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0FA871-B698-11ED-E0BC-966F3431C243}"/>
              </a:ext>
            </a:extLst>
          </p:cNvPr>
          <p:cNvSpPr/>
          <p:nvPr/>
        </p:nvSpPr>
        <p:spPr>
          <a:xfrm>
            <a:off x="350582" y="1023316"/>
            <a:ext cx="3979862" cy="3578197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alibri Light"/>
                <a:cs typeface="Calibri Light"/>
              </a:rPr>
              <a:t>Keepmoat Homes</a:t>
            </a:r>
            <a:endParaRPr lang="en-US" sz="3600" b="1" dirty="0">
              <a:latin typeface="Calibri Light"/>
              <a:cs typeface="Calibri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9151F5-B162-C944-714A-0916B96E780D}"/>
              </a:ext>
            </a:extLst>
          </p:cNvPr>
          <p:cNvSpPr txBox="1"/>
          <p:nvPr/>
        </p:nvSpPr>
        <p:spPr>
          <a:xfrm>
            <a:off x="359826" y="2964606"/>
            <a:ext cx="3979861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600" b="1" dirty="0">
              <a:solidFill>
                <a:srgbClr val="BED600"/>
              </a:solidFill>
            </a:endParaRPr>
          </a:p>
          <a:p>
            <a:pPr algn="ctr"/>
            <a:r>
              <a:rPr lang="en-US" sz="1600" b="1" dirty="0">
                <a:solidFill>
                  <a:srgbClr val="BED600"/>
                </a:solidFill>
              </a:rPr>
              <a:t>Introducing Northstowe Phase 2B:</a:t>
            </a:r>
          </a:p>
          <a:p>
            <a:pPr algn="ctr"/>
            <a:r>
              <a:rPr lang="en-US" sz="1600" b="1" dirty="0">
                <a:solidFill>
                  <a:srgbClr val="BED600"/>
                </a:solidFill>
              </a:rPr>
              <a:t>Ashley Wray &amp; Joe Harrison</a:t>
            </a:r>
            <a:endParaRPr lang="en-US" dirty="0"/>
          </a:p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FBA776-68EA-CD29-2FA6-7B28E6124B7B}"/>
              </a:ext>
            </a:extLst>
          </p:cNvPr>
          <p:cNvGrpSpPr/>
          <p:nvPr/>
        </p:nvGrpSpPr>
        <p:grpSpPr>
          <a:xfrm>
            <a:off x="348844" y="4414901"/>
            <a:ext cx="3981600" cy="1419783"/>
            <a:chOff x="1053938" y="3965319"/>
            <a:chExt cx="3981600" cy="141978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96FA1F-9A7F-80F8-16C3-E2AA0AC78E99}"/>
                </a:ext>
              </a:extLst>
            </p:cNvPr>
            <p:cNvGrpSpPr/>
            <p:nvPr/>
          </p:nvGrpSpPr>
          <p:grpSpPr>
            <a:xfrm>
              <a:off x="1053938" y="3965319"/>
              <a:ext cx="3981600" cy="1419783"/>
              <a:chOff x="1053938" y="3965319"/>
              <a:chExt cx="3981600" cy="141978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A7F9C22-6EC3-06F0-42F9-2CC44CF9D86A}"/>
                  </a:ext>
                </a:extLst>
              </p:cNvPr>
              <p:cNvSpPr/>
              <p:nvPr/>
            </p:nvSpPr>
            <p:spPr>
              <a:xfrm>
                <a:off x="1053938" y="4141135"/>
                <a:ext cx="3981600" cy="1243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7" name="Triangle 9">
                <a:extLst>
                  <a:ext uri="{FF2B5EF4-FFF2-40B4-BE49-F238E27FC236}">
                    <a16:creationId xmlns:a16="http://schemas.microsoft.com/office/drawing/2014/main" id="{84D789B5-14B1-91F6-2696-5EF58567B6FC}"/>
                  </a:ext>
                </a:extLst>
              </p:cNvPr>
              <p:cNvSpPr/>
              <p:nvPr/>
            </p:nvSpPr>
            <p:spPr>
              <a:xfrm>
                <a:off x="2876314" y="3965319"/>
                <a:ext cx="345281" cy="1758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 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5B4FF2-B2A7-8218-8FB5-7A2774C53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217" y="4527574"/>
              <a:ext cx="2018295" cy="52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3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AB639C-5EC2-2A2C-7FFE-11F458330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082" y="545144"/>
            <a:ext cx="2555875" cy="282574"/>
          </a:xfrm>
        </p:spPr>
        <p:txBody>
          <a:bodyPr lIns="0" tIns="0" rIns="0" bIns="0" anchor="t"/>
          <a:lstStyle/>
          <a:p>
            <a:r>
              <a:rPr lang="en-GB" dirty="0">
                <a:solidFill>
                  <a:schemeClr val="tx1"/>
                </a:solidFill>
                <a:cs typeface="Calibri"/>
              </a:rPr>
              <a:t>Northstowe Community Forum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89A77-F64C-2A8D-31F5-9A0AB116D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9491" y="993922"/>
            <a:ext cx="7886333" cy="478496"/>
          </a:xfrm>
        </p:spPr>
        <p:txBody>
          <a:bodyPr lIns="0" tIns="0" rIns="0" bIns="0" anchor="t"/>
          <a:lstStyle/>
          <a:p>
            <a:r>
              <a:rPr lang="en-GB" b="1" dirty="0">
                <a:cs typeface="Calibri Light"/>
              </a:rPr>
              <a:t>Who we are?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82D33-867E-2DEB-FC0F-429B17F4ED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600" y="1812957"/>
            <a:ext cx="6974876" cy="5204825"/>
          </a:xfrm>
        </p:spPr>
        <p:txBody>
          <a:bodyPr lIns="0" tIns="0" rIns="0" bIns="0" anchor="t"/>
          <a:lstStyle/>
          <a:p>
            <a:r>
              <a:rPr lang="en-US" sz="1600" dirty="0"/>
              <a:t>Top 10 UK Housebuilder</a:t>
            </a:r>
          </a:p>
          <a:p>
            <a:r>
              <a:rPr lang="en-US" sz="1600" dirty="0"/>
              <a:t>Proud to be an </a:t>
            </a:r>
            <a:r>
              <a:rPr lang="en-US" sz="1600" b="1" dirty="0"/>
              <a:t>HBF 5 Star Builder </a:t>
            </a:r>
          </a:p>
          <a:p>
            <a:r>
              <a:rPr lang="en-US" sz="1600" dirty="0"/>
              <a:t>UK’s largest and only dedicated Partnership homebuilder</a:t>
            </a:r>
          </a:p>
          <a:p>
            <a:pPr lvl="1"/>
            <a:r>
              <a:rPr lang="en-US" sz="1600" dirty="0"/>
              <a:t>One of the largest strategic delivery partners for Homes England</a:t>
            </a:r>
          </a:p>
          <a:p>
            <a:pPr lvl="1"/>
            <a:r>
              <a:rPr lang="en-US" sz="1600" dirty="0"/>
              <a:t>9,200 planned future completions across 38 sites </a:t>
            </a:r>
          </a:p>
          <a:p>
            <a:r>
              <a:rPr lang="en-US" sz="1600" dirty="0"/>
              <a:t>Operate across 9 regions nationwide </a:t>
            </a:r>
          </a:p>
          <a:p>
            <a:pPr lvl="1"/>
            <a:r>
              <a:rPr lang="en-US" sz="1600" dirty="0"/>
              <a:t>90+ Active developments</a:t>
            </a:r>
          </a:p>
          <a:p>
            <a:pPr lvl="1"/>
            <a:r>
              <a:rPr lang="en-US" sz="1600" dirty="0"/>
              <a:t>3,915 Homes sold in 2021</a:t>
            </a:r>
          </a:p>
          <a:p>
            <a:pPr lvl="1"/>
            <a:r>
              <a:rPr lang="en-US" sz="1600" dirty="0"/>
              <a:t>24,000 Residential plots secured</a:t>
            </a:r>
          </a:p>
          <a:p>
            <a:pPr lvl="1"/>
            <a:r>
              <a:rPr lang="en-US" sz="1600" dirty="0"/>
              <a:t>In 2021 69% of homes built were on brownfield land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>
              <a:cs typeface="Calibri Ligh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276A8E-454C-FFBD-65A3-2E101290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585" y="1472418"/>
            <a:ext cx="4645323" cy="40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6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AB639C-5EC2-2A2C-7FFE-11F458330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082" y="545144"/>
            <a:ext cx="2555875" cy="282574"/>
          </a:xfrm>
        </p:spPr>
        <p:txBody>
          <a:bodyPr lIns="0" tIns="0" rIns="0" bIns="0" anchor="t"/>
          <a:lstStyle/>
          <a:p>
            <a:r>
              <a:rPr lang="en-GB" dirty="0">
                <a:solidFill>
                  <a:schemeClr val="tx1"/>
                </a:solidFill>
                <a:cs typeface="Calibri"/>
              </a:rPr>
              <a:t>Northstowe Community Forum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89A77-F64C-2A8D-31F5-9A0AB116D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9491" y="993922"/>
            <a:ext cx="7886333" cy="478496"/>
          </a:xfrm>
        </p:spPr>
        <p:txBody>
          <a:bodyPr lIns="0" tIns="0" rIns="0" bIns="0" anchor="t"/>
          <a:lstStyle/>
          <a:p>
            <a:r>
              <a:rPr lang="en-GB" b="1" dirty="0">
                <a:cs typeface="Calibri Light"/>
              </a:rPr>
              <a:t>The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2F92B-9509-5E0C-1E7F-8DA50901F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9" t="1364" r="3226" b="21001"/>
          <a:stretch/>
        </p:blipFill>
        <p:spPr>
          <a:xfrm>
            <a:off x="5590903" y="1233170"/>
            <a:ext cx="4249784" cy="49989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33ED03-9C9B-8F25-2E78-CED48E3A8F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279" y="1571421"/>
            <a:ext cx="5101791" cy="22808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Timescales:</a:t>
            </a:r>
          </a:p>
          <a:p>
            <a:pPr lvl="1"/>
            <a:r>
              <a:rPr lang="en-GB" dirty="0"/>
              <a:t>Start on site – November 2022</a:t>
            </a:r>
          </a:p>
          <a:p>
            <a:pPr lvl="1"/>
            <a:r>
              <a:rPr lang="en-GB" dirty="0"/>
              <a:t>Sales Release – Q1 2023</a:t>
            </a:r>
          </a:p>
          <a:p>
            <a:pPr lvl="1"/>
            <a:r>
              <a:rPr lang="en-GB" dirty="0"/>
              <a:t>First Home Complete – Q3 2023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B431B-F2E7-139D-1EC7-04E8940C2E9F}"/>
              </a:ext>
            </a:extLst>
          </p:cNvPr>
          <p:cNvSpPr txBox="1"/>
          <p:nvPr/>
        </p:nvSpPr>
        <p:spPr>
          <a:xfrm>
            <a:off x="474062" y="5864078"/>
            <a:ext cx="388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*Site coloured red on the adjacent plan</a:t>
            </a:r>
          </a:p>
        </p:txBody>
      </p:sp>
    </p:spTree>
    <p:extLst>
      <p:ext uri="{BB962C8B-B14F-4D97-AF65-F5344CB8AC3E}">
        <p14:creationId xmlns:p14="http://schemas.microsoft.com/office/powerpoint/2010/main" val="332176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AB639C-5EC2-2A2C-7FFE-11F458330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r>
              <a:rPr lang="en-GB" dirty="0">
                <a:solidFill>
                  <a:schemeClr val="tx1"/>
                </a:solidFill>
                <a:cs typeface="Calibri"/>
              </a:rPr>
              <a:t>Northstowe Community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89A77-F64C-2A8D-31F5-9A0AB116D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9491" y="993922"/>
            <a:ext cx="7886333" cy="478496"/>
          </a:xfrm>
        </p:spPr>
        <p:txBody>
          <a:bodyPr lIns="0" tIns="0" rIns="0" bIns="0" anchor="t"/>
          <a:lstStyle/>
          <a:p>
            <a:r>
              <a:rPr lang="en-GB" b="1" dirty="0">
                <a:cs typeface="Calibri Light"/>
              </a:rPr>
              <a:t>The Development</a:t>
            </a:r>
          </a:p>
          <a:p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82D33-867E-2DEB-FC0F-429B17F4ED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9491" y="1551701"/>
            <a:ext cx="4985293" cy="5118561"/>
          </a:xfrm>
        </p:spPr>
        <p:txBody>
          <a:bodyPr lIns="0" tIns="0" rIns="0" bIns="0" anchor="t"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GB" dirty="0">
              <a:cs typeface="Calibri Ligh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3A9122-F2EC-2CC9-31E0-5DAE74A33534}"/>
              </a:ext>
            </a:extLst>
          </p:cNvPr>
          <p:cNvSpPr txBox="1">
            <a:spLocks/>
          </p:cNvSpPr>
          <p:nvPr/>
        </p:nvSpPr>
        <p:spPr>
          <a:xfrm>
            <a:off x="533031" y="1755532"/>
            <a:ext cx="2982034" cy="1754022"/>
          </a:xfrm>
          <a:prstGeom prst="rect">
            <a:avLst/>
          </a:prstGeom>
        </p:spPr>
        <p:txBody>
          <a:bodyPr lIns="0" tIns="0" rIns="0" bIns="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D600"/>
              </a:buClr>
              <a:buFont typeface="Webdings" panose="05030102010509060703" pitchFamily="18" charset="2"/>
              <a:buChar char="4"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.Lucida Grande UI Regular"/>
              <a:buChar char="►"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.Lucida Grande UI Regular"/>
              <a:buChar char="►"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cs typeface="Calibri Light"/>
              </a:rPr>
              <a:t>300 Homes</a:t>
            </a:r>
          </a:p>
          <a:p>
            <a:r>
              <a:rPr lang="en-GB" sz="1800" dirty="0">
                <a:cs typeface="Calibri Light"/>
              </a:rPr>
              <a:t>Mixture of 1 &amp; 2 Bed Apartments</a:t>
            </a:r>
          </a:p>
          <a:p>
            <a:r>
              <a:rPr lang="en-GB" sz="1800" dirty="0">
                <a:cs typeface="Calibri Light"/>
              </a:rPr>
              <a:t>2 – 4 bed Houses</a:t>
            </a:r>
          </a:p>
          <a:p>
            <a:pPr marL="0" indent="0">
              <a:buNone/>
            </a:pPr>
            <a:endParaRPr lang="en-GB" sz="1800" dirty="0">
              <a:cs typeface="Calibri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8C46-FC2A-75B3-D73C-9FFBFFA8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59" y="993922"/>
            <a:ext cx="5177069" cy="5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5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997843-9FE3-4DF7-AF83-8BE749DFD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7062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KM863 presentation">
      <a:dk1>
        <a:srgbClr val="003478"/>
      </a:dk1>
      <a:lt1>
        <a:srgbClr val="FFFFFF"/>
      </a:lt1>
      <a:dk2>
        <a:srgbClr val="646363"/>
      </a:dk2>
      <a:lt2>
        <a:srgbClr val="BED600"/>
      </a:lt2>
      <a:accent1>
        <a:srgbClr val="8FA3A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138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.Lucida Grande UI Regular</vt:lpstr>
      <vt:lpstr>Arial</vt:lpstr>
      <vt:lpstr>Calibri</vt:lpstr>
      <vt:lpstr>Calibri Light</vt:lpstr>
      <vt:lpstr>Webdings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Wray</dc:creator>
  <cp:lastModifiedBy>Ashley Wray</cp:lastModifiedBy>
  <cp:revision>5</cp:revision>
  <dcterms:created xsi:type="dcterms:W3CDTF">2022-10-31T11:24:29Z</dcterms:created>
  <dcterms:modified xsi:type="dcterms:W3CDTF">2022-11-01T16:26:58Z</dcterms:modified>
</cp:coreProperties>
</file>